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1" r:id="rId4"/>
  </p:sldMasterIdLst>
  <p:notesMasterIdLst>
    <p:notesMasterId r:id="rId38"/>
  </p:notesMasterIdLst>
  <p:handoutMasterIdLst>
    <p:handoutMasterId r:id="rId39"/>
  </p:handoutMasterIdLst>
  <p:sldIdLst>
    <p:sldId id="577" r:id="rId5"/>
    <p:sldId id="732" r:id="rId6"/>
    <p:sldId id="733" r:id="rId7"/>
    <p:sldId id="789" r:id="rId8"/>
    <p:sldId id="741" r:id="rId9"/>
    <p:sldId id="785" r:id="rId10"/>
    <p:sldId id="742" r:id="rId11"/>
    <p:sldId id="786" r:id="rId12"/>
    <p:sldId id="758" r:id="rId13"/>
    <p:sldId id="752" r:id="rId14"/>
    <p:sldId id="787" r:id="rId15"/>
    <p:sldId id="788" r:id="rId16"/>
    <p:sldId id="753" r:id="rId17"/>
    <p:sldId id="754" r:id="rId18"/>
    <p:sldId id="755" r:id="rId19"/>
    <p:sldId id="790" r:id="rId20"/>
    <p:sldId id="793" r:id="rId21"/>
    <p:sldId id="791" r:id="rId22"/>
    <p:sldId id="792" r:id="rId23"/>
    <p:sldId id="762" r:id="rId24"/>
    <p:sldId id="763" r:id="rId25"/>
    <p:sldId id="764" r:id="rId26"/>
    <p:sldId id="794" r:id="rId27"/>
    <p:sldId id="799" r:id="rId28"/>
    <p:sldId id="795" r:id="rId29"/>
    <p:sldId id="765" r:id="rId30"/>
    <p:sldId id="767" r:id="rId31"/>
    <p:sldId id="771" r:id="rId32"/>
    <p:sldId id="796" r:id="rId33"/>
    <p:sldId id="797" r:id="rId34"/>
    <p:sldId id="798" r:id="rId35"/>
    <p:sldId id="780" r:id="rId36"/>
    <p:sldId id="781" r:id="rId37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0033CC"/>
    <a:srgbClr val="99CCFF"/>
    <a:srgbClr val="6699FF"/>
    <a:srgbClr val="0000FF"/>
    <a:srgbClr val="9D3431"/>
    <a:srgbClr val="FF0000"/>
    <a:srgbClr val="FFCC99"/>
    <a:srgbClr val="FFFFCC"/>
    <a:srgbClr val="008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50" autoAdjust="0"/>
    <p:restoredTop sz="94607" autoAdjust="0"/>
  </p:normalViewPr>
  <p:slideViewPr>
    <p:cSldViewPr snapToGrid="0">
      <p:cViewPr varScale="1">
        <p:scale>
          <a:sx n="129" d="100"/>
          <a:sy n="129" d="100"/>
        </p:scale>
        <p:origin x="45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498" y="-7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953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953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226311-62EA-456F-8B76-9220A4C1A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07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953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133" y="4410392"/>
            <a:ext cx="5586735" cy="417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953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C1C09D7-2034-4A7F-959F-75165A7C7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17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1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6737" y="3040903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LCLSII Operations Workshop #1, February 11-14th, 2019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LCLSII Operations Workshop #1, February 11-14th, 2019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LCLSII Operations Workshop #1, February 11-14th, 2019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LCLSII Operations Workshop #1, February 11-14th, 2019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LCLSII Operations Workshop #1, February 11-14th, 2019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LCLSII Operations Workshop #1, February 11-14th,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6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LCLSII Operations Workshop #1, February 11-14th,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03594" y="543890"/>
            <a:ext cx="8257603" cy="2246313"/>
          </a:xfrm>
        </p:spPr>
        <p:txBody>
          <a:bodyPr/>
          <a:lstStyle/>
          <a:p>
            <a:r>
              <a:rPr lang="en-US" sz="3600" dirty="0" err="1" smtClean="0"/>
              <a:t>Cryomodule</a:t>
            </a:r>
            <a:r>
              <a:rPr lang="en-US" sz="3600" dirty="0" smtClean="0"/>
              <a:t> Test Procedures and Gradient Limitations at Jefferson Lab</a:t>
            </a:r>
            <a:endParaRPr lang="en-US" sz="360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03594" y="2848725"/>
            <a:ext cx="7989887" cy="2652522"/>
          </a:xfrm>
        </p:spPr>
        <p:txBody>
          <a:bodyPr/>
          <a:lstStyle/>
          <a:p>
            <a:r>
              <a:rPr lang="en-US" dirty="0"/>
              <a:t>Michael Drury</a:t>
            </a:r>
          </a:p>
          <a:p>
            <a:r>
              <a:rPr lang="en-US" dirty="0" smtClean="0"/>
              <a:t>LCLS-II HE </a:t>
            </a:r>
            <a:r>
              <a:rPr lang="en-US" dirty="0" err="1" smtClean="0"/>
              <a:t>Cryomodule</a:t>
            </a:r>
            <a:r>
              <a:rPr lang="en-US" dirty="0" smtClean="0"/>
              <a:t> Performance Workshop</a:t>
            </a:r>
            <a:endParaRPr lang="en-US" dirty="0"/>
          </a:p>
          <a:p>
            <a:r>
              <a:rPr lang="en-US" dirty="0" smtClean="0"/>
              <a:t>April 25 - 26, </a:t>
            </a:r>
            <a:r>
              <a:rPr lang="en-US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227822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– </a:t>
            </a:r>
            <a:r>
              <a:rPr lang="en-US" dirty="0" err="1"/>
              <a:t>Emax</a:t>
            </a:r>
            <a:r>
              <a:rPr lang="en-US" dirty="0"/>
              <a:t> Determination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445471" y="6400800"/>
            <a:ext cx="4294779" cy="314326"/>
          </a:xfrm>
        </p:spPr>
        <p:txBody>
          <a:bodyPr/>
          <a:lstStyle/>
          <a:p>
            <a:r>
              <a:rPr lang="en-US" dirty="0"/>
              <a:t>LCLS-II HE </a:t>
            </a:r>
            <a:r>
              <a:rPr lang="en-US" dirty="0" err="1"/>
              <a:t>Cryomodule</a:t>
            </a:r>
            <a:r>
              <a:rPr lang="en-US" dirty="0"/>
              <a:t> Performance Workshop, Apr 25-26, 2019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203906" y="1345846"/>
            <a:ext cx="8688610" cy="272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28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333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919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2620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1604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062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519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29765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4337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171450" lvl="1" indent="-1714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Initial Ramp up with Pulsed </a:t>
            </a:r>
            <a:r>
              <a:rPr lang="en-US" sz="1400" b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RF (SEL mode)</a:t>
            </a:r>
          </a:p>
          <a:p>
            <a:pPr marL="685800" lvl="3" indent="-3429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low duty cycle – 70 </a:t>
            </a:r>
            <a:r>
              <a:rPr lang="en-US" sz="1400" b="0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ms</a:t>
            </a:r>
            <a:r>
              <a:rPr lang="en-US" sz="1400" b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On / </a:t>
            </a:r>
            <a:r>
              <a:rPr lang="en-US" sz="1400" b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840 </a:t>
            </a:r>
            <a:r>
              <a:rPr lang="en-US" sz="1400" b="0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ms</a:t>
            </a:r>
            <a:r>
              <a:rPr lang="en-US" sz="1400" b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Off (default – may change if processing)</a:t>
            </a:r>
          </a:p>
          <a:p>
            <a:pPr marL="342900" lvl="1" indent="-3429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Char char="•"/>
            </a:pPr>
            <a:r>
              <a:rPr lang="en-US" sz="1400" b="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Automated gradient ramp- Increase </a:t>
            </a:r>
            <a:r>
              <a:rPr lang="en-US" sz="1400" b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gradient in steps of 0.1 – 0.2 MV/m every 60 s</a:t>
            </a:r>
          </a:p>
          <a:p>
            <a:pPr marL="342900" lvl="1" indent="-3429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Char char="•"/>
            </a:pPr>
            <a:r>
              <a:rPr lang="en-US" sz="1400" b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Looking for Field Emission</a:t>
            </a:r>
          </a:p>
          <a:p>
            <a:pPr marL="342900" lvl="1" indent="-3429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Char char="•"/>
            </a:pPr>
            <a:r>
              <a:rPr lang="en-US" sz="1400" b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Looking for the limit – (quench, vacuum, heat load, FE, out of power, Admin) </a:t>
            </a:r>
            <a:endParaRPr lang="en-US" sz="1400" b="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Char char="•"/>
            </a:pPr>
            <a:r>
              <a:rPr lang="en-US" sz="1400" b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If the Cavity Quenches – is it a “hard quench”?</a:t>
            </a:r>
          </a:p>
          <a:p>
            <a:pPr marL="685800" lvl="2" indent="-3429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Char char="•"/>
            </a:pPr>
            <a:r>
              <a:rPr lang="en-US" sz="1400" b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Reduce gradient try again – several times</a:t>
            </a:r>
          </a:p>
          <a:p>
            <a:pPr marL="685800" lvl="2" indent="-3429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Char char="•"/>
            </a:pPr>
            <a:r>
              <a:rPr lang="en-US" sz="1400" b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Look for signs that processing may be appropriate</a:t>
            </a:r>
          </a:p>
          <a:p>
            <a:pPr marL="685800" lvl="2" indent="-3429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Char char="•"/>
            </a:pPr>
            <a:endParaRPr lang="en-US" sz="1400" b="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906" y="4191429"/>
            <a:ext cx="38633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Pulsed mode: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Better for </a:t>
            </a:r>
            <a:r>
              <a:rPr lang="en-US" sz="1200" dirty="0" smtClean="0"/>
              <a:t>processing</a:t>
            </a: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Faster recognition of quenches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Lower average power during </a:t>
            </a:r>
            <a:r>
              <a:rPr lang="en-US" sz="1200" dirty="0" smtClean="0"/>
              <a:t>quenches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Helps with detection of “end group” quenches</a:t>
            </a: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r>
              <a:rPr lang="en-US" sz="1200" dirty="0" smtClean="0"/>
              <a:t>Acceptance Criteria: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Target for Useable Gradient - 16 MV/m per cavity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Minimum Useable Gradient - 12 MV/m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Total Voltage per string – 128 MV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498" y="3914304"/>
            <a:ext cx="5212325" cy="24432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47718" y="3660357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J1.3-13-2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77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– Quench Processing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367930" cy="314326"/>
          </a:xfrm>
        </p:spPr>
        <p:txBody>
          <a:bodyPr/>
          <a:lstStyle/>
          <a:p>
            <a:r>
              <a:rPr lang="en-US" dirty="0"/>
              <a:t>LCLS-II HE </a:t>
            </a:r>
            <a:r>
              <a:rPr lang="en-US" dirty="0" err="1"/>
              <a:t>Cryomodule</a:t>
            </a:r>
            <a:r>
              <a:rPr lang="en-US" dirty="0"/>
              <a:t> Performance Workshop, Apr 25-26, 2019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When is it appropriate?</a:t>
            </a:r>
          </a:p>
          <a:p>
            <a:pPr marL="800100" lvl="1" indent="-342900"/>
            <a:r>
              <a:rPr lang="en-US" sz="1800" dirty="0" smtClean="0"/>
              <a:t>Large Discrepancies </a:t>
            </a:r>
            <a:r>
              <a:rPr lang="en-US" sz="1800" dirty="0" err="1" smtClean="0"/>
              <a:t>wrt</a:t>
            </a:r>
            <a:r>
              <a:rPr lang="en-US" sz="1800" dirty="0" smtClean="0"/>
              <a:t> to VTA </a:t>
            </a:r>
            <a:r>
              <a:rPr lang="en-US" sz="1800" dirty="0" err="1" smtClean="0"/>
              <a:t>Emax</a:t>
            </a:r>
            <a:endParaRPr lang="en-US" sz="1800" dirty="0" smtClean="0"/>
          </a:p>
          <a:p>
            <a:pPr marL="800100" lvl="1" indent="-342900"/>
            <a:r>
              <a:rPr lang="en-US" sz="1800" dirty="0" smtClean="0"/>
              <a:t>Field emission bursts on quench</a:t>
            </a:r>
          </a:p>
          <a:p>
            <a:pPr marL="800100" lvl="1" indent="-342900"/>
            <a:r>
              <a:rPr lang="en-US" sz="1800" dirty="0" err="1" smtClean="0"/>
              <a:t>BLVac</a:t>
            </a:r>
            <a:r>
              <a:rPr lang="en-US" sz="1800" dirty="0" smtClean="0"/>
              <a:t> excursions on quench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72" y="2870386"/>
            <a:ext cx="7828019" cy="35445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14199" y="2474309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J1.3-13-2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026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– Quench Processing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445471" y="6400800"/>
            <a:ext cx="4280147" cy="314326"/>
          </a:xfrm>
        </p:spPr>
        <p:txBody>
          <a:bodyPr/>
          <a:lstStyle/>
          <a:p>
            <a:r>
              <a:rPr lang="en-US" dirty="0"/>
              <a:t>LCLS-II HE </a:t>
            </a:r>
            <a:r>
              <a:rPr lang="en-US" dirty="0" err="1"/>
              <a:t>Cryomodule</a:t>
            </a:r>
            <a:r>
              <a:rPr lang="en-US" dirty="0"/>
              <a:t> Performance Workshop, Apr 25-26, 2019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When satisfied that the pulsed limit is a “hard limit:</a:t>
            </a:r>
          </a:p>
          <a:p>
            <a:pPr marL="742950" lvl="1" indent="-285750"/>
            <a:r>
              <a:rPr lang="en-US" sz="1600" dirty="0" smtClean="0"/>
              <a:t>Lower the gradient several MV/m</a:t>
            </a:r>
          </a:p>
          <a:p>
            <a:pPr marL="742950" lvl="1" indent="-285750"/>
            <a:r>
              <a:rPr lang="en-US" sz="1600" dirty="0" smtClean="0"/>
              <a:t>Switch to CW SEL</a:t>
            </a:r>
          </a:p>
          <a:p>
            <a:pPr marL="742950" lvl="1" indent="-285750"/>
            <a:r>
              <a:rPr lang="en-US" sz="1600" dirty="0" smtClean="0"/>
              <a:t>Ramp up again</a:t>
            </a:r>
          </a:p>
          <a:p>
            <a:pPr marL="976313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 some cases more processing</a:t>
            </a:r>
          </a:p>
          <a:p>
            <a:pPr marL="976313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Also looking for heat load issues</a:t>
            </a:r>
          </a:p>
          <a:p>
            <a:pPr marL="976313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Coupler heating / vacuum issues</a:t>
            </a:r>
          </a:p>
          <a:p>
            <a:pPr marL="1033463" lvl="2" indent="-342900"/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72" y="3289714"/>
            <a:ext cx="6898989" cy="31110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20641" y="2920382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CW Limit is </a:t>
            </a:r>
            <a:r>
              <a:rPr lang="en-US" dirty="0" err="1" smtClean="0"/>
              <a:t>Emax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06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– </a:t>
            </a:r>
            <a:r>
              <a:rPr lang="en-US" dirty="0" err="1"/>
              <a:t>Emax</a:t>
            </a:r>
            <a:r>
              <a:rPr lang="en-US" dirty="0"/>
              <a:t> Determination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360614" cy="314326"/>
          </a:xfrm>
        </p:spPr>
        <p:txBody>
          <a:bodyPr/>
          <a:lstStyle/>
          <a:p>
            <a:r>
              <a:rPr lang="en-US" dirty="0"/>
              <a:t>LCLS-II HE </a:t>
            </a:r>
            <a:r>
              <a:rPr lang="en-US" dirty="0" err="1"/>
              <a:t>Cryomodule</a:t>
            </a:r>
            <a:r>
              <a:rPr lang="en-US" dirty="0"/>
              <a:t> Performance Workshop, Apr 25-26, 2019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Expected </a:t>
            </a:r>
            <a:r>
              <a:rPr lang="en-US" sz="1600" dirty="0"/>
              <a:t>Gradient Limitations:</a:t>
            </a:r>
          </a:p>
          <a:p>
            <a:pPr marL="742950" lvl="1" indent="-285750"/>
            <a:r>
              <a:rPr lang="en-US" sz="1600" dirty="0">
                <a:solidFill>
                  <a:srgbClr val="FF0000"/>
                </a:solidFill>
              </a:rPr>
              <a:t>Cavity Quench</a:t>
            </a:r>
          </a:p>
          <a:p>
            <a:pPr marL="742950" lvl="1" indent="-285750"/>
            <a:r>
              <a:rPr lang="en-US" sz="1600" dirty="0">
                <a:solidFill>
                  <a:srgbClr val="FF0000"/>
                </a:solidFill>
              </a:rPr>
              <a:t>End Group Quench (HOM Coupler)</a:t>
            </a:r>
          </a:p>
          <a:p>
            <a:pPr marL="742950" lvl="1" indent="-285750"/>
            <a:r>
              <a:rPr lang="en-US" sz="1600" dirty="0">
                <a:solidFill>
                  <a:srgbClr val="FF0000"/>
                </a:solidFill>
              </a:rPr>
              <a:t>Admin Limit = 21 MV/m</a:t>
            </a:r>
          </a:p>
          <a:p>
            <a:pPr marL="742950" lvl="1" indent="-285750"/>
            <a:r>
              <a:rPr lang="en-US" sz="1600" dirty="0">
                <a:solidFill>
                  <a:srgbClr val="FF0000"/>
                </a:solidFill>
              </a:rPr>
              <a:t>Field Emission </a:t>
            </a:r>
            <a:r>
              <a:rPr lang="en-US" sz="1600" dirty="0" smtClean="0">
                <a:solidFill>
                  <a:srgbClr val="FF0000"/>
                </a:solidFill>
              </a:rPr>
              <a:t>(Sets off Area Monitor or a decision is made to cease ramp up)</a:t>
            </a:r>
          </a:p>
          <a:p>
            <a:pPr marL="742950" lvl="1" indent="-285750"/>
            <a:r>
              <a:rPr lang="en-US" sz="1600" dirty="0" smtClean="0"/>
              <a:t>Vacuum </a:t>
            </a:r>
            <a:r>
              <a:rPr lang="en-US" sz="1600" dirty="0"/>
              <a:t>Degradation – Coupler / Beamline</a:t>
            </a:r>
          </a:p>
          <a:p>
            <a:pPr marL="742950" lvl="1" indent="-285750"/>
            <a:r>
              <a:rPr lang="en-US" sz="1600" dirty="0"/>
              <a:t>Coupler Arcs</a:t>
            </a:r>
          </a:p>
          <a:p>
            <a:pPr marL="742950" lvl="1" indent="-285750"/>
            <a:r>
              <a:rPr lang="en-US" sz="1600" dirty="0"/>
              <a:t>Heat Load </a:t>
            </a:r>
            <a:endParaRPr lang="en-US" sz="1600" dirty="0" smtClean="0"/>
          </a:p>
          <a:p>
            <a:pPr marL="742950" lvl="1" indent="-285750"/>
            <a:endParaRPr lang="en-US" sz="1600" dirty="0"/>
          </a:p>
          <a:p>
            <a:pPr marL="742950" lvl="1" indent="-285750"/>
            <a:r>
              <a:rPr lang="en-US" sz="1600" dirty="0" smtClean="0"/>
              <a:t>Actual Gradient Limits (12 CM’s)</a:t>
            </a:r>
            <a:endParaRPr lang="en-US" sz="1600" dirty="0"/>
          </a:p>
          <a:p>
            <a:endParaRPr lang="en-US" sz="1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316468"/>
              </p:ext>
            </p:extLst>
          </p:nvPr>
        </p:nvGraphicFramePr>
        <p:xfrm>
          <a:off x="1208485" y="4290554"/>
          <a:ext cx="5199629" cy="1684522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1732140">
                  <a:extLst>
                    <a:ext uri="{9D8B030D-6E8A-4147-A177-3AD203B41FA5}">
                      <a16:colId xmlns:a16="http://schemas.microsoft.com/office/drawing/2014/main" val="871622847"/>
                    </a:ext>
                  </a:extLst>
                </a:gridCol>
                <a:gridCol w="680399">
                  <a:extLst>
                    <a:ext uri="{9D8B030D-6E8A-4147-A177-3AD203B41FA5}">
                      <a16:colId xmlns:a16="http://schemas.microsoft.com/office/drawing/2014/main" val="919695793"/>
                    </a:ext>
                  </a:extLst>
                </a:gridCol>
                <a:gridCol w="2787090">
                  <a:extLst>
                    <a:ext uri="{9D8B030D-6E8A-4147-A177-3AD203B41FA5}">
                      <a16:colId xmlns:a16="http://schemas.microsoft.com/office/drawing/2014/main" val="1669693135"/>
                    </a:ext>
                  </a:extLst>
                </a:gridCol>
              </a:tblGrid>
              <a:tr h="240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Quench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10859850"/>
                  </a:ext>
                </a:extLst>
              </a:tr>
              <a:tr h="240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Admin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87711200"/>
                  </a:ext>
                </a:extLst>
              </a:tr>
              <a:tr h="240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FE related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CARM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alarms or admin decision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83073827"/>
                  </a:ext>
                </a:extLst>
              </a:tr>
              <a:tr h="240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End </a:t>
                      </a:r>
                      <a:r>
                        <a:rPr lang="en-US" sz="1400" u="none" strike="noStrike" dirty="0">
                          <a:effectLst/>
                        </a:rPr>
                        <a:t>group quench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 observed since CM05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67586014"/>
                  </a:ext>
                </a:extLst>
              </a:tr>
              <a:tr h="240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Coupler </a:t>
                      </a:r>
                      <a:r>
                        <a:rPr lang="en-US" sz="1400" u="none" strike="noStrike" dirty="0">
                          <a:effectLst/>
                        </a:rPr>
                        <a:t>issues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CM01-7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34018647"/>
                  </a:ext>
                </a:extLst>
              </a:tr>
              <a:tr h="240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HOM Heating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CM12-1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Odd heating at HOM Clamp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58431235"/>
                  </a:ext>
                </a:extLst>
              </a:tr>
              <a:tr h="2406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Forward </a:t>
                      </a:r>
                      <a:r>
                        <a:rPr lang="en-US" sz="1400" u="none" strike="noStrike" dirty="0" err="1">
                          <a:effectLst/>
                        </a:rPr>
                        <a:t>Pwr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QextFPC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21229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171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- </a:t>
            </a:r>
            <a:r>
              <a:rPr lang="en-US" dirty="0" smtClean="0"/>
              <a:t>Useable </a:t>
            </a:r>
            <a:r>
              <a:rPr lang="en-US" dirty="0"/>
              <a:t>Gradient Determination  	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445471" y="6400800"/>
            <a:ext cx="4265517" cy="314326"/>
          </a:xfrm>
        </p:spPr>
        <p:txBody>
          <a:bodyPr/>
          <a:lstStyle/>
          <a:p>
            <a:r>
              <a:rPr lang="en-US" dirty="0"/>
              <a:t>LCLS-II HE </a:t>
            </a:r>
            <a:r>
              <a:rPr lang="en-US" dirty="0" err="1"/>
              <a:t>Cryomodule</a:t>
            </a:r>
            <a:r>
              <a:rPr lang="en-US" dirty="0"/>
              <a:t> Performance Workshop, Apr 25-26, 2019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Determine </a:t>
            </a:r>
            <a:r>
              <a:rPr lang="en-US" sz="1600" dirty="0" err="1"/>
              <a:t>Emax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Determine </a:t>
            </a:r>
            <a:r>
              <a:rPr lang="en-US" sz="1600" dirty="0" smtClean="0"/>
              <a:t>the Maximum Useable Gradient.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If </a:t>
            </a:r>
            <a:r>
              <a:rPr lang="en-US" sz="1600" dirty="0"/>
              <a:t>cavity </a:t>
            </a:r>
            <a:r>
              <a:rPr lang="en-US" sz="1600" dirty="0" smtClean="0"/>
              <a:t>is quench limited or interlock fault </a:t>
            </a:r>
            <a:r>
              <a:rPr lang="en-US" sz="1600" dirty="0"/>
              <a:t>that causes RF to shut down</a:t>
            </a:r>
          </a:p>
          <a:p>
            <a:pPr marL="10858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Lower gradient by 0.5 MV/m </a:t>
            </a:r>
          </a:p>
          <a:p>
            <a:pPr marL="1428750" lvl="3" indent="-285750"/>
            <a:r>
              <a:rPr lang="en-US" sz="1600" dirty="0"/>
              <a:t>Complete a One Hour Run at the lower gradient</a:t>
            </a:r>
          </a:p>
          <a:p>
            <a:pPr marL="1428750" lvl="3" indent="-285750"/>
            <a:r>
              <a:rPr lang="en-US" sz="1600" dirty="0"/>
              <a:t>If cavity is unable to complete the One Hour Run, lower gradient </a:t>
            </a:r>
            <a:r>
              <a:rPr lang="en-US" sz="1600" dirty="0" smtClean="0"/>
              <a:t>another 0.5 MV/m. </a:t>
            </a:r>
            <a:endParaRPr lang="en-US" sz="1600" dirty="0"/>
          </a:p>
          <a:p>
            <a:pPr marL="1428750" lvl="3" indent="-285750"/>
            <a:r>
              <a:rPr lang="en-US" sz="1600" dirty="0"/>
              <a:t>Repeat until One Hour Run is completed. </a:t>
            </a:r>
          </a:p>
          <a:p>
            <a:pPr marL="628650" lvl="1" indent="-285750"/>
            <a:r>
              <a:rPr lang="en-US" sz="1600" dirty="0"/>
              <a:t>If cavity reaches Admin limit, attempt One Hour Run at Admin limit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Lower gradients </a:t>
            </a:r>
            <a:r>
              <a:rPr lang="en-US" sz="1600" dirty="0" smtClean="0"/>
              <a:t>by 0.5 MV/m increments </a:t>
            </a:r>
            <a:r>
              <a:rPr lang="en-US" sz="1600" dirty="0"/>
              <a:t>if cavity cannot complete the One Hour Run.</a:t>
            </a:r>
          </a:p>
          <a:p>
            <a:pPr marL="628650" lvl="1" indent="-285750"/>
            <a:r>
              <a:rPr lang="en-US" sz="1600" dirty="0"/>
              <a:t>If cavity has field emission: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Determine gradient at which dose rate </a:t>
            </a:r>
            <a:r>
              <a:rPr lang="en-US" sz="1600" dirty="0" smtClean="0"/>
              <a:t>from any </a:t>
            </a:r>
            <a:r>
              <a:rPr lang="en-US" sz="1600" dirty="0" err="1" smtClean="0"/>
              <a:t>decarad</a:t>
            </a:r>
            <a:r>
              <a:rPr lang="en-US" sz="1600" dirty="0" smtClean="0"/>
              <a:t> channel </a:t>
            </a:r>
            <a:r>
              <a:rPr lang="en-US" sz="1600" dirty="0" smtClean="0"/>
              <a:t>reaches </a:t>
            </a:r>
            <a:r>
              <a:rPr lang="en-US" sz="1600" dirty="0"/>
              <a:t>50 </a:t>
            </a:r>
            <a:r>
              <a:rPr lang="en-US" sz="1600" dirty="0" err="1"/>
              <a:t>mR</a:t>
            </a:r>
            <a:r>
              <a:rPr lang="en-US" sz="1600" dirty="0"/>
              <a:t>/hr.</a:t>
            </a:r>
          </a:p>
          <a:p>
            <a:pPr marL="57150" indent="-285750">
              <a:buFont typeface="Arial" panose="020B0604020202020204" pitchFamily="34" charset="0"/>
              <a:buChar char="•"/>
            </a:pPr>
            <a:r>
              <a:rPr lang="en-US" sz="1600" dirty="0"/>
              <a:t>This gradient is </a:t>
            </a:r>
            <a:r>
              <a:rPr lang="en-US" sz="1600" dirty="0" smtClean="0"/>
              <a:t>designated </a:t>
            </a:r>
            <a:r>
              <a:rPr lang="en-US" sz="1600" dirty="0"/>
              <a:t>the </a:t>
            </a:r>
            <a:r>
              <a:rPr lang="en-US" sz="1600" dirty="0" smtClean="0"/>
              <a:t>Maximum Useable </a:t>
            </a:r>
            <a:r>
              <a:rPr lang="en-US" sz="1600" dirty="0" smtClean="0"/>
              <a:t>Gradient</a:t>
            </a:r>
            <a:r>
              <a:rPr lang="en-US" sz="16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3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- Why a One Hour Run?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324038" cy="314326"/>
          </a:xfrm>
        </p:spPr>
        <p:txBody>
          <a:bodyPr/>
          <a:lstStyle/>
          <a:p>
            <a:r>
              <a:rPr lang="en-US" dirty="0"/>
              <a:t>LCLS-II HE </a:t>
            </a:r>
            <a:r>
              <a:rPr lang="en-US" dirty="0" err="1"/>
              <a:t>Cryomodule</a:t>
            </a:r>
            <a:r>
              <a:rPr lang="en-US" dirty="0"/>
              <a:t> Performance Workshop, Apr 25-26, 2019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35" y="3228470"/>
            <a:ext cx="6636544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5335" y="2168398"/>
            <a:ext cx="29496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Cavity reaches Admin limit</a:t>
            </a:r>
          </a:p>
          <a:p>
            <a:r>
              <a:rPr lang="en-US" sz="1400" dirty="0"/>
              <a:t>One Hour Run attempt at 21 MV/m </a:t>
            </a:r>
          </a:p>
          <a:p>
            <a:r>
              <a:rPr lang="en-US" sz="1400" dirty="0"/>
              <a:t>Quench after ~ 20 min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0637" y="2276120"/>
            <a:ext cx="3351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Successive gradient reductions required </a:t>
            </a:r>
          </a:p>
          <a:p>
            <a:r>
              <a:rPr lang="en-US" sz="1400" dirty="0"/>
              <a:t>Successful One Hour Run at 17.0 MV/m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9166" y="1725579"/>
            <a:ext cx="445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: J1.3-03-7 (End Group Quench)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51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- Why a One Hour Run?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22" y="2742179"/>
            <a:ext cx="6700838" cy="26717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1869" y="1869722"/>
            <a:ext cx="2115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Emax</a:t>
            </a:r>
            <a:r>
              <a:rPr lang="en-US" sz="1200" dirty="0"/>
              <a:t> reached and verified</a:t>
            </a:r>
          </a:p>
          <a:p>
            <a:r>
              <a:rPr lang="en-US" sz="1200" dirty="0"/>
              <a:t>Quench at 19.6 MV/m </a:t>
            </a:r>
            <a:endParaRPr lang="en-US" sz="1200" dirty="0"/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>
          <a:xfrm>
            <a:off x="1444431" y="2308303"/>
            <a:ext cx="974239" cy="1175807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18918" y="1917252"/>
            <a:ext cx="2371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Successive One Hour Run fails  </a:t>
            </a:r>
          </a:p>
          <a:p>
            <a:r>
              <a:rPr lang="en-US" sz="1200" dirty="0"/>
              <a:t>At 19.1, 18.3, 17.7 MV/m</a:t>
            </a:r>
            <a:endParaRPr lang="en-US" sz="1200" dirty="0"/>
          </a:p>
        </p:txBody>
      </p:sp>
      <p:cxnSp>
        <p:nvCxnSpPr>
          <p:cNvPr id="13" name="Straight Arrow Connector 12"/>
          <p:cNvCxnSpPr>
            <a:stCxn id="12" idx="2"/>
          </p:cNvCxnSpPr>
          <p:nvPr/>
        </p:nvCxnSpPr>
        <p:spPr>
          <a:xfrm flipH="1">
            <a:off x="2975883" y="2355832"/>
            <a:ext cx="578643" cy="1175807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477986" y="2355832"/>
            <a:ext cx="76541" cy="115889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690382" y="2008515"/>
            <a:ext cx="2142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Successful One </a:t>
            </a:r>
            <a:r>
              <a:rPr lang="en-US" sz="1200" dirty="0" smtClean="0"/>
              <a:t>Hour </a:t>
            </a:r>
            <a:r>
              <a:rPr lang="en-US" sz="1200" dirty="0"/>
              <a:t>Run at</a:t>
            </a:r>
          </a:p>
          <a:p>
            <a:r>
              <a:rPr lang="en-US" sz="1200" dirty="0"/>
              <a:t>Quench at 17.0 MV/m </a:t>
            </a:r>
            <a:endParaRPr lang="en-US" sz="1200" dirty="0"/>
          </a:p>
        </p:txBody>
      </p:sp>
      <p:cxnSp>
        <p:nvCxnSpPr>
          <p:cNvPr id="21" name="Straight Arrow Connector 20"/>
          <p:cNvCxnSpPr>
            <a:stCxn id="20" idx="2"/>
          </p:cNvCxnSpPr>
          <p:nvPr/>
        </p:nvCxnSpPr>
        <p:spPr>
          <a:xfrm>
            <a:off x="5736784" y="2447095"/>
            <a:ext cx="668" cy="124520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1822" y="1365219"/>
            <a:ext cx="445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: </a:t>
            </a:r>
            <a:r>
              <a:rPr lang="en-US" dirty="0" smtClean="0"/>
              <a:t>J1.3-03-3 </a:t>
            </a:r>
            <a:r>
              <a:rPr lang="en-US" dirty="0" smtClean="0"/>
              <a:t>(End Group Quench)</a:t>
            </a:r>
            <a:endParaRPr 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451822" y="6318251"/>
            <a:ext cx="4324038" cy="314326"/>
          </a:xfrm>
        </p:spPr>
        <p:txBody>
          <a:bodyPr/>
          <a:lstStyle/>
          <a:p>
            <a:r>
              <a:rPr lang="en-US" dirty="0"/>
              <a:t>LCLS-II HE </a:t>
            </a:r>
            <a:r>
              <a:rPr lang="en-US" dirty="0" err="1"/>
              <a:t>Cryomodule</a:t>
            </a:r>
            <a:r>
              <a:rPr lang="en-US" dirty="0"/>
              <a:t> Performance Workshop, Apr 25-26,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023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- Why a One Hour Run?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445471" y="6400800"/>
            <a:ext cx="4265517" cy="314326"/>
          </a:xfrm>
        </p:spPr>
        <p:txBody>
          <a:bodyPr/>
          <a:lstStyle/>
          <a:p>
            <a:r>
              <a:rPr lang="en-US" dirty="0"/>
              <a:t>LCLS-II HE </a:t>
            </a:r>
            <a:r>
              <a:rPr lang="en-US" dirty="0" err="1"/>
              <a:t>Cryomodule</a:t>
            </a:r>
            <a:r>
              <a:rPr lang="en-US" dirty="0"/>
              <a:t> Performance Workshop, Apr 25-26, 2019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One hour runs help us discover cavity performance issues not readily apparent by just driving a cavity to its limit.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Issues include </a:t>
            </a:r>
          </a:p>
          <a:p>
            <a:pPr marL="800100" lvl="1" indent="-342900"/>
            <a:r>
              <a:rPr lang="en-US" dirty="0" smtClean="0"/>
              <a:t>“End group quenches”</a:t>
            </a:r>
            <a:endParaRPr lang="en-US" dirty="0"/>
          </a:p>
          <a:p>
            <a:pPr marL="800100" lvl="1" indent="-342900"/>
            <a:r>
              <a:rPr lang="en-US" dirty="0" smtClean="0"/>
              <a:t>Cavities that are close to quenching at the Admin limit</a:t>
            </a:r>
          </a:p>
          <a:p>
            <a:pPr marL="800100" lvl="1" indent="-342900"/>
            <a:r>
              <a:rPr lang="en-US" dirty="0" smtClean="0"/>
              <a:t>HOM Clamp heating seen at CM12-1</a:t>
            </a:r>
          </a:p>
          <a:p>
            <a:pPr marL="800100" lvl="1" indent="-342900"/>
            <a:r>
              <a:rPr lang="en-US" dirty="0" smtClean="0"/>
              <a:t>Coupler problems</a:t>
            </a:r>
          </a:p>
        </p:txBody>
      </p:sp>
    </p:spTree>
    <p:extLst>
      <p:ext uri="{BB962C8B-B14F-4D97-AF65-F5344CB8AC3E}">
        <p14:creationId xmlns:p14="http://schemas.microsoft.com/office/powerpoint/2010/main" val="3607135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Gradient Distribution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272832" cy="314326"/>
          </a:xfrm>
        </p:spPr>
        <p:txBody>
          <a:bodyPr/>
          <a:lstStyle/>
          <a:p>
            <a:r>
              <a:rPr lang="en-US" dirty="0"/>
              <a:t>LCLS-II HE </a:t>
            </a:r>
            <a:r>
              <a:rPr lang="en-US" dirty="0" err="1"/>
              <a:t>Cryomodule</a:t>
            </a:r>
            <a:r>
              <a:rPr lang="en-US" dirty="0"/>
              <a:t> Performance Workshop, Apr 25-26, 2019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61" y="1180609"/>
            <a:ext cx="7107091" cy="515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19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Energy by </a:t>
            </a:r>
            <a:r>
              <a:rPr lang="en-US" dirty="0" err="1" smtClean="0"/>
              <a:t>Cryomodule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287462" cy="314326"/>
          </a:xfrm>
        </p:spPr>
        <p:txBody>
          <a:bodyPr/>
          <a:lstStyle/>
          <a:p>
            <a:r>
              <a:rPr lang="en-US" dirty="0"/>
              <a:t>LCLS-II HE </a:t>
            </a:r>
            <a:r>
              <a:rPr lang="en-US" dirty="0" err="1"/>
              <a:t>Cryomodule</a:t>
            </a:r>
            <a:r>
              <a:rPr lang="en-US" dirty="0"/>
              <a:t> Performance Workshop, Apr 25-26, 2019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225" y="1310111"/>
            <a:ext cx="7010775" cy="509068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733703" y="2904134"/>
            <a:ext cx="6269126" cy="0"/>
          </a:xfrm>
          <a:prstGeom prst="line">
            <a:avLst/>
          </a:prstGeom>
          <a:ln w="15875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533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579374" cy="314326"/>
          </a:xfrm>
        </p:spPr>
        <p:txBody>
          <a:bodyPr/>
          <a:lstStyle/>
          <a:p>
            <a:r>
              <a:rPr lang="en-US" dirty="0"/>
              <a:t>LCLS-II HE </a:t>
            </a:r>
            <a:r>
              <a:rPr lang="en-US" dirty="0" err="1"/>
              <a:t>Cryomodule</a:t>
            </a:r>
            <a:r>
              <a:rPr lang="en-US" dirty="0"/>
              <a:t> Performance </a:t>
            </a:r>
            <a:r>
              <a:rPr lang="en-US" dirty="0" smtClean="0"/>
              <a:t>Workshop</a:t>
            </a:r>
            <a:r>
              <a:rPr lang="en-US" dirty="0" smtClean="0"/>
              <a:t>, Apr 25-26, </a:t>
            </a:r>
            <a:r>
              <a:rPr lang="en-US" dirty="0"/>
              <a:t>2019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Acceptance Testing at Jefferson Lab</a:t>
            </a:r>
          </a:p>
          <a:p>
            <a:pPr marL="800100" lvl="1" indent="-342900"/>
            <a:r>
              <a:rPr lang="en-US" dirty="0" err="1"/>
              <a:t>Cryomodule</a:t>
            </a:r>
            <a:r>
              <a:rPr lang="en-US" dirty="0"/>
              <a:t> Test </a:t>
            </a:r>
            <a:r>
              <a:rPr lang="en-US" dirty="0" smtClean="0"/>
              <a:t>Facility</a:t>
            </a:r>
          </a:p>
          <a:p>
            <a:pPr marL="800100" lvl="1" indent="-342900"/>
            <a:r>
              <a:rPr lang="en-US" dirty="0" smtClean="0"/>
              <a:t>Low Energy Recovery </a:t>
            </a:r>
            <a:r>
              <a:rPr lang="en-US" dirty="0" err="1" smtClean="0"/>
              <a:t>Linac</a:t>
            </a:r>
            <a:r>
              <a:rPr lang="en-US" dirty="0" smtClean="0"/>
              <a:t> (LERF)</a:t>
            </a:r>
            <a:endParaRPr lang="en-US" dirty="0"/>
          </a:p>
          <a:p>
            <a:pPr marL="800100" lvl="1" indent="-342900"/>
            <a:r>
              <a:rPr lang="en-US" dirty="0"/>
              <a:t>Test Sequence </a:t>
            </a:r>
          </a:p>
          <a:p>
            <a:pPr marL="800100" lvl="1" indent="-342900"/>
            <a:r>
              <a:rPr lang="en-US" dirty="0" smtClean="0"/>
              <a:t>Gradient</a:t>
            </a:r>
          </a:p>
          <a:p>
            <a:pPr marL="800100" lvl="1" indent="-342900"/>
            <a:r>
              <a:rPr lang="en-US" dirty="0" smtClean="0"/>
              <a:t>Field Emission</a:t>
            </a:r>
          </a:p>
          <a:p>
            <a:pPr marL="800100" lvl="1" indent="-342900"/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r>
              <a:rPr lang="en-US" dirty="0" smtClean="0"/>
              <a:t>’s</a:t>
            </a:r>
          </a:p>
          <a:p>
            <a:pPr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102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– Field Emission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445471" y="6400800"/>
            <a:ext cx="4338669" cy="314326"/>
          </a:xfrm>
        </p:spPr>
        <p:txBody>
          <a:bodyPr/>
          <a:lstStyle/>
          <a:p>
            <a:r>
              <a:rPr lang="en-US" dirty="0"/>
              <a:t>LCLS-II HE </a:t>
            </a:r>
            <a:r>
              <a:rPr lang="en-US" dirty="0" err="1"/>
              <a:t>Cryomodule</a:t>
            </a:r>
            <a:r>
              <a:rPr lang="en-US" dirty="0"/>
              <a:t> Performance Workshop, Apr 25-26, 2019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9" y="3801436"/>
            <a:ext cx="8982121" cy="182699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/>
        </p:nvSpPr>
        <p:spPr bwMode="auto">
          <a:xfrm>
            <a:off x="325792" y="2025514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sz="2400" dirty="0" smtClean="0"/>
              <a:t>GM Tube Layout for FE Measurements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182246" y="4324824"/>
            <a:ext cx="5257800" cy="72079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725046" y="3902614"/>
            <a:ext cx="52578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Straight Arrow Connector 8"/>
          <p:cNvCxnSpPr>
            <a:stCxn id="27" idx="2"/>
          </p:cNvCxnSpPr>
          <p:nvPr/>
        </p:nvCxnSpPr>
        <p:spPr bwMode="auto">
          <a:xfrm flipH="1">
            <a:off x="94100" y="3046448"/>
            <a:ext cx="868946" cy="1846160"/>
          </a:xfrm>
          <a:prstGeom prst="straightConnector1">
            <a:avLst/>
          </a:prstGeom>
          <a:noFill/>
          <a:ln w="158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11"/>
          <p:cNvSpPr txBox="1"/>
          <p:nvPr/>
        </p:nvSpPr>
        <p:spPr>
          <a:xfrm>
            <a:off x="1494377" y="2646338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Ch1</a:t>
            </a:r>
            <a:endParaRPr lang="en-US" sz="2000" dirty="0"/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 bwMode="auto">
          <a:xfrm flipH="1">
            <a:off x="734446" y="3046448"/>
            <a:ext cx="1066265" cy="1846160"/>
          </a:xfrm>
          <a:prstGeom prst="straightConnector1">
            <a:avLst/>
          </a:prstGeom>
          <a:noFill/>
          <a:ln w="158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13" idx="2"/>
          </p:cNvCxnSpPr>
          <p:nvPr/>
        </p:nvCxnSpPr>
        <p:spPr bwMode="auto">
          <a:xfrm flipH="1">
            <a:off x="1533012" y="3046448"/>
            <a:ext cx="1105364" cy="1770566"/>
          </a:xfrm>
          <a:prstGeom prst="straightConnector1">
            <a:avLst/>
          </a:prstGeom>
          <a:noFill/>
          <a:ln w="158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6"/>
          <p:cNvSpPr txBox="1"/>
          <p:nvPr/>
        </p:nvSpPr>
        <p:spPr>
          <a:xfrm>
            <a:off x="2332042" y="2646338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Ch2</a:t>
            </a:r>
            <a:endParaRPr lang="en-US" sz="2000" dirty="0"/>
          </a:p>
        </p:txBody>
      </p:sp>
      <p:sp>
        <p:nvSpPr>
          <p:cNvPr id="14" name="TextBox 17"/>
          <p:cNvSpPr txBox="1"/>
          <p:nvPr/>
        </p:nvSpPr>
        <p:spPr>
          <a:xfrm>
            <a:off x="4845037" y="2646338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Ch5</a:t>
            </a:r>
            <a:endParaRPr lang="en-US" sz="2000" dirty="0"/>
          </a:p>
        </p:txBody>
      </p:sp>
      <p:cxnSp>
        <p:nvCxnSpPr>
          <p:cNvPr id="15" name="Straight Arrow Connector 14"/>
          <p:cNvCxnSpPr>
            <a:stCxn id="23" idx="2"/>
          </p:cNvCxnSpPr>
          <p:nvPr/>
        </p:nvCxnSpPr>
        <p:spPr bwMode="auto">
          <a:xfrm flipH="1">
            <a:off x="2456196" y="3046448"/>
            <a:ext cx="1019845" cy="1770566"/>
          </a:xfrm>
          <a:prstGeom prst="straightConnector1">
            <a:avLst/>
          </a:prstGeom>
          <a:noFill/>
          <a:ln w="158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22" idx="2"/>
          </p:cNvCxnSpPr>
          <p:nvPr/>
        </p:nvCxnSpPr>
        <p:spPr bwMode="auto">
          <a:xfrm flipH="1">
            <a:off x="3308664" y="3046448"/>
            <a:ext cx="1005042" cy="1770566"/>
          </a:xfrm>
          <a:prstGeom prst="straightConnector1">
            <a:avLst/>
          </a:prstGeom>
          <a:noFill/>
          <a:ln w="158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14" idx="2"/>
          </p:cNvCxnSpPr>
          <p:nvPr/>
        </p:nvCxnSpPr>
        <p:spPr bwMode="auto">
          <a:xfrm flipH="1">
            <a:off x="4315846" y="3046448"/>
            <a:ext cx="835525" cy="1720922"/>
          </a:xfrm>
          <a:prstGeom prst="straightConnector1">
            <a:avLst/>
          </a:prstGeom>
          <a:noFill/>
          <a:ln w="158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24" idx="2"/>
          </p:cNvCxnSpPr>
          <p:nvPr/>
        </p:nvCxnSpPr>
        <p:spPr bwMode="auto">
          <a:xfrm flipH="1">
            <a:off x="5358300" y="3046448"/>
            <a:ext cx="630736" cy="1668486"/>
          </a:xfrm>
          <a:prstGeom prst="straightConnector1">
            <a:avLst/>
          </a:prstGeom>
          <a:noFill/>
          <a:ln w="158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25" idx="2"/>
          </p:cNvCxnSpPr>
          <p:nvPr/>
        </p:nvCxnSpPr>
        <p:spPr bwMode="auto">
          <a:xfrm flipH="1">
            <a:off x="6524112" y="3046448"/>
            <a:ext cx="302589" cy="1532986"/>
          </a:xfrm>
          <a:prstGeom prst="straightConnector1">
            <a:avLst/>
          </a:prstGeom>
          <a:noFill/>
          <a:ln w="158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26" idx="2"/>
          </p:cNvCxnSpPr>
          <p:nvPr/>
        </p:nvCxnSpPr>
        <p:spPr bwMode="auto">
          <a:xfrm flipH="1">
            <a:off x="7650530" y="3046448"/>
            <a:ext cx="13836" cy="1638771"/>
          </a:xfrm>
          <a:prstGeom prst="straightConnector1">
            <a:avLst/>
          </a:prstGeom>
          <a:noFill/>
          <a:ln w="158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28" idx="2"/>
          </p:cNvCxnSpPr>
          <p:nvPr/>
        </p:nvCxnSpPr>
        <p:spPr bwMode="auto">
          <a:xfrm>
            <a:off x="8566150" y="3046448"/>
            <a:ext cx="223574" cy="1458645"/>
          </a:xfrm>
          <a:prstGeom prst="straightConnector1">
            <a:avLst/>
          </a:prstGeom>
          <a:noFill/>
          <a:ln w="158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7"/>
          <p:cNvSpPr txBox="1"/>
          <p:nvPr/>
        </p:nvSpPr>
        <p:spPr>
          <a:xfrm>
            <a:off x="4007372" y="2646338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Ch4</a:t>
            </a:r>
            <a:endParaRPr lang="en-US" sz="2000" dirty="0"/>
          </a:p>
        </p:txBody>
      </p:sp>
      <p:sp>
        <p:nvSpPr>
          <p:cNvPr id="23" name="TextBox 30"/>
          <p:cNvSpPr txBox="1"/>
          <p:nvPr/>
        </p:nvSpPr>
        <p:spPr>
          <a:xfrm>
            <a:off x="3169707" y="2646338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Ch3</a:t>
            </a:r>
            <a:endParaRPr lang="en-US" sz="2000" dirty="0"/>
          </a:p>
        </p:txBody>
      </p:sp>
      <p:sp>
        <p:nvSpPr>
          <p:cNvPr id="24" name="TextBox 31"/>
          <p:cNvSpPr txBox="1"/>
          <p:nvPr/>
        </p:nvSpPr>
        <p:spPr>
          <a:xfrm>
            <a:off x="5682702" y="2646338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Ch6</a:t>
            </a:r>
            <a:endParaRPr lang="en-US" sz="2000" dirty="0"/>
          </a:p>
        </p:txBody>
      </p:sp>
      <p:sp>
        <p:nvSpPr>
          <p:cNvPr id="25" name="TextBox 32"/>
          <p:cNvSpPr txBox="1"/>
          <p:nvPr/>
        </p:nvSpPr>
        <p:spPr>
          <a:xfrm>
            <a:off x="6520367" y="2646338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Ch7</a:t>
            </a:r>
            <a:endParaRPr lang="en-US" sz="2000" dirty="0"/>
          </a:p>
        </p:txBody>
      </p:sp>
      <p:sp>
        <p:nvSpPr>
          <p:cNvPr id="26" name="TextBox 33"/>
          <p:cNvSpPr txBox="1"/>
          <p:nvPr/>
        </p:nvSpPr>
        <p:spPr>
          <a:xfrm>
            <a:off x="7358032" y="2646338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Ch8</a:t>
            </a:r>
            <a:endParaRPr lang="en-US" sz="2000" dirty="0"/>
          </a:p>
        </p:txBody>
      </p:sp>
      <p:sp>
        <p:nvSpPr>
          <p:cNvPr id="27" name="TextBox 34"/>
          <p:cNvSpPr txBox="1"/>
          <p:nvPr/>
        </p:nvSpPr>
        <p:spPr>
          <a:xfrm>
            <a:off x="656712" y="2646338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Ch9</a:t>
            </a:r>
            <a:endParaRPr lang="en-US" sz="2000" dirty="0"/>
          </a:p>
        </p:txBody>
      </p:sp>
      <p:sp>
        <p:nvSpPr>
          <p:cNvPr id="28" name="TextBox 35"/>
          <p:cNvSpPr txBox="1"/>
          <p:nvPr/>
        </p:nvSpPr>
        <p:spPr>
          <a:xfrm>
            <a:off x="8195696" y="2646338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Ch10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5672254" y="5828371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Faraday Cup and Fox Detector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29" idx="0"/>
          </p:cNvCxnSpPr>
          <p:nvPr/>
        </p:nvCxnSpPr>
        <p:spPr bwMode="auto">
          <a:xfrm flipV="1">
            <a:off x="7348354" y="4692674"/>
            <a:ext cx="1441370" cy="1135697"/>
          </a:xfrm>
          <a:prstGeom prst="straightConnector1">
            <a:avLst/>
          </a:prstGeom>
          <a:noFill/>
          <a:ln w="158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Rectangle 3"/>
          <p:cNvSpPr/>
          <p:nvPr/>
        </p:nvSpPr>
        <p:spPr>
          <a:xfrm>
            <a:off x="98100" y="1246070"/>
            <a:ext cx="8097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Generally measured after the </a:t>
            </a:r>
            <a:r>
              <a:rPr lang="en-US" dirty="0" err="1"/>
              <a:t>Emax</a:t>
            </a:r>
            <a:r>
              <a:rPr lang="en-US" dirty="0"/>
              <a:t> </a:t>
            </a:r>
            <a:r>
              <a:rPr lang="en-US" dirty="0" smtClean="0"/>
              <a:t>measurements, any processing attempts and the One Hour Run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028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– Field Emission</a:t>
            </a:r>
            <a:br>
              <a:rPr lang="en-US" dirty="0"/>
            </a:br>
            <a:r>
              <a:rPr lang="en-US" dirty="0"/>
              <a:t>GM Tube Locations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287462" cy="314326"/>
          </a:xfrm>
        </p:spPr>
        <p:txBody>
          <a:bodyPr/>
          <a:lstStyle/>
          <a:p>
            <a:r>
              <a:rPr lang="en-US" dirty="0"/>
              <a:t>LCLS-II HE </a:t>
            </a:r>
            <a:r>
              <a:rPr lang="en-US" dirty="0" err="1"/>
              <a:t>Cryomodule</a:t>
            </a:r>
            <a:r>
              <a:rPr lang="en-US" dirty="0"/>
              <a:t> Performance Workshop, Apr 25-26, 2019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930" y="1488136"/>
            <a:ext cx="3139223" cy="38179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22" y="1487622"/>
            <a:ext cx="3768183" cy="38184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546" y="5668788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Coupler Location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18810" y="5530288"/>
            <a:ext cx="2625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 Location</a:t>
            </a:r>
          </a:p>
          <a:p>
            <a:r>
              <a:rPr lang="en-US" dirty="0" smtClean="0"/>
              <a:t>with FNAL Fox Detector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352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- Field Emission Example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360614" cy="314326"/>
          </a:xfrm>
        </p:spPr>
        <p:txBody>
          <a:bodyPr/>
          <a:lstStyle/>
          <a:p>
            <a:r>
              <a:rPr lang="en-US" dirty="0"/>
              <a:t>LCLS-II HE </a:t>
            </a:r>
            <a:r>
              <a:rPr lang="en-US" dirty="0" err="1"/>
              <a:t>Cryomodule</a:t>
            </a:r>
            <a:r>
              <a:rPr lang="en-US" dirty="0"/>
              <a:t> Performance Workshop, Apr 25-26, 2019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72" y="1391977"/>
            <a:ext cx="6204939" cy="449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71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FE Instrumentation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31329" y="2247220"/>
            <a:ext cx="3153754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Using the current </a:t>
            </a:r>
            <a:r>
              <a:rPr lang="en-US" sz="1050" dirty="0" err="1"/>
              <a:t>decarad</a:t>
            </a:r>
            <a:r>
              <a:rPr lang="en-US" sz="1050" dirty="0"/>
              <a:t> calibration,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The GM tubes tend to read higher than the ion chamber.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Effect more pronounced at higher dose rates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Ex: at 19.6 MV/m, average tube reading is 46 </a:t>
            </a:r>
            <a:r>
              <a:rPr lang="en-US" sz="1050" dirty="0" err="1"/>
              <a:t>mR</a:t>
            </a:r>
            <a:r>
              <a:rPr lang="en-US" sz="1050" dirty="0"/>
              <a:t>/hr. Average ion chamber reading is 26 </a:t>
            </a:r>
            <a:r>
              <a:rPr lang="en-US" sz="1050" dirty="0" err="1"/>
              <a:t>mR</a:t>
            </a:r>
            <a:r>
              <a:rPr lang="en-US" sz="1050" dirty="0"/>
              <a:t>/</a:t>
            </a:r>
            <a:r>
              <a:rPr lang="en-US" sz="1050" dirty="0" err="1"/>
              <a:t>hr</a:t>
            </a:r>
            <a:endParaRPr lang="en-US" sz="10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Fox detector appears to track ion chamber more closely than tubes</a:t>
            </a:r>
            <a:endParaRPr lang="en-US" sz="10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22" y="1811734"/>
            <a:ext cx="5390507" cy="3917960"/>
          </a:xfrm>
          <a:prstGeom prst="rect">
            <a:avLst/>
          </a:prstGeom>
        </p:spPr>
      </p:pic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340822" y="6344978"/>
            <a:ext cx="4360614" cy="314326"/>
          </a:xfrm>
        </p:spPr>
        <p:txBody>
          <a:bodyPr/>
          <a:lstStyle/>
          <a:p>
            <a:r>
              <a:rPr lang="en-US" dirty="0"/>
              <a:t>LCLS-II HE </a:t>
            </a:r>
            <a:r>
              <a:rPr lang="en-US" dirty="0" err="1"/>
              <a:t>Cryomodule</a:t>
            </a:r>
            <a:r>
              <a:rPr lang="en-US" dirty="0"/>
              <a:t> Performance Workshop, Apr 25-26,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377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– </a:t>
            </a:r>
            <a:r>
              <a:rPr lang="en-US" dirty="0" smtClean="0"/>
              <a:t>Response to Field Emission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LCLSII Operations Workshop #1, February 11-14th, 2019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72" y="1887813"/>
            <a:ext cx="6136077" cy="2891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1822" y="1406665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J1.3 -15 - 8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1822" y="4891277"/>
            <a:ext cx="84535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One can try short pulse higher power processing- SSA’s may not have the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New (to us) technique-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When field emission turns on - halt ramp up and wait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Lower energy deposited at emitter site over longer periods may have beneficial effects on surface particles that reduce FE 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260397" y="2784459"/>
            <a:ext cx="1031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FE turn off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765146" y="3094330"/>
            <a:ext cx="629107" cy="395020"/>
          </a:xfrm>
          <a:prstGeom prst="straightConnector1">
            <a:avLst/>
          </a:prstGeom>
          <a:ln w="15875">
            <a:solidFill>
              <a:srgbClr val="0070C0"/>
            </a:solidFill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765146" y="2842789"/>
            <a:ext cx="1960473" cy="249448"/>
          </a:xfrm>
          <a:prstGeom prst="straightConnector1">
            <a:avLst/>
          </a:prstGeom>
          <a:ln w="15875">
            <a:solidFill>
              <a:srgbClr val="0070C0"/>
            </a:solidFill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885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 Onsets by Cavity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360614" cy="314326"/>
          </a:xfrm>
        </p:spPr>
        <p:txBody>
          <a:bodyPr/>
          <a:lstStyle/>
          <a:p>
            <a:r>
              <a:rPr lang="en-US" dirty="0"/>
              <a:t>LCLS-II HE </a:t>
            </a:r>
            <a:r>
              <a:rPr lang="en-US" dirty="0" err="1"/>
              <a:t>Cryomodule</a:t>
            </a:r>
            <a:r>
              <a:rPr lang="en-US" dirty="0"/>
              <a:t> Performance Workshop, Apr 25-26, 2019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12" y="1549218"/>
            <a:ext cx="5540100" cy="4022797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422661"/>
              </p:ext>
            </p:extLst>
          </p:nvPr>
        </p:nvGraphicFramePr>
        <p:xfrm>
          <a:off x="451822" y="5695895"/>
          <a:ext cx="2149246" cy="581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7182">
                  <a:extLst>
                    <a:ext uri="{9D8B030D-6E8A-4147-A177-3AD203B41FA5}">
                      <a16:colId xmlns:a16="http://schemas.microsoft.com/office/drawing/2014/main" val="1403596659"/>
                    </a:ext>
                  </a:extLst>
                </a:gridCol>
                <a:gridCol w="512064">
                  <a:extLst>
                    <a:ext uri="{9D8B030D-6E8A-4147-A177-3AD203B41FA5}">
                      <a16:colId xmlns:a16="http://schemas.microsoft.com/office/drawing/2014/main" val="204309235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Field Emitting Cavities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656311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 onset </a:t>
                      </a:r>
                      <a:r>
                        <a:rPr lang="en-US" sz="1100" u="none" strike="noStrike" dirty="0" smtClean="0">
                          <a:effectLst/>
                        </a:rPr>
                        <a:t>low (&gt; 14 MV/m)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637111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Limit useable </a:t>
                      </a:r>
                      <a:r>
                        <a:rPr lang="en-US" sz="1100" u="none" strike="noStrike" dirty="0">
                          <a:effectLst/>
                        </a:rPr>
                        <a:t>gradient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33981404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793113" y="2923106"/>
            <a:ext cx="5075857" cy="0"/>
          </a:xfrm>
          <a:prstGeom prst="line">
            <a:avLst/>
          </a:prstGeom>
          <a:ln w="15875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95312" y="1549218"/>
            <a:ext cx="32004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Change in VTA procedure after CM10 removed 24 MV/m Admin limit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After this change, we’ve experienced one “emitter creation” event.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Field emitters appear to have moved to the ends of the strings as opposed to the middle of the strings.</a:t>
            </a:r>
          </a:p>
        </p:txBody>
      </p:sp>
    </p:spTree>
    <p:extLst>
      <p:ext uri="{BB962C8B-B14F-4D97-AF65-F5344CB8AC3E}">
        <p14:creationId xmlns:p14="http://schemas.microsoft.com/office/powerpoint/2010/main" val="2674597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- Fast Cool Down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404506" cy="314326"/>
          </a:xfrm>
        </p:spPr>
        <p:txBody>
          <a:bodyPr/>
          <a:lstStyle/>
          <a:p>
            <a:r>
              <a:rPr lang="en-US" dirty="0"/>
              <a:t>LCLS-II HE </a:t>
            </a:r>
            <a:r>
              <a:rPr lang="en-US" dirty="0" err="1"/>
              <a:t>Cryomodule</a:t>
            </a:r>
            <a:r>
              <a:rPr lang="en-US" dirty="0"/>
              <a:t> Performance Workshop, Apr 25-26, 2019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 anchor="ctr"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After Maximum gradient studies are completed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Most cavities in a string have been quenched at least once.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Quenches result in reduced Q</a:t>
            </a:r>
            <a:r>
              <a:rPr lang="en-US" baseline="-25000" dirty="0" smtClean="0"/>
              <a:t>0</a:t>
            </a:r>
            <a:r>
              <a:rPr lang="en-US" dirty="0" smtClean="0"/>
              <a:t> (unloaded Q)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Lower Q</a:t>
            </a:r>
            <a:r>
              <a:rPr lang="en-US" baseline="-25000" dirty="0" smtClean="0"/>
              <a:t>0 </a:t>
            </a:r>
            <a:r>
              <a:rPr lang="en-US" dirty="0" smtClean="0"/>
              <a:t>= higher dynamic heat load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We take a break from HPRF testing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Reestablish high </a:t>
            </a:r>
            <a:r>
              <a:rPr lang="en-US" dirty="0"/>
              <a:t>Q</a:t>
            </a:r>
            <a:r>
              <a:rPr lang="en-US" baseline="-25000" dirty="0"/>
              <a:t>0</a:t>
            </a:r>
            <a:r>
              <a:rPr lang="en-US" dirty="0" smtClean="0"/>
              <a:t>’s:</a:t>
            </a:r>
          </a:p>
          <a:p>
            <a:pPr marL="800100" lvl="1" indent="-342900"/>
            <a:r>
              <a:rPr lang="en-US" dirty="0" smtClean="0"/>
              <a:t>Temperature Bump to 40K</a:t>
            </a:r>
          </a:p>
          <a:p>
            <a:pPr marL="800100" lvl="1" indent="-342900"/>
            <a:r>
              <a:rPr lang="en-US" dirty="0" smtClean="0"/>
              <a:t>Cool Down through Transition temperature at 30 - 40 K/min</a:t>
            </a:r>
          </a:p>
          <a:p>
            <a:pPr marL="800100" lvl="1" indent="-342900"/>
            <a:endParaRPr lang="en-US" dirty="0" smtClean="0"/>
          </a:p>
          <a:p>
            <a:pPr marL="342900" indent="-342900"/>
            <a:r>
              <a:rPr lang="en-US" dirty="0" smtClean="0"/>
              <a:t>Requirement </a:t>
            </a:r>
            <a:r>
              <a:rPr lang="en-US" dirty="0"/>
              <a:t>Q</a:t>
            </a:r>
            <a:r>
              <a:rPr lang="en-US" baseline="-25000" dirty="0"/>
              <a:t>0</a:t>
            </a:r>
            <a:r>
              <a:rPr lang="en-US" dirty="0" smtClean="0"/>
              <a:t> ≥ 2.7x10</a:t>
            </a:r>
            <a:r>
              <a:rPr lang="en-US" baseline="30000" dirty="0" smtClean="0"/>
              <a:t>10 </a:t>
            </a:r>
            <a:r>
              <a:rPr lang="en-US" dirty="0" smtClean="0"/>
              <a:t>(at 16 MV/m- heat load of ~10</a:t>
            </a:r>
            <a:r>
              <a:rPr lang="en-US" dirty="0"/>
              <a:t> </a:t>
            </a:r>
            <a:r>
              <a:rPr lang="en-US" dirty="0" smtClean="0"/>
              <a:t>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235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- Q</a:t>
            </a:r>
            <a:r>
              <a:rPr lang="en-US" baseline="-25000" dirty="0"/>
              <a:t>0</a:t>
            </a:r>
            <a:r>
              <a:rPr lang="en-US" dirty="0"/>
              <a:t> Measurement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287462" cy="314326"/>
          </a:xfrm>
        </p:spPr>
        <p:txBody>
          <a:bodyPr/>
          <a:lstStyle/>
          <a:p>
            <a:r>
              <a:rPr lang="en-US" dirty="0"/>
              <a:t>LCLS-II HE </a:t>
            </a:r>
            <a:r>
              <a:rPr lang="en-US" dirty="0" err="1"/>
              <a:t>Cryomodule</a:t>
            </a:r>
            <a:r>
              <a:rPr lang="en-US" dirty="0"/>
              <a:t> Performance Workshop, Apr 25-26, 2019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445473" y="1824038"/>
            <a:ext cx="8109919" cy="3771900"/>
          </a:xfrm>
          <a:prstGeom prst="rect">
            <a:avLst/>
          </a:prstGeom>
        </p:spPr>
        <p:txBody>
          <a:bodyPr/>
          <a:lstStyle/>
          <a:p>
            <a:r>
              <a:rPr lang="en-US" sz="1200" b="1" dirty="0"/>
              <a:t>Calorimetric Method</a:t>
            </a:r>
          </a:p>
          <a:p>
            <a:r>
              <a:rPr lang="en-US" sz="1200" dirty="0"/>
              <a:t>Has been in use at Jefferson Lab for ~30 years</a:t>
            </a:r>
          </a:p>
          <a:p>
            <a:r>
              <a:rPr lang="en-US" sz="1200" dirty="0"/>
              <a:t>Used on a variety of </a:t>
            </a:r>
            <a:r>
              <a:rPr lang="en-US" sz="1200" dirty="0" err="1"/>
              <a:t>cryomodule</a:t>
            </a:r>
            <a:r>
              <a:rPr lang="en-US" sz="1200" dirty="0"/>
              <a:t> designs</a:t>
            </a:r>
          </a:p>
          <a:p>
            <a:endParaRPr lang="en-US" sz="1200" dirty="0"/>
          </a:p>
          <a:p>
            <a:pPr lvl="1"/>
            <a:r>
              <a:rPr lang="en-US" sz="1200" dirty="0"/>
              <a:t>Isolate the cryomodule from refrigerator </a:t>
            </a:r>
          </a:p>
          <a:p>
            <a:pPr lvl="2"/>
            <a:r>
              <a:rPr lang="en-US" sz="1200" dirty="0"/>
              <a:t>Close JT and </a:t>
            </a:r>
            <a:r>
              <a:rPr lang="en-US" sz="1200" dirty="0" smtClean="0"/>
              <a:t>Return (RT) </a:t>
            </a:r>
            <a:r>
              <a:rPr lang="en-US" sz="1200" dirty="0"/>
              <a:t>valves</a:t>
            </a:r>
          </a:p>
          <a:p>
            <a:pPr lvl="1"/>
            <a:r>
              <a:rPr lang="en-US" sz="1200" dirty="0"/>
              <a:t>Perform a series of measurements of </a:t>
            </a:r>
            <a:r>
              <a:rPr lang="el-GR" sz="1200" dirty="0"/>
              <a:t>Δ</a:t>
            </a:r>
            <a:r>
              <a:rPr lang="en-US" sz="1200" dirty="0"/>
              <a:t>P /</a:t>
            </a:r>
            <a:r>
              <a:rPr lang="el-GR" sz="1200" dirty="0"/>
              <a:t>Δ</a:t>
            </a:r>
            <a:r>
              <a:rPr lang="en-US" sz="1200" dirty="0"/>
              <a:t>t</a:t>
            </a:r>
          </a:p>
          <a:p>
            <a:pPr marL="860822" lvl="2" indent="-342900">
              <a:buFont typeface="+mj-lt"/>
              <a:buAutoNum type="arabicPeriod"/>
            </a:pPr>
            <a:r>
              <a:rPr lang="en-US" sz="1200" dirty="0"/>
              <a:t>No input heat (other than static)</a:t>
            </a:r>
          </a:p>
          <a:p>
            <a:pPr marL="860822" lvl="2" indent="-342900">
              <a:buFont typeface="+mj-lt"/>
              <a:buAutoNum type="arabicPeriod"/>
            </a:pPr>
            <a:r>
              <a:rPr lang="en-US" sz="1200" dirty="0"/>
              <a:t>Known heat load from heater</a:t>
            </a:r>
          </a:p>
          <a:p>
            <a:pPr marL="860822" lvl="2" indent="-342900">
              <a:buFont typeface="+mj-lt"/>
              <a:buAutoNum type="arabicPeriod"/>
            </a:pPr>
            <a:r>
              <a:rPr lang="en-US" sz="1200" dirty="0"/>
              <a:t>RF on at desired gradient</a:t>
            </a:r>
          </a:p>
          <a:p>
            <a:pPr lvl="1"/>
            <a:r>
              <a:rPr lang="el-GR" sz="1200" dirty="0"/>
              <a:t>Δ</a:t>
            </a:r>
            <a:r>
              <a:rPr lang="en-US" sz="1200" dirty="0"/>
              <a:t>P /</a:t>
            </a:r>
            <a:r>
              <a:rPr lang="el-GR" sz="1200" dirty="0"/>
              <a:t>Δ</a:t>
            </a:r>
            <a:r>
              <a:rPr lang="en-US" sz="1200" dirty="0"/>
              <a:t>t linear with heat load over the operating temperature range</a:t>
            </a:r>
            <a:endParaRPr lang="el-GR" sz="1200" dirty="0"/>
          </a:p>
          <a:p>
            <a:pPr lvl="1"/>
            <a:endParaRPr lang="en-US" sz="1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516" y="3656751"/>
            <a:ext cx="3086100" cy="20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/>
              <p:cNvSpPr txBox="1">
                <a:spLocks/>
              </p:cNvSpPr>
              <p:nvPr/>
            </p:nvSpPr>
            <p:spPr bwMode="auto">
              <a:xfrm>
                <a:off x="286007" y="4510702"/>
                <a:ext cx="6273432" cy="5498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333399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333399"/>
                    </a:solidFill>
                    <a:latin typeface="Arial" charset="0"/>
                  </a:defRPr>
                </a:lvl2pPr>
                <a:lvl3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333399"/>
                    </a:solidFill>
                    <a:latin typeface="Arial" charset="0"/>
                  </a:defRPr>
                </a:lvl3pPr>
                <a:lvl4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333399"/>
                    </a:solidFill>
                    <a:latin typeface="Arial" charset="0"/>
                  </a:defRPr>
                </a:lvl4pPr>
                <a:lvl5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333399"/>
                    </a:solidFill>
                    <a:latin typeface="Arial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333399"/>
                    </a:solidFill>
                    <a:latin typeface="Arial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333399"/>
                    </a:solidFill>
                    <a:latin typeface="Arial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333399"/>
                    </a:solidFill>
                    <a:latin typeface="Arial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333399"/>
                    </a:solidFill>
                    <a:latin typeface="Arial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i="1" kern="0">
                              <a:latin typeface="Cambria Math" panose="02040503050406030204" pitchFamily="18" charset="0"/>
                            </a:rPr>
                            <m:t>𝑷𝒘𝒓</m:t>
                          </m:r>
                        </m:e>
                        <m:sub>
                          <m:r>
                            <a:rPr lang="en-US" sz="1500" i="1" kern="0">
                              <a:latin typeface="Cambria Math"/>
                            </a:rPr>
                            <m:t>𝑹𝑭</m:t>
                          </m:r>
                        </m:sub>
                      </m:sSub>
                      <m:r>
                        <a:rPr lang="en-US" sz="1500" i="1" ker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00" i="1" ker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500" i="1" kern="0">
                              <a:latin typeface="Cambria Math"/>
                              <a:ea typeface="Cambria Math"/>
                            </a:rPr>
                            <m:t>𝑷𝒘𝒓</m:t>
                          </m:r>
                        </m:e>
                        <m:sub>
                          <m:r>
                            <a:rPr lang="en-US" sz="1500" i="1" kern="0">
                              <a:latin typeface="Cambria Math"/>
                              <a:ea typeface="Cambria Math"/>
                            </a:rPr>
                            <m:t>𝑯𝒕𝒓</m:t>
                          </m:r>
                        </m:sub>
                      </m:sSub>
                      <m:f>
                        <m:fPr>
                          <m:ctrlPr>
                            <a:rPr lang="en-US" sz="1500" i="1" ker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i="1" ker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500" i="1" kern="0">
                                  <a:latin typeface="Cambria Math" panose="02040503050406030204" pitchFamily="18" charset="0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500" i="1" ker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sz="1500" i="1" kern="0">
                                  <a:latin typeface="Cambria Math"/>
                                  <a:ea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1500" i="1" kern="0">
                                  <a:latin typeface="Cambria Math"/>
                                  <a:ea typeface="Cambria Math"/>
                                </a:rPr>
                                <m:t>𝑹𝑭</m:t>
                              </m:r>
                              <m:r>
                                <a:rPr lang="en-US" sz="1500" i="1" kern="0">
                                  <a:latin typeface="Cambria Math" panose="02040503050406030204" pitchFamily="18" charset="0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1500" i="1" ker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𝒔𝒕𝒂𝒕𝒊𝒄</m:t>
                              </m:r>
                            </m:sub>
                          </m:sSub>
                          <m:r>
                            <a:rPr lang="en-US" sz="1500" i="1" ker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500" i="1" ker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500" i="1" ker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𝒂𝒗𝒆𝒓𝒂𝒈𝒆</m:t>
                              </m:r>
                              <m:r>
                                <a:rPr lang="en-US" sz="1500" i="1" kern="0">
                                  <a:latin typeface="Cambria Math" panose="02040503050406030204" pitchFamily="18" charset="0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500" i="1" ker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15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sz="1500" i="1" ker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𝒔𝒕𝒂𝒕𝒊𝒄</m:t>
                                  </m:r>
                                  <m:r>
                                    <a:rPr lang="en-US" sz="1500" i="1" ker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1500" i="1" kern="0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1500" i="1" ker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sz="1500" i="1" kern="0">
                                  <a:latin typeface="Cambria Math"/>
                                  <a:ea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1500" i="1" kern="0">
                                  <a:latin typeface="Cambria Math"/>
                                  <a:ea typeface="Cambria Math"/>
                                </a:rPr>
                                <m:t>𝒔𝒕𝒂𝒕𝒊𝒄</m:t>
                              </m:r>
                              <m:r>
                                <a:rPr lang="en-US" sz="1500" i="1" ker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1500" i="1" kern="0">
                              <a:latin typeface="Cambria Math" panose="02040503050406030204" pitchFamily="18" charset="0"/>
                              <a:ea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1500" i="1" ker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500" i="1" kern="0">
                                  <a:latin typeface="Cambria Math" panose="02040503050406030204" pitchFamily="18" charset="0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1500" i="1" ker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sz="1500" i="1" kern="0">
                                  <a:latin typeface="Cambria Math"/>
                                  <a:ea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1500" i="1" kern="0">
                                  <a:latin typeface="Cambria Math"/>
                                  <a:ea typeface="Cambria Math"/>
                                </a:rPr>
                                <m:t>𝒉𝒕𝒓</m:t>
                              </m:r>
                              <m:r>
                                <a:rPr lang="en-US" sz="1500" i="1" kern="0">
                                  <a:latin typeface="Cambria Math" panose="02040503050406030204" pitchFamily="18" charset="0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1500" i="1" ker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𝒔𝒕𝒂𝒕𝒊𝒄</m:t>
                              </m:r>
                            </m:sub>
                          </m:sSub>
                          <m:r>
                            <a:rPr lang="en-US" sz="1500" i="1" ker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500" i="1" ker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500" i="1" ker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𝒂𝒗𝒆𝒓𝒂𝒈𝒆</m:t>
                              </m:r>
                              <m:r>
                                <a:rPr lang="en-US" sz="1500" i="1" kern="0">
                                  <a:latin typeface="Cambria Math" panose="02040503050406030204" pitchFamily="18" charset="0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500" i="1" ker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15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sz="1500" i="1" ker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𝒔𝒕𝒂𝒕𝒊𝒄</m:t>
                                  </m:r>
                                  <m:r>
                                    <a:rPr lang="en-US" sz="1500" i="1" ker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1500" i="1" ker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sz="1500" i="1" kern="0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1500" i="1" kern="0">
                                  <a:latin typeface="Cambria Math"/>
                                  <a:ea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1500" i="1" kern="0">
                                  <a:latin typeface="Cambria Math"/>
                                  <a:ea typeface="Cambria Math"/>
                                </a:rPr>
                                <m:t>𝒔𝒕𝒂𝒕𝒊𝒄</m:t>
                              </m:r>
                              <m:r>
                                <a:rPr lang="en-US" sz="1500" i="1" ker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500" i="1" kern="0">
                              <a:latin typeface="Cambria Math" panose="02040503050406030204" pitchFamily="18" charset="0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500" kern="0" dirty="0">
                  <a:latin typeface="Arial"/>
                </a:endParaRPr>
              </a:p>
            </p:txBody>
          </p:sp>
        </mc:Choice>
        <mc:Fallback xmlns="">
          <p:sp>
            <p:nvSpPr>
              <p:cNvPr id="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6007" y="4510702"/>
                <a:ext cx="6273432" cy="5498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6736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- </a:t>
            </a:r>
            <a:r>
              <a:rPr lang="en-US" dirty="0" err="1"/>
              <a:t>dP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Measurement example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367930" cy="314326"/>
          </a:xfrm>
        </p:spPr>
        <p:txBody>
          <a:bodyPr/>
          <a:lstStyle/>
          <a:p>
            <a:r>
              <a:rPr lang="en-US" dirty="0"/>
              <a:t>LCLS-II HE </a:t>
            </a:r>
            <a:r>
              <a:rPr lang="en-US" dirty="0" err="1"/>
              <a:t>Cryomodule</a:t>
            </a:r>
            <a:r>
              <a:rPr lang="en-US" dirty="0"/>
              <a:t> Performance Workshop, Apr 25-26, 2019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20967" y="1861327"/>
            <a:ext cx="7521521" cy="3195839"/>
            <a:chOff x="1070160" y="1543050"/>
            <a:chExt cx="10028694" cy="426111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0160" y="1543050"/>
              <a:ext cx="10028694" cy="426111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229716" y="3181166"/>
              <a:ext cx="1501261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pressure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32537" y="2350850"/>
              <a:ext cx="1338296" cy="861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Heater power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55646" y="2966403"/>
              <a:ext cx="1355127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gradient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20968" y="5105847"/>
            <a:ext cx="454140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LL Supply at 77%</a:t>
            </a:r>
          </a:p>
          <a:p>
            <a:r>
              <a:rPr lang="en-US" dirty="0" smtClean="0"/>
              <a:t>LL return at 96%</a:t>
            </a:r>
          </a:p>
          <a:p>
            <a:r>
              <a:rPr lang="en-US" dirty="0" smtClean="0"/>
              <a:t>RF Heat Load at 2.0K =12.6 W -&gt;</a:t>
            </a:r>
          </a:p>
          <a:p>
            <a:r>
              <a:rPr lang="en-US" dirty="0" smtClean="0"/>
              <a:t>Qo at 2.0 K = 2.2E+10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549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– </a:t>
            </a:r>
            <a:r>
              <a:rPr lang="en-US" dirty="0" err="1" smtClean="0"/>
              <a:t>Qo</a:t>
            </a:r>
            <a:r>
              <a:rPr lang="en-US" dirty="0" smtClean="0"/>
              <a:t> Measurement – </a:t>
            </a:r>
            <a:r>
              <a:rPr lang="en-US" dirty="0" err="1" smtClean="0"/>
              <a:t>dLL</a:t>
            </a:r>
            <a:r>
              <a:rPr lang="en-US" dirty="0"/>
              <a:t> </a:t>
            </a:r>
            <a:r>
              <a:rPr lang="en-US" dirty="0" smtClean="0"/>
              <a:t>/ </a:t>
            </a:r>
            <a:r>
              <a:rPr lang="en-US" dirty="0" err="1" smtClean="0"/>
              <a:t>dt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324038" cy="314326"/>
          </a:xfrm>
        </p:spPr>
        <p:txBody>
          <a:bodyPr/>
          <a:lstStyle/>
          <a:p>
            <a:r>
              <a:rPr lang="en-US" dirty="0"/>
              <a:t>LCLS-II HE </a:t>
            </a:r>
            <a:r>
              <a:rPr lang="en-US" dirty="0" err="1"/>
              <a:t>Cryomodule</a:t>
            </a:r>
            <a:r>
              <a:rPr lang="en-US" dirty="0"/>
              <a:t> Performance Workshop, Apr 25-26, 2019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Developed and used in the LERF on CM12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Analogous to the </a:t>
            </a:r>
            <a:r>
              <a:rPr lang="en-US" dirty="0" err="1" smtClean="0"/>
              <a:t>dP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Uses changes in liquid level to determine heat load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Potentially less invasive but more time consuming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Good alternative when there is a leaking JT valve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22" y="3487521"/>
            <a:ext cx="3984346" cy="2988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873" y="3547872"/>
            <a:ext cx="3805369" cy="285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30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Cryomodule</a:t>
            </a:r>
            <a:r>
              <a:rPr lang="en-US" dirty="0"/>
              <a:t> Test Facility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445471" y="6400800"/>
            <a:ext cx="4360615" cy="314326"/>
          </a:xfrm>
        </p:spPr>
        <p:txBody>
          <a:bodyPr/>
          <a:lstStyle/>
          <a:p>
            <a:r>
              <a:rPr lang="en-US" dirty="0"/>
              <a:t>LCLS-II HE </a:t>
            </a:r>
            <a:r>
              <a:rPr lang="en-US" dirty="0" err="1"/>
              <a:t>Cryomodule</a:t>
            </a:r>
            <a:r>
              <a:rPr lang="en-US" dirty="0"/>
              <a:t> Performance Workshop, Apr 25-26, 2019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4325800"/>
          </a:xfrm>
        </p:spPr>
        <p:txBody>
          <a:bodyPr>
            <a:spAutoFit/>
          </a:bodyPr>
          <a:lstStyle/>
          <a:p>
            <a:pPr defTabSz="457200"/>
            <a:r>
              <a:rPr lang="en-US" sz="1800" b="1" dirty="0">
                <a:solidFill>
                  <a:prstClr val="black"/>
                </a:solidFill>
              </a:rPr>
              <a:t>The </a:t>
            </a:r>
            <a:r>
              <a:rPr lang="en-US" sz="1800" b="1" dirty="0" err="1">
                <a:solidFill>
                  <a:prstClr val="black"/>
                </a:solidFill>
              </a:rPr>
              <a:t>Cryomodule</a:t>
            </a:r>
            <a:r>
              <a:rPr lang="en-US" sz="1800" b="1" dirty="0">
                <a:solidFill>
                  <a:prstClr val="black"/>
                </a:solidFill>
              </a:rPr>
              <a:t> Test Facility (CMTF) at Jefferson Lab has carried out at least 40 successful </a:t>
            </a:r>
            <a:r>
              <a:rPr lang="en-US" sz="1800" b="1" dirty="0" err="1">
                <a:solidFill>
                  <a:prstClr val="black"/>
                </a:solidFill>
              </a:rPr>
              <a:t>cryomodule</a:t>
            </a:r>
            <a:r>
              <a:rPr lang="en-US" sz="1800" b="1" dirty="0">
                <a:solidFill>
                  <a:prstClr val="black"/>
                </a:solidFill>
              </a:rPr>
              <a:t> tests.</a:t>
            </a:r>
            <a:r>
              <a:rPr lang="en-US" sz="1800" dirty="0">
                <a:solidFill>
                  <a:prstClr val="black"/>
                </a:solidFill>
              </a:rPr>
              <a:t>  </a:t>
            </a:r>
            <a:endParaRPr lang="en-US" sz="1600" dirty="0">
              <a:solidFill>
                <a:prstClr val="black"/>
              </a:solidFill>
            </a:endParaRPr>
          </a:p>
          <a:p>
            <a:pPr lvl="1" defTabSz="457200"/>
            <a:r>
              <a:rPr lang="en-US" sz="1600" dirty="0">
                <a:solidFill>
                  <a:prstClr val="black"/>
                </a:solidFill>
              </a:rPr>
              <a:t>The CMTF currently </a:t>
            </a:r>
            <a:r>
              <a:rPr lang="en-US" sz="1600" dirty="0" smtClean="0">
                <a:solidFill>
                  <a:prstClr val="black"/>
                </a:solidFill>
              </a:rPr>
              <a:t>includes:</a:t>
            </a:r>
            <a:endParaRPr lang="en-US" sz="1600" dirty="0">
              <a:solidFill>
                <a:prstClr val="black"/>
              </a:solidFill>
            </a:endParaRPr>
          </a:p>
          <a:p>
            <a:pPr lvl="2" defTabSz="457200"/>
            <a:r>
              <a:rPr lang="en-US" sz="1400" b="1" dirty="0">
                <a:solidFill>
                  <a:prstClr val="black"/>
                </a:solidFill>
              </a:rPr>
              <a:t>Dedicated shielded cave with Personnel Safety System (PSS)</a:t>
            </a:r>
          </a:p>
          <a:p>
            <a:pPr lvl="3" defTabSz="457200"/>
            <a:r>
              <a:rPr lang="en-US" sz="1200" dirty="0">
                <a:solidFill>
                  <a:prstClr val="black"/>
                </a:solidFill>
              </a:rPr>
              <a:t>Radiation shielding – 4.5 </a:t>
            </a:r>
            <a:r>
              <a:rPr lang="en-US" sz="1200" dirty="0" err="1">
                <a:solidFill>
                  <a:prstClr val="black"/>
                </a:solidFill>
              </a:rPr>
              <a:t>ft</a:t>
            </a:r>
            <a:r>
              <a:rPr lang="en-US" sz="1200" dirty="0">
                <a:solidFill>
                  <a:prstClr val="black"/>
                </a:solidFill>
              </a:rPr>
              <a:t> thick concrete walls and 3 ft. concrete roof.</a:t>
            </a:r>
          </a:p>
          <a:p>
            <a:pPr lvl="3" defTabSz="457200"/>
            <a:r>
              <a:rPr lang="en-US" sz="1200" dirty="0">
                <a:solidFill>
                  <a:prstClr val="black"/>
                </a:solidFill>
              </a:rPr>
              <a:t>Magnetic shielding – magnetic fields in the vicinity of the </a:t>
            </a:r>
            <a:r>
              <a:rPr lang="en-US" sz="1200" dirty="0" err="1">
                <a:solidFill>
                  <a:prstClr val="black"/>
                </a:solidFill>
              </a:rPr>
              <a:t>cryomodule</a:t>
            </a:r>
            <a:r>
              <a:rPr lang="en-US" sz="1200" dirty="0">
                <a:solidFill>
                  <a:prstClr val="black"/>
                </a:solidFill>
              </a:rPr>
              <a:t> of 50 </a:t>
            </a:r>
            <a:r>
              <a:rPr lang="en-US" sz="1200" dirty="0" err="1">
                <a:solidFill>
                  <a:prstClr val="black"/>
                </a:solidFill>
              </a:rPr>
              <a:t>mG</a:t>
            </a:r>
            <a:r>
              <a:rPr lang="en-US" sz="1200" dirty="0">
                <a:solidFill>
                  <a:prstClr val="black"/>
                </a:solidFill>
              </a:rPr>
              <a:t> or less.</a:t>
            </a:r>
          </a:p>
          <a:p>
            <a:pPr lvl="2" defTabSz="457200"/>
            <a:r>
              <a:rPr lang="en-US" sz="1400" b="1" dirty="0" smtClean="0">
                <a:solidFill>
                  <a:prstClr val="black"/>
                </a:solidFill>
              </a:rPr>
              <a:t>Access to CTF (Close </a:t>
            </a:r>
            <a:r>
              <a:rPr lang="en-US" sz="1400" b="1" dirty="0">
                <a:solidFill>
                  <a:prstClr val="black"/>
                </a:solidFill>
              </a:rPr>
              <a:t>loop 2K helium refrigerator shared with the Vertical Test </a:t>
            </a:r>
            <a:r>
              <a:rPr lang="en-US" sz="1400" b="1" dirty="0" smtClean="0">
                <a:solidFill>
                  <a:prstClr val="black"/>
                </a:solidFill>
              </a:rPr>
              <a:t>Area)</a:t>
            </a:r>
            <a:endParaRPr lang="en-US" sz="1400" b="1" dirty="0">
              <a:solidFill>
                <a:prstClr val="black"/>
              </a:solidFill>
            </a:endParaRPr>
          </a:p>
          <a:p>
            <a:pPr lvl="3" defTabSz="457200"/>
            <a:r>
              <a:rPr lang="en-US" sz="1200" dirty="0">
                <a:solidFill>
                  <a:prstClr val="black"/>
                </a:solidFill>
              </a:rPr>
              <a:t>Primary circuit supply up to </a:t>
            </a:r>
            <a:r>
              <a:rPr lang="en-US" sz="1200" dirty="0" smtClean="0">
                <a:solidFill>
                  <a:prstClr val="black"/>
                </a:solidFill>
              </a:rPr>
              <a:t>7- 8 g/s, </a:t>
            </a:r>
            <a:r>
              <a:rPr lang="en-US" sz="1200" dirty="0">
                <a:solidFill>
                  <a:prstClr val="black"/>
                </a:solidFill>
              </a:rPr>
              <a:t>2.8 </a:t>
            </a:r>
            <a:r>
              <a:rPr lang="en-US" sz="1200" dirty="0" smtClean="0">
                <a:solidFill>
                  <a:prstClr val="black"/>
                </a:solidFill>
              </a:rPr>
              <a:t>Bar, </a:t>
            </a:r>
            <a:r>
              <a:rPr lang="en-US" sz="1200" dirty="0">
                <a:solidFill>
                  <a:prstClr val="black"/>
                </a:solidFill>
              </a:rPr>
              <a:t>4K supply for </a:t>
            </a:r>
            <a:r>
              <a:rPr lang="en-US" sz="1200" dirty="0" smtClean="0">
                <a:solidFill>
                  <a:prstClr val="black"/>
                </a:solidFill>
              </a:rPr>
              <a:t>cool-down</a:t>
            </a:r>
          </a:p>
          <a:p>
            <a:pPr lvl="4" defTabSz="457200"/>
            <a:r>
              <a:rPr lang="en-US" sz="1200" dirty="0" smtClean="0">
                <a:solidFill>
                  <a:prstClr val="black"/>
                </a:solidFill>
              </a:rPr>
              <a:t>Steady </a:t>
            </a:r>
            <a:r>
              <a:rPr lang="en-US" sz="1200" dirty="0">
                <a:solidFill>
                  <a:prstClr val="black"/>
                </a:solidFill>
              </a:rPr>
              <a:t>state ~2-3 g/s</a:t>
            </a:r>
          </a:p>
          <a:p>
            <a:pPr lvl="3" defTabSz="457200">
              <a:lnSpc>
                <a:spcPct val="130000"/>
              </a:lnSpc>
            </a:pPr>
            <a:r>
              <a:rPr lang="en-US" sz="1200" dirty="0">
                <a:solidFill>
                  <a:prstClr val="black"/>
                </a:solidFill>
              </a:rPr>
              <a:t>50 K shield circuit, several g/s </a:t>
            </a:r>
            <a:endParaRPr lang="en-US" sz="1200" dirty="0" smtClean="0">
              <a:solidFill>
                <a:prstClr val="black"/>
              </a:solidFill>
            </a:endParaRPr>
          </a:p>
          <a:p>
            <a:pPr lvl="2" defTabSz="457200">
              <a:lnSpc>
                <a:spcPct val="130000"/>
              </a:lnSpc>
            </a:pPr>
            <a:r>
              <a:rPr lang="en-US" sz="1400" b="1" dirty="0" smtClean="0">
                <a:solidFill>
                  <a:prstClr val="black"/>
                </a:solidFill>
              </a:rPr>
              <a:t>8 </a:t>
            </a:r>
            <a:r>
              <a:rPr lang="en-US" sz="1400" b="1" dirty="0">
                <a:solidFill>
                  <a:prstClr val="black"/>
                </a:solidFill>
              </a:rPr>
              <a:t>channels of </a:t>
            </a:r>
            <a:r>
              <a:rPr lang="en-US" sz="1400" b="1" dirty="0" smtClean="0">
                <a:solidFill>
                  <a:prstClr val="black"/>
                </a:solidFill>
              </a:rPr>
              <a:t>HPRF, </a:t>
            </a:r>
            <a:r>
              <a:rPr lang="en-US" sz="1400" b="1" dirty="0">
                <a:solidFill>
                  <a:prstClr val="black"/>
                </a:solidFill>
              </a:rPr>
              <a:t>3.8 kW each, Solid State Amplifiers operating at 1300 </a:t>
            </a:r>
            <a:r>
              <a:rPr lang="en-US" sz="1400" b="1" dirty="0" smtClean="0">
                <a:solidFill>
                  <a:prstClr val="black"/>
                </a:solidFill>
              </a:rPr>
              <a:t>MHz</a:t>
            </a:r>
          </a:p>
          <a:p>
            <a:pPr lvl="2"/>
            <a:r>
              <a:rPr lang="en-US" sz="1400" b="1" dirty="0"/>
              <a:t>Low level RF:</a:t>
            </a:r>
          </a:p>
          <a:p>
            <a:pPr lvl="3"/>
            <a:r>
              <a:rPr lang="en-US" sz="1200" dirty="0"/>
              <a:t>Addition of eight digital Field Control Chassis</a:t>
            </a:r>
          </a:p>
          <a:p>
            <a:pPr lvl="4"/>
            <a:r>
              <a:rPr lang="en-US" sz="1200" dirty="0"/>
              <a:t>Based on C100 design- modified for CMTF operation and for 1.3 </a:t>
            </a:r>
            <a:r>
              <a:rPr lang="en-US" sz="1200" dirty="0" smtClean="0"/>
              <a:t>GHz</a:t>
            </a:r>
            <a:endParaRPr lang="en-US" sz="1200" dirty="0"/>
          </a:p>
          <a:p>
            <a:pPr marL="1033463" lvl="2" indent="-342900"/>
            <a:r>
              <a:rPr lang="en-US" sz="1200" dirty="0"/>
              <a:t>New interlock chassis</a:t>
            </a:r>
          </a:p>
          <a:p>
            <a:pPr marL="1033463" lvl="2" indent="-342900"/>
            <a:r>
              <a:rPr lang="en-US" sz="1200" dirty="0"/>
              <a:t>New Resonance Control chassis – cavity tuning (steppers and </a:t>
            </a:r>
            <a:r>
              <a:rPr lang="en-US" sz="1200" dirty="0" err="1"/>
              <a:t>piezos</a:t>
            </a:r>
            <a:r>
              <a:rPr lang="en-US" sz="1200" dirty="0" smtClean="0"/>
              <a:t>)</a:t>
            </a:r>
          </a:p>
          <a:p>
            <a:pPr marL="800100" lvl="1" indent="-342900"/>
            <a:r>
              <a:rPr lang="en-US" sz="1200" dirty="0" smtClean="0"/>
              <a:t>Variety of Instrument and instrumentation</a:t>
            </a:r>
            <a:endParaRPr lang="en-US" sz="1200" b="1" dirty="0" smtClean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94175" y="5863133"/>
            <a:ext cx="5063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Continuous Electron Beam Accelerator Facility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315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r>
              <a:rPr lang="en-US" dirty="0" smtClean="0"/>
              <a:t> Distribution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360614" cy="314326"/>
          </a:xfrm>
        </p:spPr>
        <p:txBody>
          <a:bodyPr/>
          <a:lstStyle/>
          <a:p>
            <a:r>
              <a:rPr lang="en-US" dirty="0"/>
              <a:t>LCLS-II HE </a:t>
            </a:r>
            <a:r>
              <a:rPr lang="en-US" dirty="0" err="1"/>
              <a:t>Cryomodule</a:t>
            </a:r>
            <a:r>
              <a:rPr lang="en-US" dirty="0"/>
              <a:t> Performance Workshop, Apr 25-26, 2019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408" y="1469977"/>
            <a:ext cx="6580397" cy="477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364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r>
              <a:rPr lang="en-US" dirty="0" smtClean="0"/>
              <a:t>’s by Cavity and </a:t>
            </a:r>
            <a:r>
              <a:rPr lang="en-US" dirty="0" err="1" smtClean="0"/>
              <a:t>Cryomodule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445471" y="6400800"/>
            <a:ext cx="4411821" cy="314326"/>
          </a:xfrm>
        </p:spPr>
        <p:txBody>
          <a:bodyPr/>
          <a:lstStyle/>
          <a:p>
            <a:r>
              <a:rPr lang="en-US" dirty="0"/>
              <a:t>LCLS-II HE </a:t>
            </a:r>
            <a:r>
              <a:rPr lang="en-US" dirty="0" err="1"/>
              <a:t>Cryomodule</a:t>
            </a:r>
            <a:r>
              <a:rPr lang="en-US" dirty="0"/>
              <a:t> Performance Workshop, Apr 25-26, 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154" y="1437814"/>
            <a:ext cx="6834906" cy="496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723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– Summary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345984" cy="314326"/>
          </a:xfrm>
        </p:spPr>
        <p:txBody>
          <a:bodyPr/>
          <a:lstStyle/>
          <a:p>
            <a:r>
              <a:rPr lang="en-US" dirty="0"/>
              <a:t>LCLS-II HE </a:t>
            </a:r>
            <a:r>
              <a:rPr lang="en-US" dirty="0" err="1"/>
              <a:t>Cryomodule</a:t>
            </a:r>
            <a:r>
              <a:rPr lang="en-US" dirty="0"/>
              <a:t> Performance Workshop, Apr 25-26, 2019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4"/>
          </p:nvPr>
        </p:nvSpPr>
        <p:spPr>
          <a:xfrm>
            <a:off x="276225" y="1243584"/>
            <a:ext cx="8289925" cy="4784142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Gradient Limitations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majority of cavities are limited by quenching and FE and by the Admin Limit.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“Quench processing” will improve gradient performance in some cases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behavior that we label as an End Group quench appears to have faded away after CM05 and also appears to be coincident with the advent of a successful tuning method for the HOM couplers.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There has been some change in the FE behavior of cavities since the VTA procedural change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3324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445471" y="6400800"/>
            <a:ext cx="4521549" cy="314326"/>
          </a:xfrm>
        </p:spPr>
        <p:txBody>
          <a:bodyPr/>
          <a:lstStyle/>
          <a:p>
            <a:r>
              <a:rPr lang="en-US" dirty="0"/>
              <a:t>LCLS-II HE </a:t>
            </a:r>
            <a:r>
              <a:rPr lang="en-US" dirty="0" err="1"/>
              <a:t>Cryomodule</a:t>
            </a:r>
            <a:r>
              <a:rPr lang="en-US" dirty="0"/>
              <a:t> Performance Workshop, Apr 25-26, 2019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The LCLS-II Testing Team - These are the people who make it happen.</a:t>
            </a:r>
          </a:p>
          <a:p>
            <a:r>
              <a:rPr lang="en-US" sz="1600" dirty="0" smtClean="0"/>
              <a:t>Working long hours, nights and weekends to get it done.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023" y="2377588"/>
            <a:ext cx="5122127" cy="402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87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00" y="2362809"/>
            <a:ext cx="8395650" cy="4188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LERF as a Test Facility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331354" cy="314326"/>
          </a:xfrm>
        </p:spPr>
        <p:txBody>
          <a:bodyPr/>
          <a:lstStyle/>
          <a:p>
            <a:r>
              <a:rPr lang="en-US" dirty="0"/>
              <a:t>LCLS-II HE </a:t>
            </a:r>
            <a:r>
              <a:rPr lang="en-US" dirty="0" err="1"/>
              <a:t>Cryomodule</a:t>
            </a:r>
            <a:r>
              <a:rPr lang="en-US" dirty="0"/>
              <a:t> Performance Workshop, Apr 25-26, 2019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The LERF accelerator is located in the basement of the LERF (Building 18) in an area known as the LERF </a:t>
            </a:r>
            <a:r>
              <a:rPr lang="en-US" sz="1200" dirty="0" smtClean="0"/>
              <a:t>Vault</a:t>
            </a:r>
            <a:r>
              <a:rPr lang="en-US" sz="1200" dirty="0"/>
              <a:t>. The </a:t>
            </a:r>
            <a:r>
              <a:rPr lang="en-US" sz="1200" dirty="0" smtClean="0"/>
              <a:t>Vault </a:t>
            </a:r>
            <a:r>
              <a:rPr lang="en-US" sz="1200" dirty="0"/>
              <a:t>is a below-grade, concrete enclosure that provides radiological isolation for the accelerator control room, support equipment areas, and laser laboratories </a:t>
            </a:r>
            <a:r>
              <a:rPr lang="en-US" sz="1200" dirty="0" smtClean="0"/>
              <a:t>above.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Two LCLS-II </a:t>
            </a:r>
            <a:r>
              <a:rPr lang="en-US" sz="1200" dirty="0" err="1" smtClean="0"/>
              <a:t>Cryomodules</a:t>
            </a:r>
            <a:r>
              <a:rPr lang="en-US" sz="1200" dirty="0" smtClean="0"/>
              <a:t> can be installed in the Vault as shown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 </a:t>
            </a:r>
            <a:r>
              <a:rPr lang="en-US" sz="1200" dirty="0"/>
              <a:t>A set of 16 SSA’s, along with racks containing </a:t>
            </a:r>
            <a:r>
              <a:rPr lang="en-US" sz="1200" dirty="0" err="1"/>
              <a:t>llrf</a:t>
            </a:r>
            <a:r>
              <a:rPr lang="en-US" sz="1200" dirty="0"/>
              <a:t>, resonance control, interlock and magnet controls, have been installed in the gallery </a:t>
            </a:r>
            <a:r>
              <a:rPr lang="en-US" sz="1200" dirty="0" smtClean="0"/>
              <a:t>on </a:t>
            </a:r>
            <a:r>
              <a:rPr lang="en-US" sz="1200" dirty="0"/>
              <a:t>the 2nd </a:t>
            </a:r>
            <a:r>
              <a:rPr lang="en-US" sz="1200" dirty="0" smtClean="0"/>
              <a:t>floor.  Waveguide </a:t>
            </a:r>
            <a:r>
              <a:rPr lang="en-US" sz="1200" dirty="0"/>
              <a:t>from the SSA’s extend down into the vault through existing penetrations. 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	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99780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Acceptance Testing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445471" y="6400800"/>
            <a:ext cx="4499603" cy="314326"/>
          </a:xfrm>
        </p:spPr>
        <p:txBody>
          <a:bodyPr/>
          <a:lstStyle/>
          <a:p>
            <a:r>
              <a:rPr lang="en-US" dirty="0"/>
              <a:t>LCLS-II HE </a:t>
            </a:r>
            <a:r>
              <a:rPr lang="en-US" dirty="0" err="1"/>
              <a:t>Cryomodule</a:t>
            </a:r>
            <a:r>
              <a:rPr lang="en-US" dirty="0"/>
              <a:t> Performance Workshop, Apr 25-26, 2019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" y="1243583"/>
            <a:ext cx="8108950" cy="4988967"/>
          </a:xfrm>
        </p:spPr>
        <p:txBody>
          <a:bodyPr>
            <a:normAutofit/>
          </a:bodyPr>
          <a:lstStyle/>
          <a:p>
            <a:r>
              <a:rPr lang="en-US" sz="1200" dirty="0" smtClean="0"/>
              <a:t>Questions to Answer: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smtClean="0"/>
              <a:t>Will the Cryomodule survive a cool down?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smtClean="0"/>
              <a:t>Does the </a:t>
            </a:r>
            <a:r>
              <a:rPr lang="en-US" sz="1200" dirty="0" err="1" smtClean="0"/>
              <a:t>cryomodule</a:t>
            </a:r>
            <a:r>
              <a:rPr lang="en-US" sz="1200" dirty="0" smtClean="0"/>
              <a:t> meet specification?</a:t>
            </a:r>
          </a:p>
          <a:p>
            <a:pPr lvl="1"/>
            <a:r>
              <a:rPr lang="en-US" sz="1200" dirty="0" smtClean="0"/>
              <a:t>Instrumentation, Interlocks</a:t>
            </a:r>
          </a:p>
          <a:p>
            <a:pPr lvl="1"/>
            <a:r>
              <a:rPr lang="en-US" sz="1200" dirty="0" smtClean="0"/>
              <a:t>Vacuum spaces</a:t>
            </a:r>
          </a:p>
          <a:p>
            <a:pPr lvl="1"/>
            <a:r>
              <a:rPr lang="en-US" sz="1200" dirty="0" smtClean="0"/>
              <a:t>Static Heat Loads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smtClean="0"/>
              <a:t>Do the tuners </a:t>
            </a:r>
            <a:r>
              <a:rPr lang="en-US" sz="1200" dirty="0" smtClean="0"/>
              <a:t>work (mechanical and piezo)?</a:t>
            </a:r>
            <a:endParaRPr lang="en-US" sz="1200" dirty="0" smtClean="0"/>
          </a:p>
          <a:p>
            <a:pPr lvl="1"/>
            <a:r>
              <a:rPr lang="en-US" sz="1200" dirty="0" smtClean="0"/>
              <a:t>Range </a:t>
            </a:r>
          </a:p>
          <a:p>
            <a:pPr lvl="1"/>
            <a:r>
              <a:rPr lang="en-US" sz="1200" dirty="0" smtClean="0"/>
              <a:t>Resolution (prototypes / early production</a:t>
            </a:r>
            <a:endParaRPr lang="en-US" sz="1200" dirty="0" smtClean="0"/>
          </a:p>
          <a:p>
            <a:pPr lvl="1"/>
            <a:r>
              <a:rPr lang="en-US" sz="1200" dirty="0" smtClean="0"/>
              <a:t>Hysteresis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1" dirty="0" smtClean="0"/>
              <a:t>Do the Cavities meet specification?</a:t>
            </a:r>
          </a:p>
          <a:p>
            <a:pPr lvl="1"/>
            <a:r>
              <a:rPr lang="en-US" sz="1200" dirty="0" smtClean="0"/>
              <a:t>Frequency / passbands</a:t>
            </a:r>
          </a:p>
          <a:p>
            <a:pPr lvl="1"/>
            <a:r>
              <a:rPr lang="en-US" sz="1200" dirty="0" err="1" smtClean="0"/>
              <a:t>Qext’s</a:t>
            </a:r>
            <a:r>
              <a:rPr lang="en-US" sz="1200" dirty="0" smtClean="0"/>
              <a:t> - Fundamental Power Coupler (FPC), field probe (FP), Higher Order Mode (HOM) couplers</a:t>
            </a:r>
          </a:p>
          <a:p>
            <a:pPr lvl="1"/>
            <a:r>
              <a:rPr lang="en-US" sz="1200" b="1" dirty="0" smtClean="0"/>
              <a:t>Maximum Gradient </a:t>
            </a:r>
            <a:r>
              <a:rPr lang="en-US" sz="1200" b="1" dirty="0" smtClean="0"/>
              <a:t>/ Usable Gradient</a:t>
            </a:r>
            <a:endParaRPr lang="en-US" sz="1200" b="1" dirty="0" smtClean="0"/>
          </a:p>
          <a:p>
            <a:pPr lvl="1"/>
            <a:r>
              <a:rPr lang="en-US" sz="1200" dirty="0" err="1" smtClean="0"/>
              <a:t>Qo</a:t>
            </a:r>
            <a:r>
              <a:rPr lang="en-US" sz="1200" dirty="0" smtClean="0"/>
              <a:t> (unloaded Q)</a:t>
            </a:r>
          </a:p>
          <a:p>
            <a:pPr lvl="1"/>
            <a:r>
              <a:rPr lang="en-US" sz="1200" b="1" dirty="0" smtClean="0"/>
              <a:t>Field Emission</a:t>
            </a:r>
          </a:p>
          <a:p>
            <a:pPr lvl="1"/>
            <a:r>
              <a:rPr lang="en-US" sz="1200" dirty="0" smtClean="0"/>
              <a:t>Higher Order Modes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smtClean="0"/>
              <a:t>Are the Cavities Controllable?</a:t>
            </a:r>
          </a:p>
          <a:p>
            <a:pPr lvl="1"/>
            <a:r>
              <a:rPr lang="en-US" sz="1200" dirty="0" err="1" smtClean="0"/>
              <a:t>Microphonics</a:t>
            </a:r>
            <a:endParaRPr lang="en-US" sz="1200" dirty="0" smtClean="0"/>
          </a:p>
          <a:p>
            <a:pPr lvl="1"/>
            <a:r>
              <a:rPr lang="en-US" sz="1200" dirty="0" smtClean="0"/>
              <a:t>Lorentz </a:t>
            </a:r>
            <a:r>
              <a:rPr lang="en-US" sz="1200" dirty="0" smtClean="0"/>
              <a:t>Detuning</a:t>
            </a:r>
          </a:p>
          <a:p>
            <a:pPr lvl="1"/>
            <a:r>
              <a:rPr lang="en-US" sz="1200" dirty="0" smtClean="0"/>
              <a:t>Pressure Sensitivity</a:t>
            </a:r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4113847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Acceptance Criteria </a:t>
            </a:r>
            <a:r>
              <a:rPr lang="en-US" dirty="0" smtClean="0"/>
              <a:t>(production)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22" y="1439621"/>
            <a:ext cx="3665481" cy="4878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545" y="1439621"/>
            <a:ext cx="3643605" cy="22838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33011" y="4191610"/>
            <a:ext cx="46143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Eight cavity runs at spec gradient are not workable in the CMTF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Can be done in the LERF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Rules out determination of dark current according to this criteria.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Fast Cool Downs were a challenge in the CMTF – now almost routine</a:t>
            </a:r>
            <a:endParaRPr lang="en-US" sz="1600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451822" y="6430963"/>
            <a:ext cx="4331354" cy="314326"/>
          </a:xfrm>
        </p:spPr>
        <p:txBody>
          <a:bodyPr/>
          <a:lstStyle/>
          <a:p>
            <a:r>
              <a:rPr lang="en-US" dirty="0"/>
              <a:t>LCLS-II HE </a:t>
            </a:r>
            <a:r>
              <a:rPr lang="en-US" dirty="0" err="1"/>
              <a:t>Cryomodule</a:t>
            </a:r>
            <a:r>
              <a:rPr lang="en-US" dirty="0"/>
              <a:t> Performance Workshop, Apr 25-26,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4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– Typical Test Cycle (LCLS-II)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287462" cy="314326"/>
          </a:xfrm>
        </p:spPr>
        <p:txBody>
          <a:bodyPr/>
          <a:lstStyle/>
          <a:p>
            <a:r>
              <a:rPr lang="en-US" dirty="0"/>
              <a:t>LCLS-II HE </a:t>
            </a:r>
            <a:r>
              <a:rPr lang="en-US" dirty="0" err="1"/>
              <a:t>Cryomodule</a:t>
            </a:r>
            <a:r>
              <a:rPr lang="en-US" dirty="0"/>
              <a:t> Performance Workshop, Apr 25-26, 2019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4291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smtClean="0"/>
              <a:t>Install Cryomodule in the Cave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smtClean="0"/>
              <a:t>Prep the </a:t>
            </a:r>
            <a:r>
              <a:rPr lang="en-US" sz="1200" dirty="0" err="1" smtClean="0"/>
              <a:t>cryomodule</a:t>
            </a:r>
            <a:r>
              <a:rPr lang="en-US" sz="1200" dirty="0" smtClean="0"/>
              <a:t> for cool down and testing ~3 days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smtClean="0"/>
              <a:t>Cool Down / Pump down (3 – 4 days)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smtClean="0"/>
              <a:t>High Power RF (2-4 shifts)</a:t>
            </a:r>
          </a:p>
          <a:p>
            <a:pPr marL="800100" lvl="1" indent="-342900"/>
            <a:r>
              <a:rPr lang="en-US" sz="1200" dirty="0" smtClean="0"/>
              <a:t>HP Checklist</a:t>
            </a:r>
          </a:p>
          <a:p>
            <a:pPr marL="800100" lvl="1" indent="-342900"/>
            <a:r>
              <a:rPr lang="en-US" sz="1200" dirty="0" smtClean="0"/>
              <a:t>Mechanical Tuner Checks / Tune cavities</a:t>
            </a:r>
          </a:p>
          <a:p>
            <a:pPr marL="800100" lvl="1" indent="-342900"/>
            <a:r>
              <a:rPr lang="en-US" sz="1200" dirty="0" smtClean="0"/>
              <a:t>Piezo Tuner Checks</a:t>
            </a:r>
          </a:p>
          <a:p>
            <a:pPr marL="800100" lvl="1" indent="-342900"/>
            <a:r>
              <a:rPr lang="en-US" sz="1200" dirty="0" smtClean="0"/>
              <a:t>HOM Coupler Notch </a:t>
            </a:r>
            <a:r>
              <a:rPr lang="en-US" sz="1200" dirty="0" smtClean="0"/>
              <a:t>Measurements (no longer necessary)</a:t>
            </a:r>
            <a:endParaRPr lang="en-US" sz="1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smtClean="0"/>
              <a:t>Coupler Tuning and </a:t>
            </a:r>
            <a:r>
              <a:rPr lang="en-US" sz="1200" dirty="0"/>
              <a:t>HOM </a:t>
            </a:r>
            <a:r>
              <a:rPr lang="en-US" sz="1200" dirty="0" smtClean="0"/>
              <a:t>mapping at low power (network analyzer)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1" dirty="0" smtClean="0"/>
              <a:t>Back to High Power RF (~12 shifts)</a:t>
            </a:r>
          </a:p>
          <a:p>
            <a:pPr marL="800100" lvl="1" indent="-342900"/>
            <a:r>
              <a:rPr lang="en-US" sz="1200" b="1" dirty="0" err="1" smtClean="0"/>
              <a:t>Emax</a:t>
            </a:r>
            <a:r>
              <a:rPr lang="en-US" sz="1200" b="1" dirty="0" smtClean="0"/>
              <a:t> </a:t>
            </a:r>
            <a:r>
              <a:rPr lang="en-US" sz="1200" b="1" dirty="0" smtClean="0"/>
              <a:t>Determination</a:t>
            </a:r>
          </a:p>
          <a:p>
            <a:pPr marL="1033463" lvl="2" indent="-342900"/>
            <a:r>
              <a:rPr lang="en-US" sz="1200" b="1" dirty="0" smtClean="0"/>
              <a:t>Processing</a:t>
            </a:r>
            <a:endParaRPr lang="en-US" sz="1200" b="1" dirty="0" smtClean="0"/>
          </a:p>
          <a:p>
            <a:pPr marL="1033463" lvl="2" indent="-342900"/>
            <a:r>
              <a:rPr lang="en-US" sz="1200" b="1" dirty="0" smtClean="0"/>
              <a:t>One Hour Runs</a:t>
            </a:r>
          </a:p>
          <a:p>
            <a:pPr marL="1033463" lvl="2" indent="-342900"/>
            <a:r>
              <a:rPr lang="en-US" sz="1200" b="1" dirty="0" smtClean="0"/>
              <a:t>Field Emission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1" dirty="0" smtClean="0"/>
              <a:t>Temperature Bump and Fast Cool Down</a:t>
            </a:r>
          </a:p>
          <a:p>
            <a:pPr marL="1033463" lvl="2" indent="-342900"/>
            <a:r>
              <a:rPr lang="en-US" sz="1200" b="1" dirty="0" smtClean="0"/>
              <a:t>Qo vs. </a:t>
            </a:r>
            <a:r>
              <a:rPr lang="en-US" sz="1200" b="1" dirty="0" err="1" smtClean="0"/>
              <a:t>Eacc</a:t>
            </a:r>
            <a:r>
              <a:rPr lang="en-US" sz="1200" b="1" dirty="0" smtClean="0"/>
              <a:t> </a:t>
            </a:r>
            <a:r>
              <a:rPr lang="en-US" sz="1200" dirty="0" smtClean="0"/>
              <a:t>/ Pressure Sensitivity</a:t>
            </a:r>
          </a:p>
          <a:p>
            <a:pPr marL="1033463" lvl="2" indent="-342900"/>
            <a:r>
              <a:rPr lang="en-US" sz="1200" dirty="0" smtClean="0"/>
              <a:t>Lorentz Detuning Measurements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smtClean="0"/>
              <a:t>Multiple Cavity runs (in the CMTF – two 4 cavity runs) ~4 shifts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smtClean="0"/>
              <a:t>Magnet Test (</a:t>
            </a:r>
            <a:r>
              <a:rPr lang="en-US" sz="1200" dirty="0" smtClean="0"/>
              <a:t>1/2 </a:t>
            </a:r>
            <a:r>
              <a:rPr lang="en-US" sz="1200" dirty="0" smtClean="0"/>
              <a:t>shift</a:t>
            </a:r>
            <a:r>
              <a:rPr lang="en-US" sz="12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smtClean="0"/>
              <a:t>Extended multiple cavity operations ~4 shifts</a:t>
            </a:r>
            <a:endParaRPr lang="en-US" sz="1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 smtClean="0"/>
              <a:t>Warm up (3 </a:t>
            </a:r>
            <a:r>
              <a:rPr lang="en-US" sz="1200" b="1" dirty="0" smtClean="0"/>
              <a:t>days</a:t>
            </a:r>
            <a:r>
              <a:rPr lang="en-US" sz="1200" dirty="0" smtClean="0"/>
              <a:t> to u-tube removal)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Two to </a:t>
            </a:r>
            <a:r>
              <a:rPr lang="en-US" sz="1200" b="1" dirty="0" smtClean="0"/>
              <a:t>three weeks to complete </a:t>
            </a:r>
            <a:r>
              <a:rPr lang="en-US" sz="1200" b="1" dirty="0" smtClean="0"/>
              <a:t>(5 day </a:t>
            </a:r>
            <a:r>
              <a:rPr lang="en-US" sz="1200" b="1" dirty="0" smtClean="0"/>
              <a:t>week / 16 hour day)</a:t>
            </a:r>
          </a:p>
        </p:txBody>
      </p:sp>
    </p:spTree>
    <p:extLst>
      <p:ext uri="{BB962C8B-B14F-4D97-AF65-F5344CB8AC3E}">
        <p14:creationId xmlns:p14="http://schemas.microsoft.com/office/powerpoint/2010/main" val="2411853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Testing- </a:t>
            </a:r>
            <a:r>
              <a:rPr lang="en-US" dirty="0" err="1" smtClean="0"/>
              <a:t>Emax</a:t>
            </a:r>
            <a:r>
              <a:rPr lang="en-US" dirty="0" smtClean="0"/>
              <a:t> Procedure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445471" y="6400800"/>
            <a:ext cx="4302093" cy="314326"/>
          </a:xfrm>
        </p:spPr>
        <p:txBody>
          <a:bodyPr/>
          <a:lstStyle/>
          <a:p>
            <a:r>
              <a:rPr lang="en-US" dirty="0"/>
              <a:t>LCLS-II HE </a:t>
            </a:r>
            <a:r>
              <a:rPr lang="en-US" dirty="0" err="1"/>
              <a:t>Cryomodule</a:t>
            </a:r>
            <a:r>
              <a:rPr lang="en-US" dirty="0"/>
              <a:t> Performance Workshop, Apr 25-26, 2019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Calibrate the Gradient</a:t>
            </a:r>
          </a:p>
          <a:p>
            <a:pPr marL="800100" lvl="1" indent="-342900"/>
            <a:r>
              <a:rPr lang="en-US" sz="2400" dirty="0" smtClean="0"/>
              <a:t>Measure </a:t>
            </a:r>
            <a:r>
              <a:rPr lang="en-US" sz="2400" dirty="0" err="1" smtClean="0"/>
              <a:t>Qext’s</a:t>
            </a:r>
            <a:r>
              <a:rPr lang="en-US" sz="2400" dirty="0" smtClean="0"/>
              <a:t> (FPC, Field probe, HOM couplers)</a:t>
            </a:r>
          </a:p>
          <a:p>
            <a:pPr marL="800100" lvl="1" indent="-342900"/>
            <a:r>
              <a:rPr lang="en-US" sz="2400" dirty="0" smtClean="0"/>
              <a:t>Adjust gradient calibration in Field Control Chassis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Ramp the power up and find limits on gradient (</a:t>
            </a:r>
            <a:r>
              <a:rPr lang="en-US" dirty="0" err="1" smtClean="0"/>
              <a:t>Emax</a:t>
            </a:r>
            <a:r>
              <a:rPr lang="en-US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Attempt to process if warranted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Determine the useable gradient (max gradient for stable operation) through the use of:</a:t>
            </a:r>
          </a:p>
          <a:p>
            <a:pPr marL="800100" lvl="1" indent="-342900"/>
            <a:r>
              <a:rPr lang="en-US" sz="2400" dirty="0" smtClean="0"/>
              <a:t>One hour runs</a:t>
            </a:r>
          </a:p>
          <a:p>
            <a:pPr marL="800100" lvl="1" indent="-342900"/>
            <a:r>
              <a:rPr lang="en-US" sz="2400" dirty="0" smtClean="0"/>
              <a:t>Field emission measurements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Final field emission measurements (after one hour run)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231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- Gradient Calibration and Calculation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294778" cy="314326"/>
          </a:xfrm>
        </p:spPr>
        <p:txBody>
          <a:bodyPr/>
          <a:lstStyle/>
          <a:p>
            <a:r>
              <a:rPr lang="en-US" dirty="0"/>
              <a:t>LCLS-II HE </a:t>
            </a:r>
            <a:r>
              <a:rPr lang="en-US" dirty="0" err="1"/>
              <a:t>Cryomodule</a:t>
            </a:r>
            <a:r>
              <a:rPr lang="en-US" dirty="0"/>
              <a:t> Performance Workshop, Apr 25-26, 2019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91" y="1253583"/>
            <a:ext cx="3949249" cy="34049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337273" y="1341872"/>
                <a:ext cx="4681090" cy="3390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Set </a:t>
                </a:r>
                <a:r>
                  <a:rPr lang="en-US" sz="1600" dirty="0" err="1" smtClean="0"/>
                  <a:t>Qext</a:t>
                </a:r>
                <a:r>
                  <a:rPr lang="en-US" sz="1600" dirty="0" smtClean="0"/>
                  <a:t> field probe (Qfp</a:t>
                </a:r>
                <a:r>
                  <a:rPr lang="en-US" sz="1600" dirty="0" smtClean="0"/>
                  <a:t>) at low gradient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en-US" sz="1600" dirty="0" smtClean="0"/>
                  <a:t>In Pulsed Mode: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𝑒𝑚𝑖𝑡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600" b="0" i="1" baseline="-25000" smtClean="0">
                            <a:latin typeface="Cambria Math" panose="02040503050406030204" pitchFamily="18" charset="0"/>
                          </a:rPr>
                          <m:t>𝑒𝑚𝑖𝑡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den>
                            </m:f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e>
                    </m:rad>
                  </m:oMath>
                </a14:m>
                <a:endParaRPr lang="en-US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𝑓𝑝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𝑒𝑚𝑖𝑡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sSub>
                      <m:sSubPr>
                        <m:ctrlPr>
                          <a:rPr lang="en-US" sz="1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sz="1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num>
                          <m:den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den>
                        </m:f>
                        <m:r>
                          <a:rPr 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US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𝐻𝑂𝑀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𝑒𝑚𝑖𝑡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𝐻𝑂𝑀</m:t>
                        </m:r>
                      </m:sub>
                    </m:sSub>
                    <m:d>
                      <m:dPr>
                        <m:ctrlPr>
                          <a:rPr 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num>
                          <m:den>
                            <m:r>
                              <a:rPr 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den>
                        </m:f>
                        <m:r>
                          <a:rPr 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US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𝑝𝑡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1600" b="0" i="1" baseline="-2500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𝑓𝑝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en-US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err="1" smtClean="0"/>
                  <a:t>E</a:t>
                </a:r>
                <a:r>
                  <a:rPr lang="en-US" sz="1600" baseline="-25000" dirty="0" err="1" smtClean="0"/>
                  <a:t>emit</a:t>
                </a:r>
                <a:r>
                  <a:rPr lang="en-US" sz="1600" dirty="0" smtClean="0"/>
                  <a:t> </a:t>
                </a:r>
                <a:r>
                  <a:rPr lang="en-US" sz="1600" dirty="0" smtClean="0"/>
                  <a:t>= E</a:t>
                </a:r>
                <a:r>
                  <a:rPr lang="en-US" sz="1600" baseline="-25000" dirty="0" smtClean="0"/>
                  <a:t>pt </a:t>
                </a:r>
                <a:r>
                  <a:rPr lang="en-US" sz="1600" dirty="0" smtClean="0"/>
                  <a:t>(when pulsed</a:t>
                </a:r>
                <a:r>
                  <a:rPr lang="en-US" sz="1600" dirty="0" smtClean="0"/>
                  <a:t>) and Q</a:t>
                </a:r>
                <a:r>
                  <a:rPr lang="en-US" sz="1600" baseline="-25000" dirty="0" smtClean="0"/>
                  <a:t>fp</a:t>
                </a:r>
                <a:r>
                  <a:rPr lang="en-US" sz="1600" dirty="0" smtClean="0"/>
                  <a:t> is correct</a:t>
                </a:r>
                <a:endParaRPr lang="en-US" sz="1600" baseline="-250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Re-measure </a:t>
                </a:r>
                <a:r>
                  <a:rPr lang="en-US" sz="1600" dirty="0" smtClean="0"/>
                  <a:t>at Max Useable and at 16 MV/m</a:t>
                </a:r>
                <a:endParaRPr lang="en-US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err="1" smtClean="0"/>
                  <a:t>E</a:t>
                </a:r>
                <a:r>
                  <a:rPr lang="en-US" sz="1600" baseline="-25000" dirty="0" err="1" smtClean="0"/>
                  <a:t>pt</a:t>
                </a:r>
                <a:r>
                  <a:rPr lang="en-US" sz="1600" dirty="0" smtClean="0"/>
                  <a:t> is our standard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E</a:t>
                </a:r>
                <a:r>
                  <a:rPr lang="en-US" sz="1600" baseline="-25000" dirty="0" smtClean="0"/>
                  <a:t>fwd </a:t>
                </a:r>
                <a:r>
                  <a:rPr lang="en-US" sz="1600" dirty="0" smtClean="0"/>
                  <a:t>calculated but only used as a rough check</a:t>
                </a:r>
                <a:endParaRPr lang="en-US" sz="16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273" y="1341872"/>
                <a:ext cx="4681090" cy="3390865"/>
              </a:xfrm>
              <a:prstGeom prst="rect">
                <a:avLst/>
              </a:prstGeom>
              <a:blipFill>
                <a:blip r:embed="rId3"/>
                <a:stretch>
                  <a:fillRect l="-521" t="-540" b="-1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34291" y="5105103"/>
            <a:ext cx="4757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Typical calculated uncertainty in Qfp</a:t>
            </a:r>
            <a:r>
              <a:rPr lang="en-US" dirty="0"/>
              <a:t> ≈ </a:t>
            </a:r>
            <a:r>
              <a:rPr lang="en-US" dirty="0" smtClean="0"/>
              <a:t>±8%</a:t>
            </a:r>
          </a:p>
          <a:p>
            <a:r>
              <a:rPr lang="en-US" dirty="0" smtClean="0"/>
              <a:t>Typical calculated uncertainty in </a:t>
            </a:r>
            <a:r>
              <a:rPr lang="en-US" dirty="0"/>
              <a:t>Ept ≈ </a:t>
            </a:r>
            <a:r>
              <a:rPr lang="en-US" dirty="0" smtClean="0"/>
              <a:t>± 4%</a:t>
            </a:r>
          </a:p>
          <a:p>
            <a:r>
              <a:rPr lang="en-US" dirty="0" smtClean="0"/>
              <a:t>(at our Admin Limit, 21 MV/m ± 0.8 MV/m)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37760" y="4974863"/>
            <a:ext cx="40806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Pt = power transmitted by field </a:t>
            </a:r>
            <a:r>
              <a:rPr lang="en-US" dirty="0" smtClean="0"/>
              <a:t>probe</a:t>
            </a:r>
          </a:p>
          <a:p>
            <a:r>
              <a:rPr lang="en-US" dirty="0" smtClean="0"/>
              <a:t>PHOM = power transmitted by HOM coupler</a:t>
            </a:r>
            <a:endParaRPr lang="en-US" dirty="0" smtClean="0"/>
          </a:p>
          <a:p>
            <a:r>
              <a:rPr lang="en-US" dirty="0" err="1" smtClean="0"/>
              <a:t>Pemit</a:t>
            </a:r>
            <a:r>
              <a:rPr lang="en-US" dirty="0" smtClean="0"/>
              <a:t> = power emitted from FPC after RF shut off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728569" y="1653235"/>
            <a:ext cx="0" cy="2187245"/>
          </a:xfrm>
          <a:prstGeom prst="line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10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stName_Title_DR201608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8A4933D0FB4B4CA82280B30CAF47E2" ma:contentTypeVersion="14" ma:contentTypeDescription="Create a new document." ma:contentTypeScope="" ma:versionID="d29e2c6284d2cdafe47f599c02642405">
  <xsd:schema xmlns:xsd="http://www.w3.org/2001/XMLSchema" xmlns:xs="http://www.w3.org/2001/XMLSchema" xmlns:p="http://schemas.microsoft.com/office/2006/metadata/properties" xmlns:ns2="f15a050e-1ce7-4ed2-9890-60f9658c1ede" targetNamespace="http://schemas.microsoft.com/office/2006/metadata/properties" ma:root="true" ma:fieldsID="afbf752c3ed7589fff0d4a26ad77c33c" ns2:_="">
    <xsd:import namespace="f15a050e-1ce7-4ed2-9890-60f9658c1ede"/>
    <xsd:element name="properties">
      <xsd:complexType>
        <xsd:sequence>
          <xsd:element name="documentManagement">
            <xsd:complexType>
              <xsd:all>
                <xsd:element ref="ns2:Breakout_x0020_Ses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a050e-1ce7-4ed2-9890-60f9658c1ede" elementFormDefault="qualified">
    <xsd:import namespace="http://schemas.microsoft.com/office/2006/documentManagement/types"/>
    <xsd:import namespace="http://schemas.microsoft.com/office/infopath/2007/PartnerControls"/>
    <xsd:element name="Breakout_x0020_Session" ma:index="8" nillable="true" ma:displayName="Breakout Session" ma:format="Dropdown" ma:internalName="Breakout_x0020_Session">
      <xsd:simpleType>
        <xsd:restriction base="dms:Choice">
          <xsd:enumeration value="Plenary"/>
          <xsd:enumeration value="1/2/3 Accelerator Systems (Conveners: Paul Emma/Jose Chan)"/>
          <xsd:enumeration value="4/5 Undulator Systems &amp; XTES (Convener: Michael Rowen)"/>
          <xsd:enumeration value="6/7 Cryo Systems &amp; Cryomodules (Conveners: Marc Ross/Andrew Burrill)"/>
          <xsd:enumeration value="8 Controls/Safety Systems (Convener: Joe DeLong)"/>
          <xsd:enumeration value="9/10 Conventional Facilities and Environmental, Safety, Health (Conveners: Carlos Rodrigues/Yoli Pilastro)"/>
          <xsd:enumeration value="11/12 Project Management, Procurement, QA, Cost and Schedule (Convener: Mark Reichanadter)"/>
          <xsd:enumeration value="Closeout"/>
          <xsd:enumeration value="Templat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Breakout_x0020_Session xmlns="f15a050e-1ce7-4ed2-9890-60f9658c1ede">Template</Breakout_x0020_Session>
  </documentManagement>
</p:properties>
</file>

<file path=customXml/itemProps1.xml><?xml version="1.0" encoding="utf-8"?>
<ds:datastoreItem xmlns:ds="http://schemas.openxmlformats.org/officeDocument/2006/customXml" ds:itemID="{7F31430A-FA08-4BED-BE19-057C82E057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5a050e-1ce7-4ed2-9890-60f9658c1e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E3F1C6-E643-4597-BD68-C599B5629A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1B16AA-9221-46AE-B700-523442ABDABD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f15a050e-1ce7-4ed2-9890-60f9658c1ed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LastName_Title_DR201608</Template>
  <TotalTime>27290</TotalTime>
  <Words>2304</Words>
  <Application>Microsoft Office PowerPoint</Application>
  <PresentationFormat>On-screen Show (4:3)</PresentationFormat>
  <Paragraphs>347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ＭＳ Ｐゴシック</vt:lpstr>
      <vt:lpstr>Arial</vt:lpstr>
      <vt:lpstr>Calibri</vt:lpstr>
      <vt:lpstr>Cambria Math</vt:lpstr>
      <vt:lpstr>Times</vt:lpstr>
      <vt:lpstr>Times New Roman</vt:lpstr>
      <vt:lpstr>LastName_Title_DR201608</vt:lpstr>
      <vt:lpstr>Cryomodule Test Procedures and Gradient Limitations at Jefferson Lab</vt:lpstr>
      <vt:lpstr>Outline</vt:lpstr>
      <vt:lpstr>Cryomodule Test Facility </vt:lpstr>
      <vt:lpstr>LERF as a Test Facility</vt:lpstr>
      <vt:lpstr>Acceptance Testing</vt:lpstr>
      <vt:lpstr>Minimum Acceptance Criteria (production)</vt:lpstr>
      <vt:lpstr>Testing – Typical Test Cycle (LCLS-II)</vt:lpstr>
      <vt:lpstr>Testing- Emax Procedure</vt:lpstr>
      <vt:lpstr>Testing - Gradient Calibration and Calculation </vt:lpstr>
      <vt:lpstr>Testing – Emax Determination</vt:lpstr>
      <vt:lpstr>Testing – Quench Processing</vt:lpstr>
      <vt:lpstr>Testing – Quench Processing</vt:lpstr>
      <vt:lpstr>Testing – Emax Determination</vt:lpstr>
      <vt:lpstr>Testing - Useable Gradient Determination   </vt:lpstr>
      <vt:lpstr>Testing - Why a One Hour Run? </vt:lpstr>
      <vt:lpstr>Testing - Why a One Hour Run? </vt:lpstr>
      <vt:lpstr>Testing - Why a One Hour Run? </vt:lpstr>
      <vt:lpstr>Current Gradient Distribution </vt:lpstr>
      <vt:lpstr>Maximum Energy by Cryomodule</vt:lpstr>
      <vt:lpstr>Testing – Field Emission</vt:lpstr>
      <vt:lpstr>Testing – Field Emission GM Tube Locations</vt:lpstr>
      <vt:lpstr>Testing - Field Emission Example</vt:lpstr>
      <vt:lpstr>Comparison of FE Instrumentation</vt:lpstr>
      <vt:lpstr>Testing – Response to Field Emission</vt:lpstr>
      <vt:lpstr>FE Onsets by Cavity</vt:lpstr>
      <vt:lpstr>Testing - Fast Cool Down</vt:lpstr>
      <vt:lpstr>Testing - Q0 Measurement </vt:lpstr>
      <vt:lpstr>Testing - dP/dt Measurement example</vt:lpstr>
      <vt:lpstr>Testing – Qo Measurement – dLL / dt method</vt:lpstr>
      <vt:lpstr>Q0 Distribution</vt:lpstr>
      <vt:lpstr>Q0’s by Cavity and Cryomodule</vt:lpstr>
      <vt:lpstr>Testing – Summary</vt:lpstr>
      <vt:lpstr>Acknowledgements</vt:lpstr>
    </vt:vector>
  </TitlesOfParts>
  <Company>SLAC National Accelerator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Smitherum, Stefanie</dc:creator>
  <cp:lastModifiedBy>Michael Drury</cp:lastModifiedBy>
  <cp:revision>95</cp:revision>
  <cp:lastPrinted>2009-07-27T17:31:51Z</cp:lastPrinted>
  <dcterms:created xsi:type="dcterms:W3CDTF">2016-07-29T17:18:15Z</dcterms:created>
  <dcterms:modified xsi:type="dcterms:W3CDTF">2019-04-25T13:43:29Z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0x010100B48A4933D0FB4B4CA82280B30CAF47E2</vt:lpwstr>
  </property>
  <property fmtid="{D5CDD505-2E9C-101B-9397-08002B2CF9AE}" pid="3" name="DocType">
    <vt:lpwstr>Presentation</vt:lpwstr>
  </property>
  <property fmtid="{D5CDD505-2E9C-101B-9397-08002B2CF9AE}" pid="4" name="Plenary Agenda Item">
    <vt:lpwstr>7</vt:lpwstr>
  </property>
  <property fmtid="{D5CDD505-2E9C-101B-9397-08002B2CF9AE}" pid="5" name="Formatting Updated">
    <vt:lpwstr>true</vt:lpwstr>
  </property>
  <property fmtid="{D5CDD505-2E9C-101B-9397-08002B2CF9AE}" pid="6" name="Plenary Agenda">
    <vt:lpwstr>8</vt:lpwstr>
  </property>
  <property fmtid="{D5CDD505-2E9C-101B-9397-08002B2CF9AE}" pid="7" name="Order">
    <vt:r8>60500</vt:r8>
  </property>
  <property fmtid="{D5CDD505-2E9C-101B-9397-08002B2CF9AE}" pid="8" name="TemplateUrl">
    <vt:lpwstr/>
  </property>
  <property fmtid="{D5CDD505-2E9C-101B-9397-08002B2CF9AE}" pid="9" name="xd_Signature">
    <vt:bool>false</vt:bool>
  </property>
  <property fmtid="{D5CDD505-2E9C-101B-9397-08002B2CF9AE}" pid="10" name="xd_ProgID">
    <vt:lpwstr/>
  </property>
</Properties>
</file>