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4"/>
  </p:notesMasterIdLst>
  <p:sldIdLst>
    <p:sldId id="361" r:id="rId2"/>
    <p:sldId id="415" r:id="rId3"/>
    <p:sldId id="586" r:id="rId4"/>
    <p:sldId id="585" r:id="rId5"/>
    <p:sldId id="369" r:id="rId6"/>
    <p:sldId id="591" r:id="rId7"/>
    <p:sldId id="599" r:id="rId8"/>
    <p:sldId id="590" r:id="rId9"/>
    <p:sldId id="587" r:id="rId10"/>
    <p:sldId id="589" r:id="rId11"/>
    <p:sldId id="588" r:id="rId12"/>
    <p:sldId id="370" r:id="rId13"/>
    <p:sldId id="409" r:id="rId14"/>
    <p:sldId id="408" r:id="rId15"/>
    <p:sldId id="592" r:id="rId16"/>
    <p:sldId id="595" r:id="rId17"/>
    <p:sldId id="594" r:id="rId18"/>
    <p:sldId id="593" r:id="rId19"/>
    <p:sldId id="601" r:id="rId20"/>
    <p:sldId id="600" r:id="rId21"/>
    <p:sldId id="597" r:id="rId22"/>
    <p:sldId id="57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DFDFD"/>
    <a:srgbClr val="F3F3F3"/>
    <a:srgbClr val="0432FF"/>
    <a:srgbClr val="01477C"/>
    <a:srgbClr val="043258"/>
    <a:srgbClr val="005B9F"/>
    <a:srgbClr val="5897BB"/>
    <a:srgbClr val="4FB3DC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02"/>
    <p:restoredTop sz="91769"/>
  </p:normalViewPr>
  <p:slideViewPr>
    <p:cSldViewPr snapToGrid="0" snapToObjects="1">
      <p:cViewPr varScale="1">
        <p:scale>
          <a:sx n="139" d="100"/>
          <a:sy n="139" d="100"/>
        </p:scale>
        <p:origin x="552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5C9C0-04B2-F849-9550-081BDD14D73F}" type="datetimeFigureOut">
              <a:rPr lang="en-US" smtClean="0"/>
              <a:t>4/24/19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EADE2-00D5-1643-82A5-F86B8890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9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EADE2-00D5-1643-82A5-F86B8890C6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2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EADE2-00D5-1643-82A5-F86B8890C6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1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6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66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29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7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9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515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2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Geneva" charset="0"/>
              </a:rPr>
              <a:t>8/12/18</a:t>
            </a:r>
            <a:endParaRPr lang="en-US" dirty="0">
              <a:ea typeface="Geneva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>
                <a:ea typeface="Geneva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Geneva" charset="0"/>
            </a:endParaRP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651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7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62FD9-3A03-D943-8320-DB452264DE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 Posen</a:t>
            </a:r>
          </a:p>
          <a:p>
            <a:r>
              <a:rPr lang="en-US" dirty="0"/>
              <a:t>LCLS II HE Cryomodule Performance Workshop</a:t>
            </a:r>
          </a:p>
          <a:p>
            <a:r>
              <a:rPr lang="en-US" dirty="0"/>
              <a:t>25 April 2019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DCD39-99A3-DD43-B40E-126C57695C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VT/CM Performance for Flux Expulsion</a:t>
            </a:r>
          </a:p>
        </p:txBody>
      </p:sp>
    </p:spTree>
    <p:extLst>
      <p:ext uri="{BB962C8B-B14F-4D97-AF65-F5344CB8AC3E}">
        <p14:creationId xmlns:p14="http://schemas.microsoft.com/office/powerpoint/2010/main" val="582413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1E35C2-2863-41E0-9296-8947855A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Heat Treatment in Vertical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57A60-0350-4008-B9AF-554779C7F9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1792C-DEA1-41D7-8DF1-CE062FBCE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5388-5102-4195-9B8E-9DFE7053D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59C4653-2891-4E25-B601-AF163CA2A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88" y="971550"/>
            <a:ext cx="6392235" cy="5059363"/>
          </a:xfr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51551169-DD30-4B3F-925D-D844AB33A9E3}"/>
              </a:ext>
            </a:extLst>
          </p:cNvPr>
          <p:cNvSpPr/>
          <p:nvPr/>
        </p:nvSpPr>
        <p:spPr>
          <a:xfrm>
            <a:off x="6679569" y="2373717"/>
            <a:ext cx="666750" cy="2466975"/>
          </a:xfrm>
          <a:prstGeom prst="rightBrace">
            <a:avLst>
              <a:gd name="adj1" fmla="val 5119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B742264-6D12-4B9C-BE1A-F4E6233BD54D}"/>
              </a:ext>
            </a:extLst>
          </p:cNvPr>
          <p:cNvSpPr/>
          <p:nvPr/>
        </p:nvSpPr>
        <p:spPr>
          <a:xfrm>
            <a:off x="6275076" y="1212071"/>
            <a:ext cx="326394" cy="1190221"/>
          </a:xfrm>
          <a:prstGeom prst="rightBrace">
            <a:avLst>
              <a:gd name="adj1" fmla="val 5119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712882-6916-44CB-B48F-0040A0CEC408}"/>
              </a:ext>
            </a:extLst>
          </p:cNvPr>
          <p:cNvSpPr txBox="1"/>
          <p:nvPr/>
        </p:nvSpPr>
        <p:spPr>
          <a:xfrm>
            <a:off x="7185981" y="3040964"/>
            <a:ext cx="1731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TD 800 C 3 h: Q</a:t>
            </a:r>
            <a:r>
              <a:rPr lang="en-US" baseline="-25000" dirty="0">
                <a:solidFill>
                  <a:srgbClr val="000000"/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</a:rPr>
              <a:t> degraded significantly even for relatively small applied field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11CD27-506B-42C4-B6EE-A19049038DB7}"/>
              </a:ext>
            </a:extLst>
          </p:cNvPr>
          <p:cNvSpPr txBox="1"/>
          <p:nvPr/>
        </p:nvSpPr>
        <p:spPr>
          <a:xfrm>
            <a:off x="6859272" y="1322346"/>
            <a:ext cx="173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TD 900 C 3 h: Q</a:t>
            </a:r>
            <a:r>
              <a:rPr lang="en-US" baseline="-25000" dirty="0">
                <a:solidFill>
                  <a:srgbClr val="000000"/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</a:rPr>
              <a:t> robust to applied field</a:t>
            </a:r>
          </a:p>
        </p:txBody>
      </p:sp>
    </p:spTree>
    <p:extLst>
      <p:ext uri="{BB962C8B-B14F-4D97-AF65-F5344CB8AC3E}">
        <p14:creationId xmlns:p14="http://schemas.microsoft.com/office/powerpoint/2010/main" val="3817438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899CDE-6ACF-4221-88B8-776CC5C0A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26" y="1062239"/>
            <a:ext cx="7427811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1E35C2-2863-41E0-9296-8947855A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Heat Treatment in Vertical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57A60-0350-4008-B9AF-554779C7F9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1792C-DEA1-41D7-8DF1-CE062FBCE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5388-5102-4195-9B8E-9DFE7053D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BD44988-1EE4-4DC4-A27C-CB0ABFF1E7A6}"/>
              </a:ext>
            </a:extLst>
          </p:cNvPr>
          <p:cNvSpPr/>
          <p:nvPr/>
        </p:nvSpPr>
        <p:spPr>
          <a:xfrm>
            <a:off x="7344040" y="1635750"/>
            <a:ext cx="326394" cy="1565875"/>
          </a:xfrm>
          <a:prstGeom prst="rightBrace">
            <a:avLst>
              <a:gd name="adj1" fmla="val 5119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6F8BEB-2D7F-4DF0-8D8E-7C2D35AAF3F5}"/>
              </a:ext>
            </a:extLst>
          </p:cNvPr>
          <p:cNvSpPr txBox="1"/>
          <p:nvPr/>
        </p:nvSpPr>
        <p:spPr>
          <a:xfrm>
            <a:off x="7507237" y="2234021"/>
            <a:ext cx="173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TD 900 C 3 h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A12863E-63D5-4551-A502-8B3D878DDEC0}"/>
              </a:ext>
            </a:extLst>
          </p:cNvPr>
          <p:cNvSpPr/>
          <p:nvPr/>
        </p:nvSpPr>
        <p:spPr>
          <a:xfrm>
            <a:off x="7212551" y="3438526"/>
            <a:ext cx="163197" cy="728746"/>
          </a:xfrm>
          <a:prstGeom prst="rightBrace">
            <a:avLst>
              <a:gd name="adj1" fmla="val 5119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2350C-C0D5-4E19-9687-B237DA3289E3}"/>
              </a:ext>
            </a:extLst>
          </p:cNvPr>
          <p:cNvSpPr txBox="1"/>
          <p:nvPr/>
        </p:nvSpPr>
        <p:spPr>
          <a:xfrm>
            <a:off x="7212551" y="3616585"/>
            <a:ext cx="173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TD 800 C 3 h</a:t>
            </a:r>
          </a:p>
        </p:txBody>
      </p:sp>
    </p:spTree>
    <p:extLst>
      <p:ext uri="{BB962C8B-B14F-4D97-AF65-F5344CB8AC3E}">
        <p14:creationId xmlns:p14="http://schemas.microsoft.com/office/powerpoint/2010/main" val="285164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75A745C-CFA0-0043-BFF3-CFD4B7B88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837" y="978637"/>
            <a:ext cx="3629398" cy="29064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33D797-2A5C-A440-AC79-D6FD7A683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854" y="3859839"/>
            <a:ext cx="3650572" cy="29981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8855D5-BA75-034D-A4E8-8ADF54354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CMTF and VTS Data F1.3-01 through 016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C4EB5-D509-FE47-9D7F-938E3A2F1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72C24-765B-0848-869E-C8A137DED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BC934-5BC3-154D-9FA6-1B76D9B33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6CFC59-7C56-43D7-8FCB-E94143440D35}"/>
              </a:ext>
            </a:extLst>
          </p:cNvPr>
          <p:cNvSpPr txBox="1"/>
          <p:nvPr/>
        </p:nvSpPr>
        <p:spPr>
          <a:xfrm>
            <a:off x="7792720" y="1047750"/>
            <a:ext cx="1274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Fermilab vertical test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9EB171-0190-4EAE-8F90-E125113B2E06}"/>
              </a:ext>
            </a:extLst>
          </p:cNvPr>
          <p:cNvSpPr txBox="1"/>
          <p:nvPr/>
        </p:nvSpPr>
        <p:spPr>
          <a:xfrm>
            <a:off x="7764685" y="4542698"/>
            <a:ext cx="138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Fermilab module test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A3F53A-9272-4D45-BAA6-C51885F2A5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23" r="9434"/>
          <a:stretch/>
        </p:blipFill>
        <p:spPr>
          <a:xfrm>
            <a:off x="17495" y="1704967"/>
            <a:ext cx="5366550" cy="43133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784B2D-7BA2-7444-A0CE-9D4DF034056A}"/>
              </a:ext>
            </a:extLst>
          </p:cNvPr>
          <p:cNvSpPr txBox="1"/>
          <p:nvPr/>
        </p:nvSpPr>
        <p:spPr>
          <a:xfrm>
            <a:off x="1436914" y="1042874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Dashed line includes correction at VTS for stainless flanges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D416336-45D0-FD41-9EDF-6EF2A79CAAE8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004457" y="1689205"/>
            <a:ext cx="394609" cy="11444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487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C9AC7E-D377-4F49-9348-7BE04126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43937"/>
            <a:ext cx="9144000" cy="53602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6C40DB-FDBF-5C41-B882-4A011D4E2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</a:t>
            </a:r>
            <a:r>
              <a:rPr lang="en-US" dirty="0" err="1"/>
              <a:t>Massflow</a:t>
            </a:r>
            <a:r>
              <a:rPr lang="en-US" dirty="0"/>
              <a:t> on Q</a:t>
            </a:r>
            <a:r>
              <a:rPr lang="en-US" baseline="-250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F65171-9CA9-154C-908D-2B1CA462BE7C}"/>
              </a:ext>
            </a:extLst>
          </p:cNvPr>
          <p:cNvSpPr txBox="1"/>
          <p:nvPr/>
        </p:nvSpPr>
        <p:spPr>
          <a:xfrm>
            <a:off x="1409223" y="1048426"/>
            <a:ext cx="6325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Expected trend is observed – higher </a:t>
            </a:r>
            <a:r>
              <a:rPr lang="en-US" sz="2000" b="1" dirty="0" err="1"/>
              <a:t>massflow</a:t>
            </a:r>
            <a:r>
              <a:rPr lang="en-US" sz="2000" b="1" dirty="0"/>
              <a:t> -&gt; improved expulsion -&gt; higher Q</a:t>
            </a:r>
            <a:r>
              <a:rPr lang="en-US" sz="2000" b="1" baseline="-25000" dirty="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47DFC-20BB-7D46-A820-1E855C0CBF35}"/>
              </a:ext>
            </a:extLst>
          </p:cNvPr>
          <p:cNvSpPr txBox="1"/>
          <p:nvPr/>
        </p:nvSpPr>
        <p:spPr>
          <a:xfrm>
            <a:off x="4932907" y="5224799"/>
            <a:ext cx="3982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(Appears to be effect of insufficient ‘soaking’ time to thermalize before Q</a:t>
            </a:r>
            <a:r>
              <a:rPr lang="en-US" sz="1600" baseline="-25000" dirty="0">
                <a:solidFill>
                  <a:schemeClr val="accent2"/>
                </a:solidFill>
              </a:rPr>
              <a:t>0</a:t>
            </a:r>
            <a:r>
              <a:rPr lang="en-US" sz="1600" dirty="0">
                <a:solidFill>
                  <a:schemeClr val="accent2"/>
                </a:solidFill>
              </a:rPr>
              <a:t> measurement)</a:t>
            </a:r>
            <a:endParaRPr lang="en-US" sz="1600" baseline="-25000" dirty="0">
              <a:solidFill>
                <a:schemeClr val="accent2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ED83E5-7C0A-1D46-A862-5EF883759896}"/>
              </a:ext>
            </a:extLst>
          </p:cNvPr>
          <p:cNvCxnSpPr/>
          <p:nvPr/>
        </p:nvCxnSpPr>
        <p:spPr>
          <a:xfrm flipV="1">
            <a:off x="6119951" y="4652552"/>
            <a:ext cx="69668" cy="53993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842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DD537-B910-4E4A-968C-99E92DCFB2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1CAB4-728D-8F40-8D4E-94470556A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30904-12D0-E445-ABD6-9FB814A68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E3B2A2-C077-A249-9487-E93EECDB5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308"/>
            <a:ext cx="9144000" cy="5747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70CD9D-FB66-F04E-A2D5-A7F25917D38D}"/>
              </a:ext>
            </a:extLst>
          </p:cNvPr>
          <p:cNvSpPr txBox="1"/>
          <p:nvPr/>
        </p:nvSpPr>
        <p:spPr>
          <a:xfrm>
            <a:off x="2690947" y="56197"/>
            <a:ext cx="4526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Times" pitchFamily="2" charset="0"/>
              </a:rPr>
              <a:t>Fast cooldown at CMTF, </a:t>
            </a:r>
            <a:r>
              <a:rPr lang="en-US" sz="1600" dirty="0" err="1">
                <a:solidFill>
                  <a:srgbClr val="000000"/>
                </a:solidFill>
                <a:latin typeface="Times" pitchFamily="2" charset="0"/>
              </a:rPr>
              <a:t>E</a:t>
            </a:r>
            <a:r>
              <a:rPr lang="en-US" sz="1600" baseline="-25000" dirty="0" err="1">
                <a:solidFill>
                  <a:srgbClr val="000000"/>
                </a:solidFill>
                <a:latin typeface="Times" pitchFamily="2" charset="0"/>
              </a:rPr>
              <a:t>acc</a:t>
            </a:r>
            <a:r>
              <a:rPr lang="en-US" sz="1600" dirty="0">
                <a:solidFill>
                  <a:srgbClr val="000000"/>
                </a:solidFill>
                <a:latin typeface="Times" pitchFamily="2" charset="0"/>
              </a:rPr>
              <a:t> ~ 16 MV/m, 2.0 K</a:t>
            </a:r>
          </a:p>
        </p:txBody>
      </p:sp>
    </p:spTree>
    <p:extLst>
      <p:ext uri="{BB962C8B-B14F-4D97-AF65-F5344CB8AC3E}">
        <p14:creationId xmlns:p14="http://schemas.microsoft.com/office/powerpoint/2010/main" val="381570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DD537-B910-4E4A-968C-99E92DCFB2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1CAB4-728D-8F40-8D4E-94470556A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30904-12D0-E445-ABD6-9FB814A68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00E4F-0E3E-0945-9C08-403405905917}"/>
              </a:ext>
            </a:extLst>
          </p:cNvPr>
          <p:cNvSpPr txBox="1"/>
          <p:nvPr/>
        </p:nvSpPr>
        <p:spPr>
          <a:xfrm>
            <a:off x="2690947" y="56197"/>
            <a:ext cx="4526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Times" pitchFamily="2" charset="0"/>
              </a:rPr>
              <a:t>Fast cooldown at CMTF, </a:t>
            </a:r>
            <a:r>
              <a:rPr lang="en-US" sz="1600" dirty="0" err="1">
                <a:solidFill>
                  <a:srgbClr val="000000"/>
                </a:solidFill>
                <a:latin typeface="Times" pitchFamily="2" charset="0"/>
              </a:rPr>
              <a:t>E</a:t>
            </a:r>
            <a:r>
              <a:rPr lang="en-US" sz="1600" baseline="-25000" dirty="0" err="1">
                <a:solidFill>
                  <a:srgbClr val="000000"/>
                </a:solidFill>
                <a:latin typeface="Times" pitchFamily="2" charset="0"/>
              </a:rPr>
              <a:t>acc</a:t>
            </a:r>
            <a:r>
              <a:rPr lang="en-US" sz="1600" dirty="0">
                <a:solidFill>
                  <a:srgbClr val="000000"/>
                </a:solidFill>
                <a:latin typeface="Times" pitchFamily="2" charset="0"/>
              </a:rPr>
              <a:t> ~ 16 MV/m, 2.0 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E3B2A2-C077-A249-9487-E93EECDB5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308"/>
            <a:ext cx="9144000" cy="57473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FCB883-C028-C440-83F1-01EAD0C14CB8}"/>
              </a:ext>
            </a:extLst>
          </p:cNvPr>
          <p:cNvSpPr txBox="1"/>
          <p:nvPr/>
        </p:nvSpPr>
        <p:spPr>
          <a:xfrm>
            <a:off x="5717858" y="3539167"/>
            <a:ext cx="2577052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Blue - Higher temperature heat 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5F036-FCB7-2747-B8D9-06F852FF9C90}"/>
              </a:ext>
            </a:extLst>
          </p:cNvPr>
          <p:cNvSpPr txBox="1"/>
          <p:nvPr/>
        </p:nvSpPr>
        <p:spPr>
          <a:xfrm>
            <a:off x="2669484" y="5015540"/>
            <a:ext cx="2362193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Red - Lower temperature heat treatment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1C90F3-E6ED-4B4D-993E-1DACC8403163}"/>
              </a:ext>
            </a:extLst>
          </p:cNvPr>
          <p:cNvSpPr txBox="1"/>
          <p:nvPr/>
        </p:nvSpPr>
        <p:spPr>
          <a:xfrm>
            <a:off x="636588" y="35694"/>
            <a:ext cx="200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TD cavities with insufficient heat treatment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97F755-B669-AD45-9FD4-AE60141685C7}"/>
              </a:ext>
            </a:extLst>
          </p:cNvPr>
          <p:cNvCxnSpPr>
            <a:cxnSpLocks/>
          </p:cNvCxnSpPr>
          <p:nvPr/>
        </p:nvCxnSpPr>
        <p:spPr>
          <a:xfrm>
            <a:off x="1360139" y="946601"/>
            <a:ext cx="0" cy="243554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5359AD-10DC-2443-BA78-2470656890A9}"/>
              </a:ext>
            </a:extLst>
          </p:cNvPr>
          <p:cNvSpPr txBox="1"/>
          <p:nvPr/>
        </p:nvSpPr>
        <p:spPr>
          <a:xfrm>
            <a:off x="2641658" y="574501"/>
            <a:ext cx="200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NX cavities with insufficient heat treatment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6A2EAC-7601-634A-98C8-43D459341286}"/>
              </a:ext>
            </a:extLst>
          </p:cNvPr>
          <p:cNvCxnSpPr>
            <a:cxnSpLocks/>
          </p:cNvCxnSpPr>
          <p:nvPr/>
        </p:nvCxnSpPr>
        <p:spPr>
          <a:xfrm>
            <a:off x="3618517" y="1497831"/>
            <a:ext cx="0" cy="154599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077ECE-54F7-1045-8213-C95DE1F3B9A7}"/>
              </a:ext>
            </a:extLst>
          </p:cNvPr>
          <p:cNvSpPr txBox="1"/>
          <p:nvPr/>
        </p:nvSpPr>
        <p:spPr>
          <a:xfrm>
            <a:off x="4925711" y="455486"/>
            <a:ext cx="2005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Sufficient heat treatment applied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DE0F304-0155-DC47-B16E-822E4C12742E}"/>
              </a:ext>
            </a:extLst>
          </p:cNvPr>
          <p:cNvSpPr/>
          <p:nvPr/>
        </p:nvSpPr>
        <p:spPr>
          <a:xfrm>
            <a:off x="5277183" y="1036166"/>
            <a:ext cx="881350" cy="418641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0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DD537-B910-4E4A-968C-99E92DCFB2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1CAB4-728D-8F40-8D4E-94470556A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30904-12D0-E445-ABD6-9FB814A68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00E4F-0E3E-0945-9C08-403405905917}"/>
              </a:ext>
            </a:extLst>
          </p:cNvPr>
          <p:cNvSpPr txBox="1"/>
          <p:nvPr/>
        </p:nvSpPr>
        <p:spPr>
          <a:xfrm>
            <a:off x="2690947" y="56197"/>
            <a:ext cx="4526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Times" pitchFamily="2" charset="0"/>
              </a:rPr>
              <a:t>Fast cooldown at CMTF, </a:t>
            </a:r>
            <a:r>
              <a:rPr lang="en-US" sz="1600" dirty="0" err="1">
                <a:solidFill>
                  <a:srgbClr val="000000"/>
                </a:solidFill>
                <a:latin typeface="Times" pitchFamily="2" charset="0"/>
              </a:rPr>
              <a:t>E</a:t>
            </a:r>
            <a:r>
              <a:rPr lang="en-US" sz="1600" baseline="-25000" dirty="0" err="1">
                <a:solidFill>
                  <a:srgbClr val="000000"/>
                </a:solidFill>
                <a:latin typeface="Times" pitchFamily="2" charset="0"/>
              </a:rPr>
              <a:t>acc</a:t>
            </a:r>
            <a:r>
              <a:rPr lang="en-US" sz="1600" dirty="0">
                <a:solidFill>
                  <a:srgbClr val="000000"/>
                </a:solidFill>
                <a:latin typeface="Times" pitchFamily="2" charset="0"/>
              </a:rPr>
              <a:t> ~ 16 MV/m, 2.0 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E3B2A2-C077-A249-9487-E93EECDB5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308"/>
            <a:ext cx="9144000" cy="57473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FCB883-C028-C440-83F1-01EAD0C14CB8}"/>
              </a:ext>
            </a:extLst>
          </p:cNvPr>
          <p:cNvSpPr txBox="1"/>
          <p:nvPr/>
        </p:nvSpPr>
        <p:spPr>
          <a:xfrm>
            <a:off x="5717858" y="3539167"/>
            <a:ext cx="2577052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Blue - Higher temperature heat 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5F036-FCB7-2747-B8D9-06F852FF9C90}"/>
              </a:ext>
            </a:extLst>
          </p:cNvPr>
          <p:cNvSpPr txBox="1"/>
          <p:nvPr/>
        </p:nvSpPr>
        <p:spPr>
          <a:xfrm>
            <a:off x="2669484" y="5015540"/>
            <a:ext cx="2362193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Red - Lower temperature heat treatment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1C90F3-E6ED-4B4D-993E-1DACC8403163}"/>
              </a:ext>
            </a:extLst>
          </p:cNvPr>
          <p:cNvSpPr txBox="1"/>
          <p:nvPr/>
        </p:nvSpPr>
        <p:spPr>
          <a:xfrm>
            <a:off x="636588" y="35694"/>
            <a:ext cx="200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TD cavities with insufficient heat treatment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97F755-B669-AD45-9FD4-AE60141685C7}"/>
              </a:ext>
            </a:extLst>
          </p:cNvPr>
          <p:cNvCxnSpPr>
            <a:cxnSpLocks/>
          </p:cNvCxnSpPr>
          <p:nvPr/>
        </p:nvCxnSpPr>
        <p:spPr>
          <a:xfrm>
            <a:off x="1360139" y="946601"/>
            <a:ext cx="0" cy="243554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5359AD-10DC-2443-BA78-2470656890A9}"/>
              </a:ext>
            </a:extLst>
          </p:cNvPr>
          <p:cNvSpPr txBox="1"/>
          <p:nvPr/>
        </p:nvSpPr>
        <p:spPr>
          <a:xfrm>
            <a:off x="2641658" y="574501"/>
            <a:ext cx="200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NX cavities with insufficient heat treatment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6A2EAC-7601-634A-98C8-43D459341286}"/>
              </a:ext>
            </a:extLst>
          </p:cNvPr>
          <p:cNvCxnSpPr>
            <a:cxnSpLocks/>
          </p:cNvCxnSpPr>
          <p:nvPr/>
        </p:nvCxnSpPr>
        <p:spPr>
          <a:xfrm>
            <a:off x="3618517" y="1497831"/>
            <a:ext cx="0" cy="154599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077ECE-54F7-1045-8213-C95DE1F3B9A7}"/>
              </a:ext>
            </a:extLst>
          </p:cNvPr>
          <p:cNvSpPr txBox="1"/>
          <p:nvPr/>
        </p:nvSpPr>
        <p:spPr>
          <a:xfrm>
            <a:off x="4925711" y="455486"/>
            <a:ext cx="2005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Sufficient heat treatment applied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DE0F304-0155-DC47-B16E-822E4C12742E}"/>
              </a:ext>
            </a:extLst>
          </p:cNvPr>
          <p:cNvSpPr/>
          <p:nvPr/>
        </p:nvSpPr>
        <p:spPr>
          <a:xfrm>
            <a:off x="5277183" y="1036166"/>
            <a:ext cx="881350" cy="418641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79C7D-0C76-704E-AB05-D472ED52DF8F}"/>
              </a:ext>
            </a:extLst>
          </p:cNvPr>
          <p:cNvSpPr txBox="1"/>
          <p:nvPr/>
        </p:nvSpPr>
        <p:spPr>
          <a:xfrm>
            <a:off x="551338" y="1896273"/>
            <a:ext cx="5076575" cy="70788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For HE, we want to avoid insufficient heat treatment as much as possible</a:t>
            </a:r>
          </a:p>
        </p:txBody>
      </p:sp>
    </p:spTree>
    <p:extLst>
      <p:ext uri="{BB962C8B-B14F-4D97-AF65-F5344CB8AC3E}">
        <p14:creationId xmlns:p14="http://schemas.microsoft.com/office/powerpoint/2010/main" val="590688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6FD723-F262-EE49-A50A-8508B8BC1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115" y="605466"/>
            <a:ext cx="2455636" cy="5059363"/>
          </a:xfrm>
        </p:spPr>
        <p:txBody>
          <a:bodyPr/>
          <a:lstStyle/>
          <a:p>
            <a:r>
              <a:rPr lang="en-US" dirty="0"/>
              <a:t>All baseline LCLS-II niobium from TD expelled well after 900 C 3 hours</a:t>
            </a:r>
          </a:p>
          <a:p>
            <a:r>
              <a:rPr lang="en-US" dirty="0"/>
              <a:t>New material purchased from Tokyo has more variability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F3EF61-AD29-5A4F-BC17-0D04DA25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Material from Tokyo </a:t>
            </a:r>
            <a:r>
              <a:rPr lang="en-US" dirty="0" err="1"/>
              <a:t>Denkai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7E295-98EB-D743-A29B-C85F072E7E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F3DD5-F5F8-E547-BB2B-5FEAA4A0A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644EA-0D9C-F540-BF40-753A93199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461C30-4E24-0749-8FDE-2DC77532E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" y="679629"/>
            <a:ext cx="5805680" cy="3631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B609C0-1B9E-6B4A-8F1A-A4E5566516FD}"/>
              </a:ext>
            </a:extLst>
          </p:cNvPr>
          <p:cNvSpPr txBox="1"/>
          <p:nvPr/>
        </p:nvSpPr>
        <p:spPr>
          <a:xfrm>
            <a:off x="1891222" y="3379402"/>
            <a:ext cx="4376057" cy="378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Palczewski</a:t>
            </a:r>
            <a:r>
              <a:rPr lang="en-US" dirty="0"/>
              <a:t>,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FF823A6-0190-144C-B2FA-753004CA08E2}"/>
              </a:ext>
            </a:extLst>
          </p:cNvPr>
          <p:cNvSpPr txBox="1">
            <a:spLocks/>
          </p:cNvSpPr>
          <p:nvPr/>
        </p:nvSpPr>
        <p:spPr>
          <a:xfrm>
            <a:off x="222249" y="4597065"/>
            <a:ext cx="8699501" cy="12944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Trip planned to visit TD to discuss differences in niobium production that could have caused this variability</a:t>
            </a:r>
          </a:p>
          <a:p>
            <a:r>
              <a:rPr lang="en-US" dirty="0"/>
              <a:t>Need to improve specifications to avoid this issue in the future and to better evaluate this new TD material</a:t>
            </a:r>
          </a:p>
        </p:txBody>
      </p:sp>
    </p:spTree>
    <p:extLst>
      <p:ext uri="{BB962C8B-B14F-4D97-AF65-F5344CB8AC3E}">
        <p14:creationId xmlns:p14="http://schemas.microsoft.com/office/powerpoint/2010/main" val="2486608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0EC0DC-AD67-544E-AD3D-82111553D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7130142" cy="5059363"/>
          </a:xfrm>
        </p:spPr>
        <p:txBody>
          <a:bodyPr/>
          <a:lstStyle/>
          <a:p>
            <a:r>
              <a:rPr lang="en-US" dirty="0"/>
              <a:t>Also performing R&amp;D to explore simple method (e.g. can be done at vendor) to </a:t>
            </a:r>
            <a:r>
              <a:rPr lang="en-US" i="1" dirty="0"/>
              <a:t>predict</a:t>
            </a:r>
            <a:r>
              <a:rPr lang="en-US" dirty="0"/>
              <a:t> expulsion</a:t>
            </a:r>
          </a:p>
          <a:p>
            <a:r>
              <a:rPr lang="en-US" dirty="0"/>
              <a:t>Study correlation between grain GROWTH during heat treatment and flux expulsion</a:t>
            </a:r>
          </a:p>
          <a:p>
            <a:r>
              <a:rPr lang="en-US" dirty="0"/>
              <a:t>E.g. original TD material showed minimal change in expulsion after 800 C 3 </a:t>
            </a:r>
            <a:r>
              <a:rPr lang="en-US" dirty="0" err="1"/>
              <a:t>hr</a:t>
            </a:r>
            <a:r>
              <a:rPr lang="en-US" dirty="0"/>
              <a:t>, but strong after 900 C 3 hr. Similar for NX after 950 C 3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06B0DF-E97C-9440-B814-CB056B1E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Measurements to Predict Flux Expulsion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19234-5FCA-374C-A3EE-1BD0500A83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76259-8B53-EA4B-9005-CBADFD9CD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33E66-EAF2-424D-97DE-AC2326B14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5F92A9-C1B1-4C4C-8A20-D3F14841C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211" y="971550"/>
            <a:ext cx="1487391" cy="5296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956E54-D5D8-CA40-87AC-EB964FCA0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405" y="3797830"/>
            <a:ext cx="3656806" cy="306017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4E6DA3C-A1F7-3C48-B1F1-6E322A93A658}"/>
              </a:ext>
            </a:extLst>
          </p:cNvPr>
          <p:cNvSpPr txBox="1">
            <a:spLocks/>
          </p:cNvSpPr>
          <p:nvPr/>
        </p:nvSpPr>
        <p:spPr>
          <a:xfrm>
            <a:off x="222249" y="3875314"/>
            <a:ext cx="3571155" cy="230799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Search for change in grain growth at 900 C/950 C in corners from single cell cavities with well characterized expulsion</a:t>
            </a:r>
          </a:p>
        </p:txBody>
      </p:sp>
    </p:spTree>
    <p:extLst>
      <p:ext uri="{BB962C8B-B14F-4D97-AF65-F5344CB8AC3E}">
        <p14:creationId xmlns:p14="http://schemas.microsoft.com/office/powerpoint/2010/main" val="478578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C896E2-1FC2-E04A-8142-7AF408A1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for Correlation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33A54-63DC-1F4A-9D7E-254450BB20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04EF3-CF9A-3B4F-9BE2-78F5B1F97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B215D-5698-D646-BBD4-DF0DE7322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E00823-3280-1547-87DE-13224398EFC6}"/>
              </a:ext>
            </a:extLst>
          </p:cNvPr>
          <p:cNvCxnSpPr/>
          <p:nvPr/>
        </p:nvCxnSpPr>
        <p:spPr>
          <a:xfrm flipV="1">
            <a:off x="1530603" y="971550"/>
            <a:ext cx="0" cy="4101193"/>
          </a:xfrm>
          <a:prstGeom prst="line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641C7C-E3CF-584B-AA55-3BF1A96209EB}"/>
              </a:ext>
            </a:extLst>
          </p:cNvPr>
          <p:cNvCxnSpPr>
            <a:cxnSpLocks/>
          </p:cNvCxnSpPr>
          <p:nvPr/>
        </p:nvCxnSpPr>
        <p:spPr>
          <a:xfrm>
            <a:off x="1530603" y="5072743"/>
            <a:ext cx="5327397" cy="0"/>
          </a:xfrm>
          <a:prstGeom prst="line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980192-6969-7D4A-BEEB-78B7A3BA2C41}"/>
              </a:ext>
            </a:extLst>
          </p:cNvPr>
          <p:cNvCxnSpPr>
            <a:cxnSpLocks/>
          </p:cNvCxnSpPr>
          <p:nvPr/>
        </p:nvCxnSpPr>
        <p:spPr>
          <a:xfrm flipV="1">
            <a:off x="1530603" y="4096050"/>
            <a:ext cx="914892" cy="18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B75E53-88E8-B54F-952F-A7070504DA29}"/>
              </a:ext>
            </a:extLst>
          </p:cNvPr>
          <p:cNvCxnSpPr>
            <a:cxnSpLocks/>
          </p:cNvCxnSpPr>
          <p:nvPr/>
        </p:nvCxnSpPr>
        <p:spPr>
          <a:xfrm>
            <a:off x="2438400" y="4096050"/>
            <a:ext cx="8926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607F94-DE3B-8740-8772-B20C7BF12E38}"/>
              </a:ext>
            </a:extLst>
          </p:cNvPr>
          <p:cNvCxnSpPr>
            <a:cxnSpLocks/>
          </p:cNvCxnSpPr>
          <p:nvPr/>
        </p:nvCxnSpPr>
        <p:spPr>
          <a:xfrm flipV="1">
            <a:off x="3331029" y="4018338"/>
            <a:ext cx="947057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F217F0-CE86-4249-8343-F8319646A1CE}"/>
              </a:ext>
            </a:extLst>
          </p:cNvPr>
          <p:cNvCxnSpPr>
            <a:cxnSpLocks/>
          </p:cNvCxnSpPr>
          <p:nvPr/>
        </p:nvCxnSpPr>
        <p:spPr>
          <a:xfrm flipV="1">
            <a:off x="4262358" y="3824160"/>
            <a:ext cx="764597" cy="202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6F28AB-36CF-694C-99F9-61A2D3447C89}"/>
              </a:ext>
            </a:extLst>
          </p:cNvPr>
          <p:cNvCxnSpPr>
            <a:cxnSpLocks/>
          </p:cNvCxnSpPr>
          <p:nvPr/>
        </p:nvCxnSpPr>
        <p:spPr>
          <a:xfrm flipV="1">
            <a:off x="5035086" y="3401165"/>
            <a:ext cx="707081" cy="432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F806480-CB46-9648-B470-641083C43F88}"/>
              </a:ext>
            </a:extLst>
          </p:cNvPr>
          <p:cNvCxnSpPr>
            <a:cxnSpLocks/>
          </p:cNvCxnSpPr>
          <p:nvPr/>
        </p:nvCxnSpPr>
        <p:spPr>
          <a:xfrm>
            <a:off x="1530604" y="4925876"/>
            <a:ext cx="90779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33CACE-6669-0D40-B279-5B1AF9DEE5C9}"/>
              </a:ext>
            </a:extLst>
          </p:cNvPr>
          <p:cNvCxnSpPr>
            <a:cxnSpLocks/>
          </p:cNvCxnSpPr>
          <p:nvPr/>
        </p:nvCxnSpPr>
        <p:spPr>
          <a:xfrm flipV="1">
            <a:off x="2438400" y="4925876"/>
            <a:ext cx="935355" cy="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461231A-AC1C-5848-B035-C291F19482A4}"/>
              </a:ext>
            </a:extLst>
          </p:cNvPr>
          <p:cNvCxnSpPr>
            <a:cxnSpLocks/>
          </p:cNvCxnSpPr>
          <p:nvPr/>
        </p:nvCxnSpPr>
        <p:spPr>
          <a:xfrm flipV="1">
            <a:off x="4494381" y="4494555"/>
            <a:ext cx="376596" cy="247417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49D3E3-46A4-D24A-9E84-87C7B41D979E}"/>
              </a:ext>
            </a:extLst>
          </p:cNvPr>
          <p:cNvCxnSpPr>
            <a:cxnSpLocks/>
          </p:cNvCxnSpPr>
          <p:nvPr/>
        </p:nvCxnSpPr>
        <p:spPr>
          <a:xfrm flipV="1">
            <a:off x="4865916" y="3641276"/>
            <a:ext cx="446313" cy="86058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CD3572-2199-0941-B0EA-F28F6BE43BAD}"/>
              </a:ext>
            </a:extLst>
          </p:cNvPr>
          <p:cNvCxnSpPr>
            <a:cxnSpLocks/>
          </p:cNvCxnSpPr>
          <p:nvPr/>
        </p:nvCxnSpPr>
        <p:spPr>
          <a:xfrm flipV="1">
            <a:off x="5312229" y="2326223"/>
            <a:ext cx="438069" cy="131505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CC3F357-83E1-6A41-B6A4-E8FDD462B9F8}"/>
              </a:ext>
            </a:extLst>
          </p:cNvPr>
          <p:cNvCxnSpPr>
            <a:cxnSpLocks/>
          </p:cNvCxnSpPr>
          <p:nvPr/>
        </p:nvCxnSpPr>
        <p:spPr>
          <a:xfrm flipH="1">
            <a:off x="6470534" y="1725093"/>
            <a:ext cx="838200" cy="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10E5C4B-1469-8B4B-AAF2-8A2993386C37}"/>
              </a:ext>
            </a:extLst>
          </p:cNvPr>
          <p:cNvSpPr txBox="1"/>
          <p:nvPr/>
        </p:nvSpPr>
        <p:spPr>
          <a:xfrm>
            <a:off x="1395625" y="4501861"/>
            <a:ext cx="248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Strong flux trapping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5931153-981C-A04C-BC5E-CC42A6B9086F}"/>
              </a:ext>
            </a:extLst>
          </p:cNvPr>
          <p:cNvSpPr txBox="1"/>
          <p:nvPr/>
        </p:nvSpPr>
        <p:spPr>
          <a:xfrm>
            <a:off x="7012288" y="1512046"/>
            <a:ext cx="200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Full expulsion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EA035A-C859-9247-B470-A96727DB69E8}"/>
              </a:ext>
            </a:extLst>
          </p:cNvPr>
          <p:cNvSpPr txBox="1"/>
          <p:nvPr/>
        </p:nvSpPr>
        <p:spPr>
          <a:xfrm>
            <a:off x="1446282" y="3634542"/>
            <a:ext cx="200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Initial grain size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B1F37B7-4D0A-7346-B55B-091106AFB1DE}"/>
              </a:ext>
            </a:extLst>
          </p:cNvPr>
          <p:cNvSpPr txBox="1"/>
          <p:nvPr/>
        </p:nvSpPr>
        <p:spPr>
          <a:xfrm rot="18288605">
            <a:off x="5722533" y="2429852"/>
            <a:ext cx="200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Grain Growth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96642F-E401-D148-8937-2BC5F6CA547D}"/>
              </a:ext>
            </a:extLst>
          </p:cNvPr>
          <p:cNvSpPr txBox="1"/>
          <p:nvPr/>
        </p:nvSpPr>
        <p:spPr>
          <a:xfrm>
            <a:off x="3604341" y="5168455"/>
            <a:ext cx="304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Heat treatment Temperature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D845A0-525A-E749-A3E4-A9199BD0AB4F}"/>
              </a:ext>
            </a:extLst>
          </p:cNvPr>
          <p:cNvSpPr txBox="1"/>
          <p:nvPr/>
        </p:nvSpPr>
        <p:spPr>
          <a:xfrm rot="16200000">
            <a:off x="-558650" y="2681524"/>
            <a:ext cx="355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Flux Expulsion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Grain Size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F4E07D0-02E6-B547-8EAB-0A7BFD05C93D}"/>
              </a:ext>
            </a:extLst>
          </p:cNvPr>
          <p:cNvCxnSpPr>
            <a:cxnSpLocks/>
          </p:cNvCxnSpPr>
          <p:nvPr/>
        </p:nvCxnSpPr>
        <p:spPr>
          <a:xfrm flipV="1">
            <a:off x="5742167" y="2769293"/>
            <a:ext cx="647652" cy="6597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BF8B449-1E7B-6E47-88C3-58A08097C9D9}"/>
              </a:ext>
            </a:extLst>
          </p:cNvPr>
          <p:cNvCxnSpPr>
            <a:cxnSpLocks/>
          </p:cNvCxnSpPr>
          <p:nvPr/>
        </p:nvCxnSpPr>
        <p:spPr>
          <a:xfrm flipV="1">
            <a:off x="6389819" y="2150485"/>
            <a:ext cx="406922" cy="6347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0BD5060-BC7A-1E46-8571-AF2EE3ABF5E0}"/>
              </a:ext>
            </a:extLst>
          </p:cNvPr>
          <p:cNvCxnSpPr>
            <a:cxnSpLocks/>
          </p:cNvCxnSpPr>
          <p:nvPr/>
        </p:nvCxnSpPr>
        <p:spPr>
          <a:xfrm flipV="1">
            <a:off x="5733922" y="1835234"/>
            <a:ext cx="379007" cy="51375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A26B306-2C21-D047-9375-9F390B7E4070}"/>
              </a:ext>
            </a:extLst>
          </p:cNvPr>
          <p:cNvCxnSpPr>
            <a:cxnSpLocks/>
          </p:cNvCxnSpPr>
          <p:nvPr/>
        </p:nvCxnSpPr>
        <p:spPr>
          <a:xfrm flipV="1">
            <a:off x="6112929" y="1720928"/>
            <a:ext cx="357605" cy="12875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17568B-1AFE-3A43-85D6-F76C881AD6AF}"/>
              </a:ext>
            </a:extLst>
          </p:cNvPr>
          <p:cNvCxnSpPr>
            <a:cxnSpLocks/>
          </p:cNvCxnSpPr>
          <p:nvPr/>
        </p:nvCxnSpPr>
        <p:spPr>
          <a:xfrm flipV="1">
            <a:off x="6772083" y="1349891"/>
            <a:ext cx="403665" cy="8382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8EF7C58-F3A7-3B46-8F55-3E07BC98CC10}"/>
              </a:ext>
            </a:extLst>
          </p:cNvPr>
          <p:cNvCxnSpPr>
            <a:cxnSpLocks/>
          </p:cNvCxnSpPr>
          <p:nvPr/>
        </p:nvCxnSpPr>
        <p:spPr>
          <a:xfrm flipV="1">
            <a:off x="3373755" y="4850930"/>
            <a:ext cx="638712" cy="7494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512CD6A-425F-4A4D-BCDB-9D9F3F6DA6B6}"/>
              </a:ext>
            </a:extLst>
          </p:cNvPr>
          <p:cNvCxnSpPr>
            <a:cxnSpLocks/>
          </p:cNvCxnSpPr>
          <p:nvPr/>
        </p:nvCxnSpPr>
        <p:spPr>
          <a:xfrm flipV="1">
            <a:off x="4020476" y="4743100"/>
            <a:ext cx="473905" cy="104859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75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5FEB74-A4D3-B94B-954B-E5B931499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3472543" cy="5059363"/>
          </a:xfrm>
        </p:spPr>
        <p:txBody>
          <a:bodyPr/>
          <a:lstStyle/>
          <a:p>
            <a:r>
              <a:rPr lang="en-US" dirty="0"/>
              <a:t>LCLS-II cryomodule production in partnership with teams at FNAL, </a:t>
            </a:r>
            <a:r>
              <a:rPr lang="en-US" dirty="0" err="1"/>
              <a:t>JLab</a:t>
            </a:r>
            <a:r>
              <a:rPr lang="en-US" dirty="0"/>
              <a:t>, and SLAC</a:t>
            </a:r>
          </a:p>
          <a:p>
            <a:r>
              <a:rPr lang="en-US" dirty="0"/>
              <a:t>All cryomodule measurements shown here are by FNAL LCLS-II team</a:t>
            </a:r>
          </a:p>
          <a:p>
            <a:r>
              <a:rPr lang="en-US" dirty="0"/>
              <a:t>Major thanks to </a:t>
            </a:r>
            <a:r>
              <a:rPr lang="en-US" dirty="0" err="1"/>
              <a:t>Genfa</a:t>
            </a:r>
            <a:r>
              <a:rPr lang="en-US" dirty="0"/>
              <a:t> Wu, Anna </a:t>
            </a:r>
            <a:r>
              <a:rPr lang="en-US" dirty="0" err="1"/>
              <a:t>Grassellino</a:t>
            </a:r>
            <a:r>
              <a:rPr lang="en-US" dirty="0"/>
              <a:t>, Elvin Harms, Nikolay </a:t>
            </a:r>
            <a:r>
              <a:rPr lang="en-US" dirty="0" err="1"/>
              <a:t>Solyak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650CB7-BA6E-E84C-845E-69BD21695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5573B-BE0F-DB4E-B72E-D4D3E729FC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E7B65-17AD-1249-9101-B5099C19D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48B22-C4C9-704E-9473-637F9A5D2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5390BE-9894-7541-8292-A7C6C5E08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367" y="0"/>
            <a:ext cx="4579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88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C896E2-1FC2-E04A-8142-7AF408A1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for Correlation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33A54-63DC-1F4A-9D7E-254450BB20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04EF3-CF9A-3B4F-9BE2-78F5B1F97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B215D-5698-D646-BBD4-DF0DE7322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E00823-3280-1547-87DE-13224398EFC6}"/>
              </a:ext>
            </a:extLst>
          </p:cNvPr>
          <p:cNvCxnSpPr/>
          <p:nvPr/>
        </p:nvCxnSpPr>
        <p:spPr>
          <a:xfrm flipV="1">
            <a:off x="1530603" y="971550"/>
            <a:ext cx="0" cy="4101193"/>
          </a:xfrm>
          <a:prstGeom prst="line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641C7C-E3CF-584B-AA55-3BF1A96209EB}"/>
              </a:ext>
            </a:extLst>
          </p:cNvPr>
          <p:cNvCxnSpPr>
            <a:cxnSpLocks/>
          </p:cNvCxnSpPr>
          <p:nvPr/>
        </p:nvCxnSpPr>
        <p:spPr>
          <a:xfrm>
            <a:off x="1530603" y="5072743"/>
            <a:ext cx="5327397" cy="0"/>
          </a:xfrm>
          <a:prstGeom prst="line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980192-6969-7D4A-BEEB-78B7A3BA2C41}"/>
              </a:ext>
            </a:extLst>
          </p:cNvPr>
          <p:cNvCxnSpPr>
            <a:cxnSpLocks/>
          </p:cNvCxnSpPr>
          <p:nvPr/>
        </p:nvCxnSpPr>
        <p:spPr>
          <a:xfrm flipV="1">
            <a:off x="1530603" y="4096050"/>
            <a:ext cx="914892" cy="18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B75E53-88E8-B54F-952F-A7070504DA29}"/>
              </a:ext>
            </a:extLst>
          </p:cNvPr>
          <p:cNvCxnSpPr>
            <a:cxnSpLocks/>
          </p:cNvCxnSpPr>
          <p:nvPr/>
        </p:nvCxnSpPr>
        <p:spPr>
          <a:xfrm>
            <a:off x="2438400" y="4096050"/>
            <a:ext cx="8926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607F94-DE3B-8740-8772-B20C7BF12E38}"/>
              </a:ext>
            </a:extLst>
          </p:cNvPr>
          <p:cNvCxnSpPr>
            <a:cxnSpLocks/>
          </p:cNvCxnSpPr>
          <p:nvPr/>
        </p:nvCxnSpPr>
        <p:spPr>
          <a:xfrm flipV="1">
            <a:off x="3331029" y="4018338"/>
            <a:ext cx="947057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F217F0-CE86-4249-8343-F8319646A1CE}"/>
              </a:ext>
            </a:extLst>
          </p:cNvPr>
          <p:cNvCxnSpPr>
            <a:cxnSpLocks/>
          </p:cNvCxnSpPr>
          <p:nvPr/>
        </p:nvCxnSpPr>
        <p:spPr>
          <a:xfrm flipV="1">
            <a:off x="4262358" y="3824160"/>
            <a:ext cx="764597" cy="202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6F28AB-36CF-694C-99F9-61A2D3447C89}"/>
              </a:ext>
            </a:extLst>
          </p:cNvPr>
          <p:cNvCxnSpPr>
            <a:cxnSpLocks/>
          </p:cNvCxnSpPr>
          <p:nvPr/>
        </p:nvCxnSpPr>
        <p:spPr>
          <a:xfrm flipV="1">
            <a:off x="5035086" y="3401165"/>
            <a:ext cx="707081" cy="432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F806480-CB46-9648-B470-641083C43F88}"/>
              </a:ext>
            </a:extLst>
          </p:cNvPr>
          <p:cNvCxnSpPr>
            <a:cxnSpLocks/>
          </p:cNvCxnSpPr>
          <p:nvPr/>
        </p:nvCxnSpPr>
        <p:spPr>
          <a:xfrm>
            <a:off x="1530604" y="4925876"/>
            <a:ext cx="90779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33CACE-6669-0D40-B279-5B1AF9DEE5C9}"/>
              </a:ext>
            </a:extLst>
          </p:cNvPr>
          <p:cNvCxnSpPr>
            <a:cxnSpLocks/>
          </p:cNvCxnSpPr>
          <p:nvPr/>
        </p:nvCxnSpPr>
        <p:spPr>
          <a:xfrm flipV="1">
            <a:off x="2438400" y="4925876"/>
            <a:ext cx="935355" cy="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461231A-AC1C-5848-B035-C291F19482A4}"/>
              </a:ext>
            </a:extLst>
          </p:cNvPr>
          <p:cNvCxnSpPr>
            <a:cxnSpLocks/>
          </p:cNvCxnSpPr>
          <p:nvPr/>
        </p:nvCxnSpPr>
        <p:spPr>
          <a:xfrm flipV="1">
            <a:off x="4494381" y="4494555"/>
            <a:ext cx="376596" cy="247417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49D3E3-46A4-D24A-9E84-87C7B41D979E}"/>
              </a:ext>
            </a:extLst>
          </p:cNvPr>
          <p:cNvCxnSpPr>
            <a:cxnSpLocks/>
          </p:cNvCxnSpPr>
          <p:nvPr/>
        </p:nvCxnSpPr>
        <p:spPr>
          <a:xfrm flipV="1">
            <a:off x="4865916" y="3641276"/>
            <a:ext cx="446313" cy="86058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CD3572-2199-0941-B0EA-F28F6BE43BAD}"/>
              </a:ext>
            </a:extLst>
          </p:cNvPr>
          <p:cNvCxnSpPr>
            <a:cxnSpLocks/>
          </p:cNvCxnSpPr>
          <p:nvPr/>
        </p:nvCxnSpPr>
        <p:spPr>
          <a:xfrm flipV="1">
            <a:off x="5312229" y="2326223"/>
            <a:ext cx="438069" cy="131505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CC3F357-83E1-6A41-B6A4-E8FDD462B9F8}"/>
              </a:ext>
            </a:extLst>
          </p:cNvPr>
          <p:cNvCxnSpPr>
            <a:cxnSpLocks/>
          </p:cNvCxnSpPr>
          <p:nvPr/>
        </p:nvCxnSpPr>
        <p:spPr>
          <a:xfrm flipH="1">
            <a:off x="6470534" y="1725093"/>
            <a:ext cx="838200" cy="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10E5C4B-1469-8B4B-AAF2-8A2993386C37}"/>
              </a:ext>
            </a:extLst>
          </p:cNvPr>
          <p:cNvSpPr txBox="1"/>
          <p:nvPr/>
        </p:nvSpPr>
        <p:spPr>
          <a:xfrm>
            <a:off x="1395625" y="4501861"/>
            <a:ext cx="248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Strong flux trapping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5931153-981C-A04C-BC5E-CC42A6B9086F}"/>
              </a:ext>
            </a:extLst>
          </p:cNvPr>
          <p:cNvSpPr txBox="1"/>
          <p:nvPr/>
        </p:nvSpPr>
        <p:spPr>
          <a:xfrm>
            <a:off x="7012288" y="1512046"/>
            <a:ext cx="200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Full expulsion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EA035A-C859-9247-B470-A96727DB69E8}"/>
              </a:ext>
            </a:extLst>
          </p:cNvPr>
          <p:cNvSpPr txBox="1"/>
          <p:nvPr/>
        </p:nvSpPr>
        <p:spPr>
          <a:xfrm>
            <a:off x="1446282" y="3634542"/>
            <a:ext cx="200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Initial grain size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B1F37B7-4D0A-7346-B55B-091106AFB1DE}"/>
              </a:ext>
            </a:extLst>
          </p:cNvPr>
          <p:cNvSpPr txBox="1"/>
          <p:nvPr/>
        </p:nvSpPr>
        <p:spPr>
          <a:xfrm rot="18288605">
            <a:off x="5722533" y="2429852"/>
            <a:ext cx="200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Grain Growth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96642F-E401-D148-8937-2BC5F6CA547D}"/>
              </a:ext>
            </a:extLst>
          </p:cNvPr>
          <p:cNvSpPr txBox="1"/>
          <p:nvPr/>
        </p:nvSpPr>
        <p:spPr>
          <a:xfrm>
            <a:off x="3604341" y="5168455"/>
            <a:ext cx="304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Heat treatment Temperature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D845A0-525A-E749-A3E4-A9199BD0AB4F}"/>
              </a:ext>
            </a:extLst>
          </p:cNvPr>
          <p:cNvSpPr txBox="1"/>
          <p:nvPr/>
        </p:nvSpPr>
        <p:spPr>
          <a:xfrm rot="16200000">
            <a:off x="-558650" y="2681524"/>
            <a:ext cx="355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Flux Expulsion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Grain Size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F4E07D0-02E6-B547-8EAB-0A7BFD05C93D}"/>
              </a:ext>
            </a:extLst>
          </p:cNvPr>
          <p:cNvCxnSpPr>
            <a:cxnSpLocks/>
          </p:cNvCxnSpPr>
          <p:nvPr/>
        </p:nvCxnSpPr>
        <p:spPr>
          <a:xfrm flipV="1">
            <a:off x="5742167" y="2769293"/>
            <a:ext cx="647652" cy="6597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BF8B449-1E7B-6E47-88C3-58A08097C9D9}"/>
              </a:ext>
            </a:extLst>
          </p:cNvPr>
          <p:cNvCxnSpPr>
            <a:cxnSpLocks/>
          </p:cNvCxnSpPr>
          <p:nvPr/>
        </p:nvCxnSpPr>
        <p:spPr>
          <a:xfrm flipV="1">
            <a:off x="6389819" y="2150485"/>
            <a:ext cx="406922" cy="6347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0BD5060-BC7A-1E46-8571-AF2EE3ABF5E0}"/>
              </a:ext>
            </a:extLst>
          </p:cNvPr>
          <p:cNvCxnSpPr>
            <a:cxnSpLocks/>
          </p:cNvCxnSpPr>
          <p:nvPr/>
        </p:nvCxnSpPr>
        <p:spPr>
          <a:xfrm flipV="1">
            <a:off x="5733922" y="1835234"/>
            <a:ext cx="379007" cy="51375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A26B306-2C21-D047-9375-9F390B7E4070}"/>
              </a:ext>
            </a:extLst>
          </p:cNvPr>
          <p:cNvCxnSpPr>
            <a:cxnSpLocks/>
          </p:cNvCxnSpPr>
          <p:nvPr/>
        </p:nvCxnSpPr>
        <p:spPr>
          <a:xfrm flipV="1">
            <a:off x="6112929" y="1720928"/>
            <a:ext cx="357605" cy="12875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17568B-1AFE-3A43-85D6-F76C881AD6AF}"/>
              </a:ext>
            </a:extLst>
          </p:cNvPr>
          <p:cNvCxnSpPr>
            <a:cxnSpLocks/>
          </p:cNvCxnSpPr>
          <p:nvPr/>
        </p:nvCxnSpPr>
        <p:spPr>
          <a:xfrm flipV="1">
            <a:off x="6772083" y="1349891"/>
            <a:ext cx="403665" cy="8382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73DFEA5-1CB4-504B-914A-568AF7C87818}"/>
              </a:ext>
            </a:extLst>
          </p:cNvPr>
          <p:cNvCxnSpPr/>
          <p:nvPr/>
        </p:nvCxnSpPr>
        <p:spPr>
          <a:xfrm flipV="1">
            <a:off x="6109537" y="933151"/>
            <a:ext cx="0" cy="4101193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8EF7C58-F3A7-3B46-8F55-3E07BC98CC10}"/>
              </a:ext>
            </a:extLst>
          </p:cNvPr>
          <p:cNvCxnSpPr>
            <a:cxnSpLocks/>
          </p:cNvCxnSpPr>
          <p:nvPr/>
        </p:nvCxnSpPr>
        <p:spPr>
          <a:xfrm flipV="1">
            <a:off x="3373755" y="4850930"/>
            <a:ext cx="638712" cy="7494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ight Arrow 91">
            <a:extLst>
              <a:ext uri="{FF2B5EF4-FFF2-40B4-BE49-F238E27FC236}">
                <a16:creationId xmlns:a16="http://schemas.microsoft.com/office/drawing/2014/main" id="{B58F003B-C732-CB42-99CF-E00666214575}"/>
              </a:ext>
            </a:extLst>
          </p:cNvPr>
          <p:cNvSpPr/>
          <p:nvPr/>
        </p:nvSpPr>
        <p:spPr>
          <a:xfrm>
            <a:off x="4354525" y="2188129"/>
            <a:ext cx="1176738" cy="67806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B528B47-2247-174F-85D3-2C3AD8BD0239}"/>
              </a:ext>
            </a:extLst>
          </p:cNvPr>
          <p:cNvSpPr txBox="1"/>
          <p:nvPr/>
        </p:nvSpPr>
        <p:spPr>
          <a:xfrm>
            <a:off x="1644724" y="2056017"/>
            <a:ext cx="2692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Expulsion vs temperature characterized for several LCLS-II single cells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D296D2-1543-1B44-A0FF-FD60DE57465A}"/>
              </a:ext>
            </a:extLst>
          </p:cNvPr>
          <p:cNvSpPr txBox="1"/>
          <p:nvPr/>
        </p:nvSpPr>
        <p:spPr>
          <a:xfrm>
            <a:off x="4870977" y="326375"/>
            <a:ext cx="264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Temperature chosen for acceptable flux expulsion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512CD6A-425F-4A4D-BCDB-9D9F3F6DA6B6}"/>
              </a:ext>
            </a:extLst>
          </p:cNvPr>
          <p:cNvCxnSpPr>
            <a:cxnSpLocks/>
          </p:cNvCxnSpPr>
          <p:nvPr/>
        </p:nvCxnSpPr>
        <p:spPr>
          <a:xfrm flipV="1">
            <a:off x="4020476" y="4743100"/>
            <a:ext cx="473905" cy="104859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913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C896E2-1FC2-E04A-8142-7AF408A1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for Correlation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33A54-63DC-1F4A-9D7E-254450BB20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04EF3-CF9A-3B4F-9BE2-78F5B1F97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B215D-5698-D646-BBD4-DF0DE7322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E00823-3280-1547-87DE-13224398EFC6}"/>
              </a:ext>
            </a:extLst>
          </p:cNvPr>
          <p:cNvCxnSpPr/>
          <p:nvPr/>
        </p:nvCxnSpPr>
        <p:spPr>
          <a:xfrm flipV="1">
            <a:off x="1530603" y="971550"/>
            <a:ext cx="0" cy="4101193"/>
          </a:xfrm>
          <a:prstGeom prst="line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641C7C-E3CF-584B-AA55-3BF1A96209EB}"/>
              </a:ext>
            </a:extLst>
          </p:cNvPr>
          <p:cNvCxnSpPr>
            <a:cxnSpLocks/>
          </p:cNvCxnSpPr>
          <p:nvPr/>
        </p:nvCxnSpPr>
        <p:spPr>
          <a:xfrm>
            <a:off x="1530603" y="5072743"/>
            <a:ext cx="5327397" cy="0"/>
          </a:xfrm>
          <a:prstGeom prst="line">
            <a:avLst/>
          </a:prstGeom>
          <a:ln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980192-6969-7D4A-BEEB-78B7A3BA2C41}"/>
              </a:ext>
            </a:extLst>
          </p:cNvPr>
          <p:cNvCxnSpPr>
            <a:cxnSpLocks/>
          </p:cNvCxnSpPr>
          <p:nvPr/>
        </p:nvCxnSpPr>
        <p:spPr>
          <a:xfrm flipV="1">
            <a:off x="1530603" y="4096050"/>
            <a:ext cx="914892" cy="18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B75E53-88E8-B54F-952F-A7070504DA29}"/>
              </a:ext>
            </a:extLst>
          </p:cNvPr>
          <p:cNvCxnSpPr>
            <a:cxnSpLocks/>
          </p:cNvCxnSpPr>
          <p:nvPr/>
        </p:nvCxnSpPr>
        <p:spPr>
          <a:xfrm>
            <a:off x="2438400" y="4096050"/>
            <a:ext cx="8926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607F94-DE3B-8740-8772-B20C7BF12E38}"/>
              </a:ext>
            </a:extLst>
          </p:cNvPr>
          <p:cNvCxnSpPr>
            <a:cxnSpLocks/>
          </p:cNvCxnSpPr>
          <p:nvPr/>
        </p:nvCxnSpPr>
        <p:spPr>
          <a:xfrm flipV="1">
            <a:off x="3331029" y="4018338"/>
            <a:ext cx="947057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F217F0-CE86-4249-8343-F8319646A1CE}"/>
              </a:ext>
            </a:extLst>
          </p:cNvPr>
          <p:cNvCxnSpPr>
            <a:cxnSpLocks/>
          </p:cNvCxnSpPr>
          <p:nvPr/>
        </p:nvCxnSpPr>
        <p:spPr>
          <a:xfrm flipV="1">
            <a:off x="4262358" y="3824160"/>
            <a:ext cx="764597" cy="202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6F28AB-36CF-694C-99F9-61A2D3447C89}"/>
              </a:ext>
            </a:extLst>
          </p:cNvPr>
          <p:cNvCxnSpPr>
            <a:cxnSpLocks/>
          </p:cNvCxnSpPr>
          <p:nvPr/>
        </p:nvCxnSpPr>
        <p:spPr>
          <a:xfrm flipV="1">
            <a:off x="5035086" y="3401165"/>
            <a:ext cx="707081" cy="432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F806480-CB46-9648-B470-641083C43F88}"/>
              </a:ext>
            </a:extLst>
          </p:cNvPr>
          <p:cNvCxnSpPr>
            <a:cxnSpLocks/>
          </p:cNvCxnSpPr>
          <p:nvPr/>
        </p:nvCxnSpPr>
        <p:spPr>
          <a:xfrm>
            <a:off x="1530604" y="4925876"/>
            <a:ext cx="90779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33CACE-6669-0D40-B279-5B1AF9DEE5C9}"/>
              </a:ext>
            </a:extLst>
          </p:cNvPr>
          <p:cNvCxnSpPr>
            <a:cxnSpLocks/>
          </p:cNvCxnSpPr>
          <p:nvPr/>
        </p:nvCxnSpPr>
        <p:spPr>
          <a:xfrm flipV="1">
            <a:off x="2438400" y="4925876"/>
            <a:ext cx="935355" cy="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461231A-AC1C-5848-B035-C291F19482A4}"/>
              </a:ext>
            </a:extLst>
          </p:cNvPr>
          <p:cNvCxnSpPr>
            <a:cxnSpLocks/>
          </p:cNvCxnSpPr>
          <p:nvPr/>
        </p:nvCxnSpPr>
        <p:spPr>
          <a:xfrm flipV="1">
            <a:off x="4494381" y="4494555"/>
            <a:ext cx="376596" cy="247417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49D3E3-46A4-D24A-9E84-87C7B41D979E}"/>
              </a:ext>
            </a:extLst>
          </p:cNvPr>
          <p:cNvCxnSpPr>
            <a:cxnSpLocks/>
          </p:cNvCxnSpPr>
          <p:nvPr/>
        </p:nvCxnSpPr>
        <p:spPr>
          <a:xfrm flipV="1">
            <a:off x="4865916" y="3641276"/>
            <a:ext cx="446313" cy="86058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CD3572-2199-0941-B0EA-F28F6BE43BAD}"/>
              </a:ext>
            </a:extLst>
          </p:cNvPr>
          <p:cNvCxnSpPr>
            <a:cxnSpLocks/>
          </p:cNvCxnSpPr>
          <p:nvPr/>
        </p:nvCxnSpPr>
        <p:spPr>
          <a:xfrm flipV="1">
            <a:off x="5312229" y="2326223"/>
            <a:ext cx="438069" cy="131505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CC3F357-83E1-6A41-B6A4-E8FDD462B9F8}"/>
              </a:ext>
            </a:extLst>
          </p:cNvPr>
          <p:cNvCxnSpPr>
            <a:cxnSpLocks/>
          </p:cNvCxnSpPr>
          <p:nvPr/>
        </p:nvCxnSpPr>
        <p:spPr>
          <a:xfrm flipH="1">
            <a:off x="6470534" y="1725093"/>
            <a:ext cx="838200" cy="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10E5C4B-1469-8B4B-AAF2-8A2993386C37}"/>
              </a:ext>
            </a:extLst>
          </p:cNvPr>
          <p:cNvSpPr txBox="1"/>
          <p:nvPr/>
        </p:nvSpPr>
        <p:spPr>
          <a:xfrm>
            <a:off x="1395625" y="4501861"/>
            <a:ext cx="248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Strong flux trapping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5931153-981C-A04C-BC5E-CC42A6B9086F}"/>
              </a:ext>
            </a:extLst>
          </p:cNvPr>
          <p:cNvSpPr txBox="1"/>
          <p:nvPr/>
        </p:nvSpPr>
        <p:spPr>
          <a:xfrm>
            <a:off x="7012288" y="1512046"/>
            <a:ext cx="200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Full expulsion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EA035A-C859-9247-B470-A96727DB69E8}"/>
              </a:ext>
            </a:extLst>
          </p:cNvPr>
          <p:cNvSpPr txBox="1"/>
          <p:nvPr/>
        </p:nvSpPr>
        <p:spPr>
          <a:xfrm>
            <a:off x="1446282" y="3634542"/>
            <a:ext cx="200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Initial grain size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B1F37B7-4D0A-7346-B55B-091106AFB1DE}"/>
              </a:ext>
            </a:extLst>
          </p:cNvPr>
          <p:cNvSpPr txBox="1"/>
          <p:nvPr/>
        </p:nvSpPr>
        <p:spPr>
          <a:xfrm rot="18288605">
            <a:off x="5722533" y="2429852"/>
            <a:ext cx="200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Grain Growth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96642F-E401-D148-8937-2BC5F6CA547D}"/>
              </a:ext>
            </a:extLst>
          </p:cNvPr>
          <p:cNvSpPr txBox="1"/>
          <p:nvPr/>
        </p:nvSpPr>
        <p:spPr>
          <a:xfrm>
            <a:off x="3604341" y="5168455"/>
            <a:ext cx="304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Heat treatment Temperature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D845A0-525A-E749-A3E4-A9199BD0AB4F}"/>
              </a:ext>
            </a:extLst>
          </p:cNvPr>
          <p:cNvSpPr txBox="1"/>
          <p:nvPr/>
        </p:nvSpPr>
        <p:spPr>
          <a:xfrm rot="16200000">
            <a:off x="-558650" y="2681524"/>
            <a:ext cx="355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Flux Expulsion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Grain Size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F4E07D0-02E6-B547-8EAB-0A7BFD05C93D}"/>
              </a:ext>
            </a:extLst>
          </p:cNvPr>
          <p:cNvCxnSpPr>
            <a:cxnSpLocks/>
          </p:cNvCxnSpPr>
          <p:nvPr/>
        </p:nvCxnSpPr>
        <p:spPr>
          <a:xfrm flipV="1">
            <a:off x="5742167" y="2769293"/>
            <a:ext cx="647652" cy="6597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BF8B449-1E7B-6E47-88C3-58A08097C9D9}"/>
              </a:ext>
            </a:extLst>
          </p:cNvPr>
          <p:cNvCxnSpPr>
            <a:cxnSpLocks/>
          </p:cNvCxnSpPr>
          <p:nvPr/>
        </p:nvCxnSpPr>
        <p:spPr>
          <a:xfrm flipV="1">
            <a:off x="6389819" y="2150485"/>
            <a:ext cx="406922" cy="6347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0BD5060-BC7A-1E46-8571-AF2EE3ABF5E0}"/>
              </a:ext>
            </a:extLst>
          </p:cNvPr>
          <p:cNvCxnSpPr>
            <a:cxnSpLocks/>
          </p:cNvCxnSpPr>
          <p:nvPr/>
        </p:nvCxnSpPr>
        <p:spPr>
          <a:xfrm flipV="1">
            <a:off x="5733922" y="1835234"/>
            <a:ext cx="379007" cy="51375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A26B306-2C21-D047-9375-9F390B7E4070}"/>
              </a:ext>
            </a:extLst>
          </p:cNvPr>
          <p:cNvCxnSpPr>
            <a:cxnSpLocks/>
          </p:cNvCxnSpPr>
          <p:nvPr/>
        </p:nvCxnSpPr>
        <p:spPr>
          <a:xfrm flipV="1">
            <a:off x="6112929" y="1720928"/>
            <a:ext cx="357605" cy="12875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17568B-1AFE-3A43-85D6-F76C881AD6AF}"/>
              </a:ext>
            </a:extLst>
          </p:cNvPr>
          <p:cNvCxnSpPr>
            <a:cxnSpLocks/>
          </p:cNvCxnSpPr>
          <p:nvPr/>
        </p:nvCxnSpPr>
        <p:spPr>
          <a:xfrm flipV="1">
            <a:off x="6772083" y="1349891"/>
            <a:ext cx="403665" cy="8382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73DFEA5-1CB4-504B-914A-568AF7C87818}"/>
              </a:ext>
            </a:extLst>
          </p:cNvPr>
          <p:cNvCxnSpPr/>
          <p:nvPr/>
        </p:nvCxnSpPr>
        <p:spPr>
          <a:xfrm flipV="1">
            <a:off x="6109537" y="933151"/>
            <a:ext cx="0" cy="4101193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8EF7C58-F3A7-3B46-8F55-3E07BC98CC10}"/>
              </a:ext>
            </a:extLst>
          </p:cNvPr>
          <p:cNvCxnSpPr>
            <a:cxnSpLocks/>
          </p:cNvCxnSpPr>
          <p:nvPr/>
        </p:nvCxnSpPr>
        <p:spPr>
          <a:xfrm flipV="1">
            <a:off x="3373755" y="4850930"/>
            <a:ext cx="638712" cy="7494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ight Arrow 91">
            <a:extLst>
              <a:ext uri="{FF2B5EF4-FFF2-40B4-BE49-F238E27FC236}">
                <a16:creationId xmlns:a16="http://schemas.microsoft.com/office/drawing/2014/main" id="{B58F003B-C732-CB42-99CF-E00666214575}"/>
              </a:ext>
            </a:extLst>
          </p:cNvPr>
          <p:cNvSpPr/>
          <p:nvPr/>
        </p:nvSpPr>
        <p:spPr>
          <a:xfrm>
            <a:off x="4354525" y="2188129"/>
            <a:ext cx="1176738" cy="67806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B528B47-2247-174F-85D3-2C3AD8BD0239}"/>
              </a:ext>
            </a:extLst>
          </p:cNvPr>
          <p:cNvSpPr txBox="1"/>
          <p:nvPr/>
        </p:nvSpPr>
        <p:spPr>
          <a:xfrm>
            <a:off x="1644724" y="2056017"/>
            <a:ext cx="2692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Expulsion vs temperature characterized for several LCLS-II single cells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0DF8BA3-AE03-9348-AEC3-A1216EB6166B}"/>
              </a:ext>
            </a:extLst>
          </p:cNvPr>
          <p:cNvSpPr txBox="1"/>
          <p:nvPr/>
        </p:nvSpPr>
        <p:spPr>
          <a:xfrm>
            <a:off x="6389819" y="3991056"/>
            <a:ext cx="2692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Need to measure grain growth vs temperature for the same material</a:t>
            </a:r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329DB2E1-C007-E14F-8387-5223113FA192}"/>
              </a:ext>
            </a:extLst>
          </p:cNvPr>
          <p:cNvSpPr/>
          <p:nvPr/>
        </p:nvSpPr>
        <p:spPr>
          <a:xfrm rot="14997397">
            <a:off x="6422225" y="3022095"/>
            <a:ext cx="1176738" cy="67806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D296D2-1543-1B44-A0FF-FD60DE57465A}"/>
              </a:ext>
            </a:extLst>
          </p:cNvPr>
          <p:cNvSpPr txBox="1"/>
          <p:nvPr/>
        </p:nvSpPr>
        <p:spPr>
          <a:xfrm>
            <a:off x="4870977" y="326375"/>
            <a:ext cx="264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Temperature chosen for acceptable flux expulsion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512CD6A-425F-4A4D-BCDB-9D9F3F6DA6B6}"/>
              </a:ext>
            </a:extLst>
          </p:cNvPr>
          <p:cNvCxnSpPr>
            <a:cxnSpLocks/>
          </p:cNvCxnSpPr>
          <p:nvPr/>
        </p:nvCxnSpPr>
        <p:spPr>
          <a:xfrm flipV="1">
            <a:off x="4020476" y="4743100"/>
            <a:ext cx="473905" cy="104859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293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16E0E4-B25D-BB41-94F3-65DB2A99E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Poor flux expulsion created a risk of low Q0 for LCLS-II production material with baseline recipe. This was mitigated via a 900-1000 C heat treatment developed in timely R&amp;D</a:t>
            </a:r>
          </a:p>
          <a:p>
            <a:r>
              <a:rPr lang="en-US" dirty="0"/>
              <a:t>Q</a:t>
            </a:r>
            <a:r>
              <a:rPr lang="en-US" baseline="-25000" dirty="0"/>
              <a:t>0</a:t>
            </a:r>
            <a:r>
              <a:rPr lang="en-US" dirty="0"/>
              <a:t> ~ 3x10</a:t>
            </a:r>
            <a:r>
              <a:rPr lang="en-US" baseline="30000" dirty="0"/>
              <a:t>10</a:t>
            </a:r>
            <a:r>
              <a:rPr lang="en-US" dirty="0"/>
              <a:t> is regularly being achieved in LCLS-II cryomodules with modified heat treatment</a:t>
            </a:r>
          </a:p>
          <a:p>
            <a:r>
              <a:rPr lang="en-US" dirty="0"/>
              <a:t>Temperature required was found to depend on niobium production run, but material from both vendors was made to satisfy the stringent requirements of LCLS-II</a:t>
            </a:r>
          </a:p>
          <a:p>
            <a:r>
              <a:rPr lang="en-US" dirty="0"/>
              <a:t>Looking towards HE, we want to avoid cavities with poor flux expulsion as we had early in LCLS-II production</a:t>
            </a:r>
          </a:p>
          <a:p>
            <a:r>
              <a:rPr lang="en-US" dirty="0"/>
              <a:t>We are actively working on R&amp;D to guide modifications to material specifications for HE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8E924A-549B-494A-834D-B3E658F6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AD8A6-18FB-DC40-BFD3-9BD8FC31D0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E9D65-BEE2-8045-8DAE-7D44E29C9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1CEA4-A57F-FF43-8855-4603126D9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0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4FA6874-78B2-794F-A034-BD4D51F40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538" y="8679"/>
            <a:ext cx="3794719" cy="56920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E4A0C2-36CB-4A64-BA5F-DF4251558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Flux Expulsion?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D9840-6E20-4DE9-8888-768B4BB1F9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8D735-261A-4DB8-9948-7B9E54606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BB47-8B9F-4856-ABFD-9F152B7E1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BBCE44-0B93-42A3-84B8-246BC92CF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5769863" cy="5059363"/>
          </a:xfrm>
        </p:spPr>
        <p:txBody>
          <a:bodyPr/>
          <a:lstStyle/>
          <a:p>
            <a:r>
              <a:rPr lang="en-US" dirty="0"/>
              <a:t>For practical magnetic shielding, we expect some residual ambient field at the cavity</a:t>
            </a:r>
          </a:p>
          <a:p>
            <a:r>
              <a:rPr lang="en-US" dirty="0"/>
              <a:t>During cooldown, thermal gradients over the surface generate a force that expels magnetic flux out of the superconductor; expulsion force competes with pinning forces</a:t>
            </a:r>
          </a:p>
          <a:p>
            <a:r>
              <a:rPr lang="en-US" dirty="0"/>
              <a:t>Desirable to expel all flux during cooldown to minimize Q</a:t>
            </a:r>
            <a:r>
              <a:rPr lang="en-US" baseline="-25000" dirty="0"/>
              <a:t>0</a:t>
            </a:r>
            <a:r>
              <a:rPr lang="en-US" dirty="0"/>
              <a:t> degradation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6358E27-37DF-484B-9AC0-A659640BC48C}"/>
              </a:ext>
            </a:extLst>
          </p:cNvPr>
          <p:cNvSpPr/>
          <p:nvPr/>
        </p:nvSpPr>
        <p:spPr>
          <a:xfrm>
            <a:off x="736826" y="4872673"/>
            <a:ext cx="3639404" cy="20275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708DB14-0947-4996-8726-FC5B157A41EF}"/>
              </a:ext>
            </a:extLst>
          </p:cNvPr>
          <p:cNvGrpSpPr>
            <a:grpSpLocks noChangeAspect="1"/>
          </p:cNvGrpSpPr>
          <p:nvPr/>
        </p:nvGrpSpPr>
        <p:grpSpPr>
          <a:xfrm>
            <a:off x="932864" y="4860461"/>
            <a:ext cx="3214765" cy="2039766"/>
            <a:chOff x="4651370" y="3259388"/>
            <a:chExt cx="4176363" cy="2649900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FF3CE377-7BCF-4531-BF99-27721DE134EB}"/>
                </a:ext>
              </a:extLst>
            </p:cNvPr>
            <p:cNvSpPr/>
            <p:nvPr/>
          </p:nvSpPr>
          <p:spPr>
            <a:xfrm rot="18900000" flipH="1">
              <a:off x="6649878" y="4339584"/>
              <a:ext cx="1741483" cy="1556035"/>
            </a:xfrm>
            <a:prstGeom prst="parallelogram">
              <a:avLst>
                <a:gd name="adj" fmla="val 36179"/>
              </a:avLst>
            </a:prstGeom>
            <a:solidFill>
              <a:srgbClr val="FFC000">
                <a:alpha val="14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FFFF"/>
                </a:solidFill>
              </a:endParaRPr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170102D3-74B9-472C-8EAD-66A746CA81FE}"/>
                </a:ext>
              </a:extLst>
            </p:cNvPr>
            <p:cNvSpPr/>
            <p:nvPr/>
          </p:nvSpPr>
          <p:spPr>
            <a:xfrm>
              <a:off x="4894507" y="4339759"/>
              <a:ext cx="3756629" cy="1216904"/>
            </a:xfrm>
            <a:prstGeom prst="cube">
              <a:avLst>
                <a:gd name="adj" fmla="val 68224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tx1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0F99AA-86C3-4F09-9094-82C09F3E1F7F}"/>
                </a:ext>
              </a:extLst>
            </p:cNvPr>
            <p:cNvCxnSpPr/>
            <p:nvPr/>
          </p:nvCxnSpPr>
          <p:spPr>
            <a:xfrm>
              <a:off x="6357711" y="5169979"/>
              <a:ext cx="0" cy="386683"/>
            </a:xfrm>
            <a:prstGeom prst="line">
              <a:avLst/>
            </a:prstGeom>
            <a:ln w="28575">
              <a:solidFill>
                <a:srgbClr val="331EFE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F90EF689-5BD5-46F7-8DC4-92FC4DBE1E1A}"/>
                </a:ext>
              </a:extLst>
            </p:cNvPr>
            <p:cNvSpPr/>
            <p:nvPr/>
          </p:nvSpPr>
          <p:spPr>
            <a:xfrm rot="18900000" flipH="1">
              <a:off x="5181086" y="3660430"/>
              <a:ext cx="1719505" cy="1521109"/>
            </a:xfrm>
            <a:prstGeom prst="parallelogram">
              <a:avLst>
                <a:gd name="adj" fmla="val 36179"/>
              </a:avLst>
            </a:prstGeom>
            <a:solidFill>
              <a:srgbClr val="FFC000">
                <a:alpha val="14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FFFF"/>
                </a:solidFill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34343A7-3594-4798-9DBA-2C453D468E8F}"/>
                </a:ext>
              </a:extLst>
            </p:cNvPr>
            <p:cNvCxnSpPr/>
            <p:nvPr/>
          </p:nvCxnSpPr>
          <p:spPr>
            <a:xfrm flipH="1">
              <a:off x="6357711" y="4339759"/>
              <a:ext cx="830220" cy="830220"/>
            </a:xfrm>
            <a:prstGeom prst="line">
              <a:avLst/>
            </a:prstGeom>
            <a:ln w="28575">
              <a:solidFill>
                <a:srgbClr val="331EFE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5EB3153-D77A-4524-8E3D-90B762008078}"/>
                </a:ext>
              </a:extLst>
            </p:cNvPr>
            <p:cNvSpPr txBox="1"/>
            <p:nvPr/>
          </p:nvSpPr>
          <p:spPr>
            <a:xfrm>
              <a:off x="4898834" y="5226783"/>
              <a:ext cx="1224466" cy="60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404040">
                      <a:lumMod val="50000"/>
                    </a:srgbClr>
                  </a:solidFill>
                  <a:latin typeface="Calibri" panose="020F0502020204030204" pitchFamily="34" charset="0"/>
                  <a:ea typeface="Geneva" pitchFamily="121" charset="-128"/>
                  <a:cs typeface=""/>
                </a:rPr>
                <a:t>Meissner State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AB394A1-C7EF-4C53-BFA7-BDB0CC69E48B}"/>
                </a:ext>
              </a:extLst>
            </p:cNvPr>
            <p:cNvSpPr txBox="1"/>
            <p:nvPr/>
          </p:nvSpPr>
          <p:spPr>
            <a:xfrm>
              <a:off x="6868101" y="5226903"/>
              <a:ext cx="1108389" cy="60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404040">
                      <a:lumMod val="50000"/>
                    </a:srgbClr>
                  </a:solidFill>
                  <a:latin typeface="Calibri" panose="020F0502020204030204" pitchFamily="34" charset="0"/>
                  <a:ea typeface="Geneva" pitchFamily="121" charset="-128"/>
                  <a:cs typeface=""/>
                </a:rPr>
                <a:t>Mixed State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E9C44BED-F5B6-4234-A297-B2C4652D858F}"/>
                    </a:ext>
                  </a:extLst>
                </p:cNvPr>
                <p:cNvSpPr txBox="1"/>
                <p:nvPr/>
              </p:nvSpPr>
              <p:spPr>
                <a:xfrm>
                  <a:off x="7673430" y="4525216"/>
                  <a:ext cx="236413" cy="351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Geneva" pitchFamily="121" charset="-128"/>
                            <a:cs typeface=""/>
                          </a:rPr>
                          <m:t>𝑓</m:t>
                        </m:r>
                      </m:oMath>
                    </m:oMathPara>
                  </a14:m>
                  <a:endParaRPr lang="en-US" sz="140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Geneva" pitchFamily="121" charset="-128"/>
                    <a:cs typeface=""/>
                  </a:endParaRPr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3428" y="4525217"/>
                  <a:ext cx="247888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45000" r="-40000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E953B1D3-BD6B-426E-A7C2-C4023E8CB779}"/>
                </a:ext>
              </a:extLst>
            </p:cNvPr>
            <p:cNvCxnSpPr/>
            <p:nvPr/>
          </p:nvCxnSpPr>
          <p:spPr>
            <a:xfrm flipV="1">
              <a:off x="4905056" y="4070276"/>
              <a:ext cx="0" cy="1099704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E73415A-4F8D-43A7-99B0-DE16AA9197DE}"/>
                </a:ext>
              </a:extLst>
            </p:cNvPr>
            <p:cNvCxnSpPr/>
            <p:nvPr/>
          </p:nvCxnSpPr>
          <p:spPr>
            <a:xfrm>
              <a:off x="4894507" y="5170826"/>
              <a:ext cx="3876063" cy="0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4EDB624-EE80-4CB8-8305-FCBE297C92BF}"/>
                </a:ext>
              </a:extLst>
            </p:cNvPr>
            <p:cNvCxnSpPr/>
            <p:nvPr/>
          </p:nvCxnSpPr>
          <p:spPr>
            <a:xfrm flipV="1">
              <a:off x="4897436" y="3801893"/>
              <a:ext cx="1364857" cy="1368087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99AA87D-E250-4A7E-8FBA-7721F6D34A88}"/>
                </a:ext>
              </a:extLst>
            </p:cNvPr>
            <p:cNvCxnSpPr/>
            <p:nvPr/>
          </p:nvCxnSpPr>
          <p:spPr>
            <a:xfrm>
              <a:off x="5627471" y="4834353"/>
              <a:ext cx="2033317" cy="95966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378A9FE-74EA-454C-A148-826AA0607108}"/>
                </a:ext>
              </a:extLst>
            </p:cNvPr>
            <p:cNvCxnSpPr/>
            <p:nvPr/>
          </p:nvCxnSpPr>
          <p:spPr>
            <a:xfrm>
              <a:off x="6454208" y="4007616"/>
              <a:ext cx="2093630" cy="98224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FC82F008-955C-408D-9400-4C43AEBE2A53}"/>
                    </a:ext>
                  </a:extLst>
                </p:cNvPr>
                <p:cNvSpPr txBox="1"/>
                <p:nvPr/>
              </p:nvSpPr>
              <p:spPr>
                <a:xfrm>
                  <a:off x="4651370" y="3733057"/>
                  <a:ext cx="567097" cy="3016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Geneva" pitchFamily="121" charset="-128"/>
                            <a:cs typeface=""/>
                          </a:rPr>
                          <m:t>𝑔</m:t>
                        </m:r>
                        <m:r>
                          <a:rPr lang="en-US" sz="1200" i="1" smtClean="0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Geneva" pitchFamily="121" charset="-128"/>
                            <a:cs typeface=""/>
                          </a:rPr>
                          <m:t>(</m:t>
                        </m:r>
                        <m:r>
                          <a:rPr lang="en-US" sz="1200" i="1" smtClean="0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Geneva" pitchFamily="121" charset="-128"/>
                            <a:cs typeface=""/>
                          </a:rPr>
                          <m:t>𝑥</m:t>
                        </m:r>
                        <m:r>
                          <a:rPr lang="en-US" sz="1200" i="1" smtClean="0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Geneva" pitchFamily="121" charset="-128"/>
                            <a:cs typeface=""/>
                          </a:rPr>
                          <m:t>)</m:t>
                        </m:r>
                      </m:oMath>
                    </m:oMathPara>
                  </a14:m>
                  <a:endParaRPr lang="en-US" sz="1200" dirty="0">
                    <a:solidFill>
                      <a:srgbClr val="404040">
                        <a:lumMod val="50000"/>
                      </a:srgbClr>
                    </a:solidFill>
                    <a:latin typeface="Calibri" panose="020F0502020204030204" pitchFamily="34" charset="0"/>
                    <a:ea typeface="Geneva" pitchFamily="121" charset="-128"/>
                    <a:cs typeface=""/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1370" y="3733056"/>
                  <a:ext cx="494927" cy="265021"/>
                </a:xfrm>
                <a:prstGeom prst="rect">
                  <a:avLst/>
                </a:prstGeom>
                <a:blipFill>
                  <a:blip r:embed="rId9"/>
                  <a:stretch>
                    <a:fillRect l="-18519" t="-2326" r="-28395" b="-581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F7D058DA-1A61-4783-9774-BBBB0E47A986}"/>
                    </a:ext>
                  </a:extLst>
                </p:cNvPr>
                <p:cNvSpPr/>
                <p:nvPr/>
              </p:nvSpPr>
              <p:spPr>
                <a:xfrm>
                  <a:off x="8558613" y="5110419"/>
                  <a:ext cx="264808" cy="4525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Geneva" pitchFamily="121" charset="-128"/>
                            <a:cs typeface=""/>
                          </a:rPr>
                          <m:t>𝑥</m:t>
                        </m:r>
                      </m:oMath>
                    </m:oMathPara>
                  </a14:m>
                  <a:endParaRPr lang="en-US" sz="1200" dirty="0">
                    <a:solidFill>
                      <a:srgbClr val="004C97"/>
                    </a:solidFill>
                    <a:latin typeface="Calibri" panose="020F0502020204030204" pitchFamily="34" charset="0"/>
                    <a:ea typeface="Geneva" pitchFamily="121" charset="-128"/>
                    <a:cs typeface=""/>
                  </a:endParaRPr>
                </a:p>
              </p:txBody>
            </p:sp>
          </mc:Choice>
          <mc:Fallback xmlns="">
            <p:sp>
              <p:nvSpPr>
                <p:cNvPr id="88" name="Rectangle 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8613" y="5110419"/>
                  <a:ext cx="264808" cy="400110"/>
                </a:xfrm>
                <a:prstGeom prst="rect">
                  <a:avLst/>
                </a:prstGeom>
                <a:blipFill>
                  <a:blip r:embed="rId10"/>
                  <a:stretch>
                    <a:fillRect r="-9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444A8379-2CF5-4F71-9ED4-0BC413BF7546}"/>
                    </a:ext>
                  </a:extLst>
                </p:cNvPr>
                <p:cNvSpPr/>
                <p:nvPr/>
              </p:nvSpPr>
              <p:spPr>
                <a:xfrm>
                  <a:off x="6220206" y="3528009"/>
                  <a:ext cx="504985" cy="4525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Geneva" pitchFamily="121" charset="-128"/>
                            <a:cs typeface=""/>
                          </a:rPr>
                          <m:t>𝑦</m:t>
                        </m:r>
                      </m:oMath>
                    </m:oMathPara>
                  </a14:m>
                  <a:endParaRPr lang="en-US" sz="1200" dirty="0">
                    <a:solidFill>
                      <a:srgbClr val="404040">
                        <a:lumMod val="50000"/>
                      </a:srgbClr>
                    </a:solidFill>
                    <a:latin typeface="Calibri" panose="020F0502020204030204" pitchFamily="34" charset="0"/>
                    <a:ea typeface="Geneva" pitchFamily="121" charset="-128"/>
                    <a:cs typeface=""/>
                  </a:endParaRPr>
                </a:p>
              </p:txBody>
            </p:sp>
          </mc:Choice>
          <mc:Fallback xmlns="">
            <p:sp>
              <p:nvSpPr>
                <p:cNvPr id="89" name="Rectangle 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0205" y="3528009"/>
                  <a:ext cx="336686" cy="344528"/>
                </a:xfrm>
                <a:prstGeom prst="rect">
                  <a:avLst/>
                </a:prstGeom>
                <a:blipFill>
                  <a:blip r:embed="rId11"/>
                  <a:stretch>
                    <a:fillRect b="-245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8487C4E6-0E46-494D-8386-6F2DC8640122}"/>
                    </a:ext>
                  </a:extLst>
                </p:cNvPr>
                <p:cNvSpPr txBox="1"/>
                <p:nvPr/>
              </p:nvSpPr>
              <p:spPr>
                <a:xfrm>
                  <a:off x="5757677" y="4501145"/>
                  <a:ext cx="318849" cy="3790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Geneva" pitchFamily="121" charset="-128"/>
                                <a:cs typeface="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Geneva" pitchFamily="121" charset="-128"/>
                                <a:cs typeface="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4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Geneva" pitchFamily="121" charset="-128"/>
                                <a:cs typeface="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Geneva" pitchFamily="121" charset="-128"/>
                    <a:cs typeface=""/>
                  </a:endParaRPr>
                </a:p>
              </p:txBody>
            </p:sp>
          </mc:Choice>
          <mc:Fallback xmlns="">
            <p:sp>
              <p:nvSpPr>
                <p:cNvPr id="111" name="TextBox 1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7678" y="4501146"/>
                  <a:ext cx="335348" cy="397866"/>
                </a:xfrm>
                <a:prstGeom prst="rect">
                  <a:avLst/>
                </a:prstGeom>
                <a:blipFill>
                  <a:blip r:embed="rId12"/>
                  <a:stretch>
                    <a:fillRect l="-30909" r="-7273" b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9BBFE68-61B3-42B1-B063-23A6AFCEF0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96593" y="3623288"/>
              <a:ext cx="948953" cy="2286000"/>
              <a:chOff x="6550504" y="3965517"/>
              <a:chExt cx="645289" cy="1554480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EE839A2-6519-4768-B90C-7572B35C8A26}"/>
                  </a:ext>
                </a:extLst>
              </p:cNvPr>
              <p:cNvGrpSpPr/>
              <p:nvPr/>
            </p:nvGrpSpPr>
            <p:grpSpPr>
              <a:xfrm>
                <a:off x="6564792" y="4585006"/>
                <a:ext cx="631001" cy="320236"/>
                <a:chOff x="5252936" y="3840812"/>
                <a:chExt cx="548640" cy="278436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F24E9B91-431D-4C4C-B045-F961F8EC476F}"/>
                    </a:ext>
                  </a:extLst>
                </p:cNvPr>
                <p:cNvSpPr/>
                <p:nvPr/>
              </p:nvSpPr>
              <p:spPr>
                <a:xfrm>
                  <a:off x="5252936" y="3844928"/>
                  <a:ext cx="548640" cy="274320"/>
                </a:xfrm>
                <a:prstGeom prst="ellipse">
                  <a:avLst/>
                </a:prstGeom>
                <a:noFill/>
                <a:ln w="19050" cap="flat">
                  <a:solidFill>
                    <a:schemeClr val="accent6">
                      <a:lumMod val="50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8" name="Arc 97">
                  <a:extLst>
                    <a:ext uri="{FF2B5EF4-FFF2-40B4-BE49-F238E27FC236}">
                      <a16:creationId xmlns:a16="http://schemas.microsoft.com/office/drawing/2014/main" id="{A5B83C2A-7D5D-4EAA-825A-A9B4D66666AA}"/>
                    </a:ext>
                  </a:extLst>
                </p:cNvPr>
                <p:cNvSpPr/>
                <p:nvPr/>
              </p:nvSpPr>
              <p:spPr>
                <a:xfrm rot="10800000">
                  <a:off x="5252936" y="3840812"/>
                  <a:ext cx="548640" cy="274320"/>
                </a:xfrm>
                <a:prstGeom prst="arc">
                  <a:avLst/>
                </a:prstGeom>
                <a:ln>
                  <a:head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rgbClr val="004C97"/>
                    </a:solidFill>
                  </a:endParaRPr>
                </a:p>
              </p:txBody>
            </p:sp>
          </p:grp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1EC4C5A-1712-4F12-9446-FB05A961B89D}"/>
                  </a:ext>
                </a:extLst>
              </p:cNvPr>
              <p:cNvSpPr/>
              <p:nvPr/>
            </p:nvSpPr>
            <p:spPr>
              <a:xfrm>
                <a:off x="6768489" y="4670602"/>
                <a:ext cx="193403" cy="12414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01C90BE8-9479-4A41-B926-A79B91C5C662}"/>
                  </a:ext>
                </a:extLst>
              </p:cNvPr>
              <p:cNvSpPr/>
              <p:nvPr/>
            </p:nvSpPr>
            <p:spPr>
              <a:xfrm>
                <a:off x="6550504" y="3965517"/>
                <a:ext cx="315501" cy="1554480"/>
              </a:xfrm>
              <a:prstGeom prst="arc">
                <a:avLst/>
              </a:prstGeom>
              <a:ln w="19050">
                <a:solidFill>
                  <a:srgbClr val="C00000"/>
                </a:solidFill>
                <a:head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4C97"/>
                  </a:solidFill>
                </a:endParaRPr>
              </a:p>
            </p:txBody>
          </p:sp>
          <p:sp>
            <p:nvSpPr>
              <p:cNvPr id="96" name="Arc 95">
                <a:extLst>
                  <a:ext uri="{FF2B5EF4-FFF2-40B4-BE49-F238E27FC236}">
                    <a16:creationId xmlns:a16="http://schemas.microsoft.com/office/drawing/2014/main" id="{FE0096DF-E35B-443B-A025-1EFDA1C25E55}"/>
                  </a:ext>
                </a:extLst>
              </p:cNvPr>
              <p:cNvSpPr/>
              <p:nvPr/>
            </p:nvSpPr>
            <p:spPr>
              <a:xfrm flipH="1">
                <a:off x="6868871" y="3965517"/>
                <a:ext cx="315501" cy="1554480"/>
              </a:xfrm>
              <a:prstGeom prst="arc">
                <a:avLst/>
              </a:prstGeom>
              <a:ln w="19050">
                <a:solidFill>
                  <a:srgbClr val="C00000"/>
                </a:solidFill>
                <a:head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4C97"/>
                  </a:solidFill>
                </a:endParaRPr>
              </a:p>
            </p:txBody>
          </p:sp>
        </p:grpSp>
        <p:sp>
          <p:nvSpPr>
            <p:cNvPr id="89" name="Right Arrow 92">
              <a:extLst>
                <a:ext uri="{FF2B5EF4-FFF2-40B4-BE49-F238E27FC236}">
                  <a16:creationId xmlns:a16="http://schemas.microsoft.com/office/drawing/2014/main" id="{14F30B1F-9B9A-4D3F-8BEC-13615D50B911}"/>
                </a:ext>
              </a:extLst>
            </p:cNvPr>
            <p:cNvSpPr/>
            <p:nvPr/>
          </p:nvSpPr>
          <p:spPr>
            <a:xfrm>
              <a:off x="6956315" y="4604682"/>
              <a:ext cx="659383" cy="240945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FFFF"/>
                </a:solidFill>
              </a:endParaRPr>
            </a:p>
          </p:txBody>
        </p:sp>
        <p:sp>
          <p:nvSpPr>
            <p:cNvPr id="90" name="Right Arrow 94">
              <a:extLst>
                <a:ext uri="{FF2B5EF4-FFF2-40B4-BE49-F238E27FC236}">
                  <a16:creationId xmlns:a16="http://schemas.microsoft.com/office/drawing/2014/main" id="{78523ADB-034D-44A0-B56E-E202165D82E7}"/>
                </a:ext>
              </a:extLst>
            </p:cNvPr>
            <p:cNvSpPr/>
            <p:nvPr/>
          </p:nvSpPr>
          <p:spPr>
            <a:xfrm flipH="1">
              <a:off x="6126831" y="4604682"/>
              <a:ext cx="659383" cy="240945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FFFF"/>
                </a:solidFill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B17CD3B-24E7-4707-BF45-07CAB6629C3D}"/>
                </a:ext>
              </a:extLst>
            </p:cNvPr>
            <p:cNvCxnSpPr/>
            <p:nvPr/>
          </p:nvCxnSpPr>
          <p:spPr>
            <a:xfrm flipV="1">
              <a:off x="6898585" y="3656958"/>
              <a:ext cx="557104" cy="105872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7391376-3B06-4C3C-9A89-04F46906FE54}"/>
                </a:ext>
              </a:extLst>
            </p:cNvPr>
            <p:cNvSpPr txBox="1"/>
            <p:nvPr/>
          </p:nvSpPr>
          <p:spPr>
            <a:xfrm>
              <a:off x="7177137" y="3259388"/>
              <a:ext cx="1650596" cy="452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Geneva" pitchFamily="121" charset="-128"/>
                  <a:cs typeface=""/>
                </a:rPr>
                <a:t>Pinning point</a:t>
              </a: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6876C308-DD9A-49BD-A2B9-26B4FCEDB69A}"/>
              </a:ext>
            </a:extLst>
          </p:cNvPr>
          <p:cNvSpPr txBox="1"/>
          <p:nvPr/>
        </p:nvSpPr>
        <p:spPr>
          <a:xfrm>
            <a:off x="6186082" y="5692079"/>
            <a:ext cx="2145632" cy="46166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Flux Expulsion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D2FC6B3-8385-5D47-AC7D-A1B1B8AC4D6B}"/>
              </a:ext>
            </a:extLst>
          </p:cNvPr>
          <p:cNvSpPr txBox="1"/>
          <p:nvPr/>
        </p:nvSpPr>
        <p:spPr>
          <a:xfrm>
            <a:off x="7766333" y="4949245"/>
            <a:ext cx="123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Magnetic field lines</a:t>
            </a:r>
          </a:p>
        </p:txBody>
      </p:sp>
    </p:spTree>
    <p:extLst>
      <p:ext uri="{BB962C8B-B14F-4D97-AF65-F5344CB8AC3E}">
        <p14:creationId xmlns:p14="http://schemas.microsoft.com/office/powerpoint/2010/main" val="2304793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E4A0C2-36CB-4A64-BA5F-DF4251558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Flux Expulsion in Vertical Dewar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D9840-6E20-4DE9-8888-768B4BB1F9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8D735-261A-4DB8-9948-7B9E54606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BB47-8B9F-4856-ABFD-9F152B7E1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" name="Picture 2" descr="https://lh3.googleusercontent.com/tQsRmcBxsM-OIMvFjGNGRpI4TtBImpbN1MJHCCmgUv890SZLr9m48f2atqMMt-AyLsxIKHYgEX9cqJG8ClTFMtVsNtwtsJMOrIKrAippLDWv-Hxls7vtDcopuLpQgcwdRJicdDwtt1d8GG_n4DMP4W9-jvfMeDTlKkJDAAuFLJLGUPwEk_JJ_SYEAAcy0tzoAN9rCD00r0e9MYJ8QmtDAlI-5beoJmu6xPWMP4c5uUTy_W-4ijohMA2AAG7oPNdX9r5BeO00grFLqeafKOZhWfURg8SwjJhukK_FelxYibDYjhB0j0_IOMMKeolbAgYG1QLDU3uutEsDhagEH3SRcHffg9ieyGj9__RMl87o5d9zuNk_w8AZnj1Osaqw_vdUvH4WhTbIIfO2176Sbgt1pZltFgChbVYAV-4InrRMZIijYOiVW8AbkExQ74fmqTH4Uil2oj7iMLLvyRu3OiCJHC3m-LbNCRqO-5oBwJnyzOUiLoL6rnjA7D4nMuqHaGUAu25wUEvhdiJKyWS6xElN_M5_d-ZGGbBhvFIajcuRiS_HXs2MG-rcfRteEdJoSrBgNhYKfrplfYBBnokJjQ7Sj_h6t13uP6Ym4dRcSh4jcBm_GP9vcSi3Q8Jmnx143j2hp3yOstafI3LS2U5qt48uR8noH8j4p-vM=w741-h987-no">
            <a:extLst>
              <a:ext uri="{FF2B5EF4-FFF2-40B4-BE49-F238E27FC236}">
                <a16:creationId xmlns:a16="http://schemas.microsoft.com/office/drawing/2014/main" id="{E1CDF386-6E55-40E9-BA27-D3E113327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3" r="6292" b="5983"/>
          <a:stretch/>
        </p:blipFill>
        <p:spPr bwMode="auto">
          <a:xfrm>
            <a:off x="2285651" y="873732"/>
            <a:ext cx="4927865" cy="511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40">
            <a:extLst>
              <a:ext uri="{FF2B5EF4-FFF2-40B4-BE49-F238E27FC236}">
                <a16:creationId xmlns:a16="http://schemas.microsoft.com/office/drawing/2014/main" id="{46B08AF6-D54A-41BA-87F7-7202184C31CC}"/>
              </a:ext>
            </a:extLst>
          </p:cNvPr>
          <p:cNvSpPr txBox="1"/>
          <p:nvPr/>
        </p:nvSpPr>
        <p:spPr>
          <a:xfrm>
            <a:off x="7213517" y="1794022"/>
            <a:ext cx="1930484" cy="14773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Magnetic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field coils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(tens of </a:t>
            </a:r>
            <a:r>
              <a:rPr lang="en-US" sz="2400" dirty="0" err="1">
                <a:solidFill>
                  <a:sysClr val="windowText" lastClr="000000"/>
                </a:solidFill>
              </a:rPr>
              <a:t>mG</a:t>
            </a:r>
            <a:r>
              <a:rPr lang="en-US" sz="2400" dirty="0">
                <a:solidFill>
                  <a:sysClr val="windowText" lastClr="000000"/>
                </a:solidFill>
              </a:rPr>
              <a:t> applied field)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4B7C97-8A86-4C7C-9009-A25FE88ABA4A}"/>
              </a:ext>
            </a:extLst>
          </p:cNvPr>
          <p:cNvCxnSpPr>
            <a:cxnSpLocks/>
          </p:cNvCxnSpPr>
          <p:nvPr/>
        </p:nvCxnSpPr>
        <p:spPr>
          <a:xfrm flipH="1" flipV="1">
            <a:off x="5131404" y="1753585"/>
            <a:ext cx="2330100" cy="203231"/>
          </a:xfrm>
          <a:prstGeom prst="straightConnector1">
            <a:avLst/>
          </a:prstGeom>
          <a:noFill/>
          <a:ln w="50800" cap="flat" cmpd="sng" algn="ctr">
            <a:solidFill>
              <a:srgbClr val="92D050"/>
            </a:solidFill>
            <a:prstDash val="solid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TextBox 2048">
            <a:extLst>
              <a:ext uri="{FF2B5EF4-FFF2-40B4-BE49-F238E27FC236}">
                <a16:creationId xmlns:a16="http://schemas.microsoft.com/office/drawing/2014/main" id="{6CB6078A-11E8-4EF9-9E51-9A078CB289BF}"/>
              </a:ext>
            </a:extLst>
          </p:cNvPr>
          <p:cNvSpPr txBox="1"/>
          <p:nvPr/>
        </p:nvSpPr>
        <p:spPr>
          <a:xfrm>
            <a:off x="78885" y="2936512"/>
            <a:ext cx="2109659" cy="14773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Fluxgate magnetometers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(3 around cell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of cavity)</a:t>
            </a:r>
          </a:p>
        </p:txBody>
      </p:sp>
      <p:sp>
        <p:nvSpPr>
          <p:cNvPr id="16" name="TextBox 131">
            <a:extLst>
              <a:ext uri="{FF2B5EF4-FFF2-40B4-BE49-F238E27FC236}">
                <a16:creationId xmlns:a16="http://schemas.microsoft.com/office/drawing/2014/main" id="{FE2058B9-DDE3-438E-BE04-468B0472D955}"/>
              </a:ext>
            </a:extLst>
          </p:cNvPr>
          <p:cNvSpPr txBox="1"/>
          <p:nvPr/>
        </p:nvSpPr>
        <p:spPr>
          <a:xfrm>
            <a:off x="7213517" y="3634049"/>
            <a:ext cx="1930484" cy="14773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Temperature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Sensors</a:t>
            </a:r>
          </a:p>
          <a:p>
            <a:pPr algn="ctr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(Top, middle, bottom of cell)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A8CFC8-E19D-4384-B58B-09E72205C1E9}"/>
              </a:ext>
            </a:extLst>
          </p:cNvPr>
          <p:cNvCxnSpPr>
            <a:cxnSpLocks/>
          </p:cNvCxnSpPr>
          <p:nvPr/>
        </p:nvCxnSpPr>
        <p:spPr>
          <a:xfrm>
            <a:off x="1833377" y="3172968"/>
            <a:ext cx="2450935" cy="132658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D4F2D5-064B-4D1E-A45F-E4C8E7A4C928}"/>
              </a:ext>
            </a:extLst>
          </p:cNvPr>
          <p:cNvCxnSpPr>
            <a:cxnSpLocks/>
          </p:cNvCxnSpPr>
          <p:nvPr/>
        </p:nvCxnSpPr>
        <p:spPr>
          <a:xfrm flipH="1" flipV="1">
            <a:off x="4897237" y="2849444"/>
            <a:ext cx="2413386" cy="919834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A0F8A55-0C63-43DB-B6C5-EC75A0D21124}"/>
              </a:ext>
            </a:extLst>
          </p:cNvPr>
          <p:cNvSpPr>
            <a:spLocks noChangeAspect="1"/>
          </p:cNvSpPr>
          <p:nvPr/>
        </p:nvSpPr>
        <p:spPr>
          <a:xfrm>
            <a:off x="4810600" y="2775258"/>
            <a:ext cx="86633" cy="86633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0A41E6F-F598-4B2B-9281-3C6E38FB6A83}"/>
              </a:ext>
            </a:extLst>
          </p:cNvPr>
          <p:cNvSpPr>
            <a:spLocks noChangeAspect="1"/>
          </p:cNvSpPr>
          <p:nvPr/>
        </p:nvSpPr>
        <p:spPr>
          <a:xfrm>
            <a:off x="4844700" y="3880751"/>
            <a:ext cx="86633" cy="86633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863F6A-670C-441C-A8E7-9216DEDBEA17}"/>
              </a:ext>
            </a:extLst>
          </p:cNvPr>
          <p:cNvSpPr>
            <a:spLocks noChangeAspect="1"/>
          </p:cNvSpPr>
          <p:nvPr/>
        </p:nvSpPr>
        <p:spPr>
          <a:xfrm>
            <a:off x="5467371" y="3305844"/>
            <a:ext cx="86633" cy="86633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FD04DF2-A266-B04C-83BC-9ACC51B90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855" y="251752"/>
            <a:ext cx="3737545" cy="3737545"/>
          </a:xfrm>
          <a:prstGeom prst="rect">
            <a:avLst/>
          </a:prstGeom>
        </p:spPr>
      </p:pic>
      <p:pic>
        <p:nvPicPr>
          <p:cNvPr id="68" name="Picture 6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F315231-9A1F-0542-B4F8-BF9B9F650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045" y="2664643"/>
            <a:ext cx="1659960" cy="12449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47690D7-33C8-C846-9B94-EA634CFB3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52" y="251753"/>
            <a:ext cx="3737544" cy="3737544"/>
          </a:xfrm>
          <a:prstGeom prst="rect">
            <a:avLst/>
          </a:prstGeom>
        </p:spPr>
      </p:pic>
      <p:pic>
        <p:nvPicPr>
          <p:cNvPr id="70" name="Picture 6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29BBB50-2C65-1E48-901D-FDEFBB4C2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586" y="2664644"/>
            <a:ext cx="1659960" cy="1244970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CEB8F1C4-73FA-EF4D-BBEC-76603DEE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AAC0EC7-19A0-8241-9F11-7024C9B64813}"/>
              </a:ext>
            </a:extLst>
          </p:cNvPr>
          <p:cNvCxnSpPr>
            <a:cxnSpLocks/>
          </p:cNvCxnSpPr>
          <p:nvPr/>
        </p:nvCxnSpPr>
        <p:spPr>
          <a:xfrm flipH="1" flipV="1">
            <a:off x="1534900" y="1934376"/>
            <a:ext cx="451201" cy="13157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9FBD15E-F65D-5140-BD6B-13608D684AD7}"/>
              </a:ext>
            </a:extLst>
          </p:cNvPr>
          <p:cNvSpPr txBox="1"/>
          <p:nvPr/>
        </p:nvSpPr>
        <p:spPr>
          <a:xfrm>
            <a:off x="1207006" y="353423"/>
            <a:ext cx="1659961" cy="58477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Flux Expulsion </a:t>
            </a:r>
            <a:r>
              <a:rPr lang="en-US" sz="1400" dirty="0" err="1">
                <a:solidFill>
                  <a:srgbClr val="000000"/>
                </a:solidFill>
              </a:rPr>
              <a:t>Comsol</a:t>
            </a:r>
            <a:r>
              <a:rPr lang="en-US" sz="1400" dirty="0">
                <a:solidFill>
                  <a:srgbClr val="000000"/>
                </a:solidFill>
              </a:rPr>
              <a:t> simulation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790FF1-B40A-354F-AEAB-20CE76C3DC47}"/>
              </a:ext>
            </a:extLst>
          </p:cNvPr>
          <p:cNvSpPr txBox="1"/>
          <p:nvPr/>
        </p:nvSpPr>
        <p:spPr>
          <a:xfrm>
            <a:off x="6058154" y="347509"/>
            <a:ext cx="1659961" cy="58477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Flux Trapping </a:t>
            </a:r>
            <a:r>
              <a:rPr lang="en-US" sz="1400" dirty="0" err="1">
                <a:solidFill>
                  <a:srgbClr val="000000"/>
                </a:solidFill>
              </a:rPr>
              <a:t>Comsol</a:t>
            </a:r>
            <a:r>
              <a:rPr lang="en-US" sz="1400" dirty="0">
                <a:solidFill>
                  <a:srgbClr val="000000"/>
                </a:solidFill>
              </a:rPr>
              <a:t> simulation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5F94E60-4EB0-0442-8385-07387C3A2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52" y="4352003"/>
            <a:ext cx="3165898" cy="242581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6FE88C4-3832-B84E-81BF-5E41AB847B84}"/>
              </a:ext>
            </a:extLst>
          </p:cNvPr>
          <p:cNvSpPr txBox="1"/>
          <p:nvPr/>
        </p:nvSpPr>
        <p:spPr>
          <a:xfrm>
            <a:off x="2358318" y="4090967"/>
            <a:ext cx="1659961" cy="58477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Flux Expulsion </a:t>
            </a:r>
            <a:r>
              <a:rPr lang="en-US" sz="1400" dirty="0">
                <a:solidFill>
                  <a:srgbClr val="000000"/>
                </a:solidFill>
              </a:rPr>
              <a:t>Measurement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C246658-6FEA-E943-B3C5-7957B730A1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723" y="4352003"/>
            <a:ext cx="3185358" cy="242581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3802ED1-C918-5049-978C-BA4458DA57E5}"/>
              </a:ext>
            </a:extLst>
          </p:cNvPr>
          <p:cNvSpPr txBox="1"/>
          <p:nvPr/>
        </p:nvSpPr>
        <p:spPr>
          <a:xfrm>
            <a:off x="7035619" y="4090966"/>
            <a:ext cx="1659961" cy="58477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Flux Trapping </a:t>
            </a:r>
            <a:r>
              <a:rPr lang="en-US" sz="1400" dirty="0">
                <a:solidFill>
                  <a:srgbClr val="000000"/>
                </a:solidFill>
              </a:rPr>
              <a:t>Measurement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7316BC9-71A4-F644-8AA3-A7C3AE30345B}"/>
              </a:ext>
            </a:extLst>
          </p:cNvPr>
          <p:cNvSpPr txBox="1"/>
          <p:nvPr/>
        </p:nvSpPr>
        <p:spPr>
          <a:xfrm>
            <a:off x="1986101" y="2065947"/>
            <a:ext cx="1322991" cy="52322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Fluxgate magnetometer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05255A2-FAD2-A94B-8777-19CB75A1FFED}"/>
              </a:ext>
            </a:extLst>
          </p:cNvPr>
          <p:cNvCxnSpPr>
            <a:cxnSpLocks/>
          </p:cNvCxnSpPr>
          <p:nvPr/>
        </p:nvCxnSpPr>
        <p:spPr>
          <a:xfrm flipH="1">
            <a:off x="2550826" y="2555437"/>
            <a:ext cx="152401" cy="34224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E63B89E-3825-074A-8E6D-8B03D8386BFF}"/>
              </a:ext>
            </a:extLst>
          </p:cNvPr>
          <p:cNvCxnSpPr>
            <a:cxnSpLocks/>
          </p:cNvCxnSpPr>
          <p:nvPr/>
        </p:nvCxnSpPr>
        <p:spPr>
          <a:xfrm flipH="1" flipV="1">
            <a:off x="6313573" y="1939074"/>
            <a:ext cx="451201" cy="13157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22146FBA-DE58-D041-9700-1A982F5D6CF8}"/>
              </a:ext>
            </a:extLst>
          </p:cNvPr>
          <p:cNvSpPr txBox="1"/>
          <p:nvPr/>
        </p:nvSpPr>
        <p:spPr>
          <a:xfrm>
            <a:off x="6764774" y="2070645"/>
            <a:ext cx="1322991" cy="52322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Fluxgate magnetometer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F747D75-2D64-5A49-A488-F674C4B8A537}"/>
              </a:ext>
            </a:extLst>
          </p:cNvPr>
          <p:cNvCxnSpPr>
            <a:cxnSpLocks/>
          </p:cNvCxnSpPr>
          <p:nvPr/>
        </p:nvCxnSpPr>
        <p:spPr>
          <a:xfrm flipH="1">
            <a:off x="7329499" y="2560135"/>
            <a:ext cx="152401" cy="34224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7DEC94B7-BA8C-1648-A0F1-A2481AEB88D2}"/>
              </a:ext>
            </a:extLst>
          </p:cNvPr>
          <p:cNvSpPr txBox="1"/>
          <p:nvPr/>
        </p:nvSpPr>
        <p:spPr>
          <a:xfrm>
            <a:off x="1783533" y="3429000"/>
            <a:ext cx="1204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</a:t>
            </a:r>
            <a:r>
              <a:rPr lang="en-US" sz="1400" baseline="-25000" dirty="0">
                <a:solidFill>
                  <a:srgbClr val="000000"/>
                </a:solidFill>
              </a:rPr>
              <a:t>SC</a:t>
            </a:r>
            <a:r>
              <a:rPr lang="en-US" sz="1400" dirty="0">
                <a:solidFill>
                  <a:srgbClr val="000000"/>
                </a:solidFill>
              </a:rPr>
              <a:t>/B</a:t>
            </a:r>
            <a:r>
              <a:rPr lang="en-US" sz="1400" baseline="-25000" dirty="0">
                <a:solidFill>
                  <a:srgbClr val="000000"/>
                </a:solidFill>
              </a:rPr>
              <a:t>NC</a:t>
            </a:r>
            <a:r>
              <a:rPr lang="en-US" sz="1400" dirty="0">
                <a:solidFill>
                  <a:srgbClr val="000000"/>
                </a:solidFill>
              </a:rPr>
              <a:t> ~ 1.7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AC9A450-46C0-D343-8853-684F047260F3}"/>
              </a:ext>
            </a:extLst>
          </p:cNvPr>
          <p:cNvSpPr txBox="1"/>
          <p:nvPr/>
        </p:nvSpPr>
        <p:spPr>
          <a:xfrm>
            <a:off x="6776484" y="3429000"/>
            <a:ext cx="1204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</a:t>
            </a:r>
            <a:r>
              <a:rPr lang="en-US" sz="1400" baseline="-25000" dirty="0">
                <a:solidFill>
                  <a:srgbClr val="000000"/>
                </a:solidFill>
              </a:rPr>
              <a:t>SC</a:t>
            </a:r>
            <a:r>
              <a:rPr lang="en-US" sz="1400" dirty="0">
                <a:solidFill>
                  <a:srgbClr val="000000"/>
                </a:solidFill>
              </a:rPr>
              <a:t>/B</a:t>
            </a:r>
            <a:r>
              <a:rPr lang="en-US" sz="1400" baseline="-25000" dirty="0">
                <a:solidFill>
                  <a:srgbClr val="000000"/>
                </a:solidFill>
              </a:rPr>
              <a:t>NC</a:t>
            </a:r>
            <a:r>
              <a:rPr lang="en-US" sz="1400" dirty="0">
                <a:solidFill>
                  <a:srgbClr val="000000"/>
                </a:solidFill>
              </a:rPr>
              <a:t> ~ 1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C093324-C804-F84E-B13B-210484D7DED8}"/>
              </a:ext>
            </a:extLst>
          </p:cNvPr>
          <p:cNvCxnSpPr>
            <a:cxnSpLocks/>
          </p:cNvCxnSpPr>
          <p:nvPr/>
        </p:nvCxnSpPr>
        <p:spPr>
          <a:xfrm flipV="1">
            <a:off x="2667015" y="3105340"/>
            <a:ext cx="0" cy="37293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D8759F4-C917-9541-9541-46DB192A875D}"/>
              </a:ext>
            </a:extLst>
          </p:cNvPr>
          <p:cNvCxnSpPr>
            <a:cxnSpLocks/>
          </p:cNvCxnSpPr>
          <p:nvPr/>
        </p:nvCxnSpPr>
        <p:spPr>
          <a:xfrm flipV="1">
            <a:off x="7718115" y="3344300"/>
            <a:ext cx="0" cy="15577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8311460-EDBC-384A-838D-630770A5E35A}"/>
              </a:ext>
            </a:extLst>
          </p:cNvPr>
          <p:cNvSpPr txBox="1"/>
          <p:nvPr/>
        </p:nvSpPr>
        <p:spPr>
          <a:xfrm>
            <a:off x="1865307" y="1028978"/>
            <a:ext cx="1443785" cy="52322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Field lines bend around wall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E611A47-0839-334B-8745-0F3319C8610F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1534900" y="1290588"/>
            <a:ext cx="330407" cy="11088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AD283C8-EBE6-2540-819C-6DA03ED45A3F}"/>
              </a:ext>
            </a:extLst>
          </p:cNvPr>
          <p:cNvSpPr txBox="1"/>
          <p:nvPr/>
        </p:nvSpPr>
        <p:spPr>
          <a:xfrm>
            <a:off x="6643980" y="1011802"/>
            <a:ext cx="1443785" cy="52322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Field lines go through wall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901F4C-74CF-A541-A192-61A5F071B675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6058154" y="1273412"/>
            <a:ext cx="585826" cy="25287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604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27BAD88-9150-44B4-A809-C15C82D02FB1}"/>
              </a:ext>
            </a:extLst>
          </p:cNvPr>
          <p:cNvSpPr/>
          <p:nvPr/>
        </p:nvSpPr>
        <p:spPr>
          <a:xfrm>
            <a:off x="4095750" y="6181725"/>
            <a:ext cx="1485900" cy="438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F9B5DF-506B-40BD-BCAF-2EE799B12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0"/>
            <a:ext cx="4603404" cy="282278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56962-B999-432A-ADF2-FADB274B7E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4C73C-D00E-4F00-A2A5-1E2225A5A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44F0D-760E-4AD8-BAB8-4D7823F37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9A0F9-BF77-4F1B-9DBB-0BD9F37E9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22786"/>
            <a:ext cx="4571999" cy="1999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E27276-5C22-468C-8DA0-30B899C3E0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48"/>
          <a:stretch/>
        </p:blipFill>
        <p:spPr>
          <a:xfrm>
            <a:off x="4831132" y="4545182"/>
            <a:ext cx="2786025" cy="2257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C7B61-3AB6-4180-A2EE-44409077A3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519"/>
          <a:stretch/>
        </p:blipFill>
        <p:spPr>
          <a:xfrm>
            <a:off x="4827790" y="2306416"/>
            <a:ext cx="2786026" cy="222924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CBFB401-8501-41C7-909B-11D5C2448F91}"/>
              </a:ext>
            </a:extLst>
          </p:cNvPr>
          <p:cNvSpPr txBox="1">
            <a:spLocks/>
          </p:cNvSpPr>
          <p:nvPr/>
        </p:nvSpPr>
        <p:spPr>
          <a:xfrm>
            <a:off x="4648351" y="267857"/>
            <a:ext cx="4391025" cy="19657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Fast/High </a:t>
            </a:r>
            <a:r>
              <a:rPr lang="en-US" sz="2000" b="1" dirty="0" err="1">
                <a:solidFill>
                  <a:srgbClr val="C00000"/>
                </a:solidFill>
              </a:rPr>
              <a:t>massflow</a:t>
            </a:r>
            <a:r>
              <a:rPr lang="en-US" sz="2000" b="1" dirty="0">
                <a:solidFill>
                  <a:srgbClr val="C00000"/>
                </a:solidFill>
              </a:rPr>
              <a:t> cool-down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leads to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large thermal gradients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which promote strong flux expulsion</a:t>
            </a:r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Slow/low </a:t>
            </a:r>
            <a:r>
              <a:rPr lang="en-US" sz="2000" dirty="0" err="1">
                <a:solidFill>
                  <a:srgbClr val="C00000"/>
                </a:solidFill>
              </a:rPr>
              <a:t>massflow</a:t>
            </a:r>
            <a:r>
              <a:rPr lang="en-US" sz="2000" dirty="0">
                <a:solidFill>
                  <a:srgbClr val="C00000"/>
                </a:solidFill>
              </a:rPr>
              <a:t> cool-down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→ poor flux expulsion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541EE5-D076-483A-B1F4-B3622AD79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902" y="5381625"/>
            <a:ext cx="1438275" cy="1438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2D9D96-E8F8-452A-AEA1-54C506D19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2504" y="4406431"/>
            <a:ext cx="1267710" cy="126771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BE09A4-276D-41C9-8C3D-7876D7E3F822}"/>
              </a:ext>
            </a:extLst>
          </p:cNvPr>
          <p:cNvCxnSpPr>
            <a:cxnSpLocks/>
          </p:cNvCxnSpPr>
          <p:nvPr/>
        </p:nvCxnSpPr>
        <p:spPr>
          <a:xfrm flipH="1">
            <a:off x="7565111" y="5047488"/>
            <a:ext cx="298818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FB0CA8F-8AED-467B-8387-B79B89678D4E}"/>
              </a:ext>
            </a:extLst>
          </p:cNvPr>
          <p:cNvCxnSpPr>
            <a:cxnSpLocks/>
          </p:cNvCxnSpPr>
          <p:nvPr/>
        </p:nvCxnSpPr>
        <p:spPr>
          <a:xfrm>
            <a:off x="4648351" y="6294663"/>
            <a:ext cx="346511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88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able, connector&#10;&#10;Description automatically generated">
            <a:extLst>
              <a:ext uri="{FF2B5EF4-FFF2-40B4-BE49-F238E27FC236}">
                <a16:creationId xmlns:a16="http://schemas.microsoft.com/office/drawing/2014/main" id="{F5D9F857-705C-5E41-B460-C0125240B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62" y="2915098"/>
            <a:ext cx="5257203" cy="394290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5A595C-627F-B643-A985-FDDB489B0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931381"/>
            <a:ext cx="4762499" cy="194877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Measured thermal gradient in CM with prototype cryomodules</a:t>
            </a:r>
          </a:p>
          <a:p>
            <a:r>
              <a:rPr lang="en-US" dirty="0"/>
              <a:t>Data from FNAL </a:t>
            </a:r>
            <a:r>
              <a:rPr lang="en-US" dirty="0" err="1"/>
              <a:t>pCM</a:t>
            </a:r>
            <a:r>
              <a:rPr lang="en-US" dirty="0"/>
              <a:t>: low </a:t>
            </a:r>
            <a:r>
              <a:rPr lang="en-US" dirty="0" err="1"/>
              <a:t>massflow</a:t>
            </a:r>
            <a:r>
              <a:rPr lang="en-US" dirty="0"/>
              <a:t> results in very small top-bottom thermal gradient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91A18E-56E1-664F-B7B1-0982AF63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Gradient in CM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CCFD-2516-6747-B30D-AEBDE9707E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08622-8CB2-F244-9A3E-2C3ACE230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237C7-4964-9648-AC89-F36174C77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ECAAB-ECF9-184A-A4E0-EC220380B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01"/>
          <a:stretch/>
        </p:blipFill>
        <p:spPr>
          <a:xfrm>
            <a:off x="4572000" y="4479293"/>
            <a:ext cx="4572001" cy="2324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074ED-D0AF-854F-8258-7EC9DEF7F8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8057" y="0"/>
            <a:ext cx="3884499" cy="461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66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241567-572F-447B-B292-5031CA70E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86"/>
          <a:stretch/>
        </p:blipFill>
        <p:spPr>
          <a:xfrm>
            <a:off x="76200" y="110914"/>
            <a:ext cx="7304900" cy="29527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B8E59-9C1C-4186-B43F-B65037ED0D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B46A9-3CC5-494F-95B6-F55C0EA8B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24E6B-C9AB-463A-97E5-DF74F0D7D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E7B9A5-1F74-4FE6-80A5-EA5DF837E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984" y="3794337"/>
            <a:ext cx="3656806" cy="30601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7A13BA-56EA-48A3-AB50-1CF0C0EE2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8" y="5043042"/>
            <a:ext cx="1780191" cy="17801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557D6C-0851-4932-A67D-638386D19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916" y="3848981"/>
            <a:ext cx="1707799" cy="1707799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325471-7B10-4C4A-A83F-942D261E5240}"/>
              </a:ext>
            </a:extLst>
          </p:cNvPr>
          <p:cNvCxnSpPr>
            <a:cxnSpLocks/>
          </p:cNvCxnSpPr>
          <p:nvPr/>
        </p:nvCxnSpPr>
        <p:spPr>
          <a:xfrm flipH="1" flipV="1">
            <a:off x="6161225" y="4240039"/>
            <a:ext cx="545498" cy="10225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BA8136-B219-47E4-B04A-EEBA1CE2BF71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2416779" y="5774050"/>
            <a:ext cx="586013" cy="15908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C81736D-8038-4197-B33A-68029DC88CE5}"/>
              </a:ext>
            </a:extLst>
          </p:cNvPr>
          <p:cNvSpPr txBox="1">
            <a:spLocks/>
          </p:cNvSpPr>
          <p:nvPr/>
        </p:nvSpPr>
        <p:spPr>
          <a:xfrm>
            <a:off x="2184328" y="2446128"/>
            <a:ext cx="6569147" cy="132670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Significant variation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 flux expulsion behavior for high RRR niobium given 800 C furnace treatment</a:t>
            </a:r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Developed “cure” </a:t>
            </a:r>
            <a:r>
              <a:rPr lang="en-US" sz="2000" dirty="0">
                <a:solidFill>
                  <a:srgbClr val="000000"/>
                </a:solidFill>
              </a:rPr>
              <a:t>for poorly expelling material – heat treatment at 900-1000 C</a:t>
            </a:r>
          </a:p>
        </p:txBody>
      </p:sp>
    </p:spTree>
    <p:extLst>
      <p:ext uri="{BB962C8B-B14F-4D97-AF65-F5344CB8AC3E}">
        <p14:creationId xmlns:p14="http://schemas.microsoft.com/office/powerpoint/2010/main" val="3463103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2D8BBA-352D-4EFC-9F25-C7BF80548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1" y="3263117"/>
            <a:ext cx="3362325" cy="3478381"/>
          </a:xfrm>
          <a:solidFill>
            <a:schemeClr val="bg1"/>
          </a:solidFill>
        </p:spPr>
        <p:txBody>
          <a:bodyPr/>
          <a:lstStyle/>
          <a:p>
            <a:pPr marL="182880" indent="0">
              <a:buNone/>
            </a:pPr>
            <a:r>
              <a:rPr lang="en-US" dirty="0"/>
              <a:t>Conclusion about original LCLS-II </a:t>
            </a:r>
            <a:r>
              <a:rPr lang="en-US" dirty="0" err="1"/>
              <a:t>Nb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Very poor expulsion with only 800 C 3 h</a:t>
            </a:r>
          </a:p>
          <a:p>
            <a:pPr lvl="1"/>
            <a:r>
              <a:rPr lang="en-US" b="1" u="sng" dirty="0"/>
              <a:t>TD needs 900</a:t>
            </a:r>
            <a:r>
              <a:rPr lang="en-US" b="1" u="sng" dirty="0">
                <a:latin typeface="+mj-lt"/>
              </a:rPr>
              <a:t> </a:t>
            </a:r>
            <a:r>
              <a:rPr lang="en-US" b="1" u="sng" dirty="0"/>
              <a:t>C 3h</a:t>
            </a:r>
            <a:r>
              <a:rPr lang="en-US" b="1" dirty="0"/>
              <a:t> </a:t>
            </a:r>
            <a:r>
              <a:rPr lang="en-US" dirty="0"/>
              <a:t>(both cavities)</a:t>
            </a:r>
          </a:p>
          <a:p>
            <a:pPr lvl="1"/>
            <a:r>
              <a:rPr lang="en-US" b="1" u="sng" dirty="0"/>
              <a:t>NX needs 950 C – 975 C</a:t>
            </a:r>
            <a:r>
              <a:rPr lang="en-US" b="1" dirty="0"/>
              <a:t> </a:t>
            </a:r>
            <a:r>
              <a:rPr lang="en-US" dirty="0"/>
              <a:t>(NX2 more stubborn than NX1)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C8AF07-3E0B-4071-83F0-026BA584B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LCLS-II Production Material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A9F42-59C9-4107-B7D6-D3B7B2D865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8/12/18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0564A-4536-4E48-8FDD-EAAC1B1FB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596C0-85FC-47D6-90E9-5E0683B3C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EBE55F-0675-47A6-B785-ECE165E80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71550"/>
            <a:ext cx="5339715" cy="525229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3E09D8-01CA-4544-AA09-B99DDC305FA0}"/>
              </a:ext>
            </a:extLst>
          </p:cNvPr>
          <p:cNvCxnSpPr>
            <a:cxnSpLocks/>
          </p:cNvCxnSpPr>
          <p:nvPr/>
        </p:nvCxnSpPr>
        <p:spPr>
          <a:xfrm flipH="1">
            <a:off x="4476751" y="1571625"/>
            <a:ext cx="1485899" cy="23812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FAE47B2-8540-43AF-B445-8861F3FE55F0}"/>
              </a:ext>
            </a:extLst>
          </p:cNvPr>
          <p:cNvSpPr txBox="1"/>
          <p:nvPr/>
        </p:nvSpPr>
        <p:spPr>
          <a:xfrm>
            <a:off x="5962650" y="1076325"/>
            <a:ext cx="31146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Fermilab </a:t>
            </a:r>
            <a:r>
              <a:rPr lang="en-US" dirty="0" err="1">
                <a:solidFill>
                  <a:srgbClr val="000000"/>
                </a:solidFill>
              </a:rPr>
              <a:t>pCM</a:t>
            </a:r>
            <a:r>
              <a:rPr lang="en-US" dirty="0">
                <a:solidFill>
                  <a:srgbClr val="000000"/>
                </a:solidFill>
              </a:rPr>
              <a:t> data shows importance of high </a:t>
            </a:r>
            <a:r>
              <a:rPr lang="en-US" dirty="0" err="1">
                <a:solidFill>
                  <a:srgbClr val="000000"/>
                </a:solidFill>
              </a:rPr>
              <a:t>massflow</a:t>
            </a:r>
            <a:r>
              <a:rPr lang="en-US" dirty="0">
                <a:solidFill>
                  <a:srgbClr val="000000"/>
                </a:solidFill>
              </a:rPr>
              <a:t> – of 4 cooldowns, only those with </a:t>
            </a:r>
            <a:r>
              <a:rPr lang="en-US" dirty="0" err="1">
                <a:solidFill>
                  <a:srgbClr val="000000"/>
                </a:solidFill>
              </a:rPr>
              <a:t>massflow</a:t>
            </a:r>
            <a:r>
              <a:rPr lang="en-US" dirty="0">
                <a:solidFill>
                  <a:srgbClr val="000000"/>
                </a:solidFill>
              </a:rPr>
              <a:t> &gt;25 g/s extend into acceptable expulsion range; more g/s expected to achieve better expulsion</a:t>
            </a:r>
          </a:p>
        </p:txBody>
      </p:sp>
    </p:spTree>
    <p:extLst>
      <p:ext uri="{BB962C8B-B14F-4D97-AF65-F5344CB8AC3E}">
        <p14:creationId xmlns:p14="http://schemas.microsoft.com/office/powerpoint/2010/main" val="314880593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98896</TotalTime>
  <Words>1039</Words>
  <Application>Microsoft Macintosh PowerPoint</Application>
  <PresentationFormat>On-screen Show (4:3)</PresentationFormat>
  <Paragraphs>184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Helvetica</vt:lpstr>
      <vt:lpstr>Times</vt:lpstr>
      <vt:lpstr>Fermilab_PPT_090815</vt:lpstr>
      <vt:lpstr>PowerPoint Presentation</vt:lpstr>
      <vt:lpstr>Acknowledgements</vt:lpstr>
      <vt:lpstr>What is Flux Expulsion?</vt:lpstr>
      <vt:lpstr>Measuring Flux Expulsion in Vertical Dewar Test</vt:lpstr>
      <vt:lpstr>PowerPoint Presentation</vt:lpstr>
      <vt:lpstr>PowerPoint Presentation</vt:lpstr>
      <vt:lpstr>Thermal Gradient in CM Test</vt:lpstr>
      <vt:lpstr>PowerPoint Presentation</vt:lpstr>
      <vt:lpstr>Original LCLS-II Production Material</vt:lpstr>
      <vt:lpstr>Effect of Heat Treatment in Vertical Test</vt:lpstr>
      <vt:lpstr>Effect of Heat Treatment in Vertical Test</vt:lpstr>
      <vt:lpstr>Fermilab CMTF and VTS Data F1.3-01 through 016</vt:lpstr>
      <vt:lpstr>Effect of Massflow on Q0</vt:lpstr>
      <vt:lpstr>PowerPoint Presentation</vt:lpstr>
      <vt:lpstr>PowerPoint Presentation</vt:lpstr>
      <vt:lpstr>PowerPoint Presentation</vt:lpstr>
      <vt:lpstr>New Material from Tokyo Denkai</vt:lpstr>
      <vt:lpstr>Simple Measurements to Predict Flux Expulsion</vt:lpstr>
      <vt:lpstr>Search for Correlation</vt:lpstr>
      <vt:lpstr>Search for Correlation</vt:lpstr>
      <vt:lpstr>Search for Correlation</vt:lpstr>
      <vt:lpstr>Summary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Posen</dc:creator>
  <cp:lastModifiedBy>Sam Posen</cp:lastModifiedBy>
  <cp:revision>818</cp:revision>
  <cp:lastPrinted>2017-03-01T16:16:10Z</cp:lastPrinted>
  <dcterms:created xsi:type="dcterms:W3CDTF">2017-02-09T16:44:13Z</dcterms:created>
  <dcterms:modified xsi:type="dcterms:W3CDTF">2019-04-25T02:19:57Z</dcterms:modified>
</cp:coreProperties>
</file>