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5"/>
  </p:notesMasterIdLst>
  <p:sldIdLst>
    <p:sldId id="309" r:id="rId2"/>
    <p:sldId id="311" r:id="rId3"/>
    <p:sldId id="387" r:id="rId4"/>
    <p:sldId id="402" r:id="rId5"/>
    <p:sldId id="401" r:id="rId6"/>
    <p:sldId id="392" r:id="rId7"/>
    <p:sldId id="399" r:id="rId8"/>
    <p:sldId id="393" r:id="rId9"/>
    <p:sldId id="391" r:id="rId10"/>
    <p:sldId id="388" r:id="rId11"/>
    <p:sldId id="389" r:id="rId12"/>
    <p:sldId id="390" r:id="rId13"/>
    <p:sldId id="40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veluser" initials="t" lastIdx="1" clrIdx="0">
    <p:extLst>
      <p:ext uri="{19B8F6BF-5375-455C-9EA6-DF929625EA0E}">
        <p15:presenceInfo xmlns:p15="http://schemas.microsoft.com/office/powerpoint/2012/main" userId="travel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408" autoAdjust="0"/>
  </p:normalViewPr>
  <p:slideViewPr>
    <p:cSldViewPr snapToGrid="0" snapToObjects="1">
      <p:cViewPr varScale="1">
        <p:scale>
          <a:sx n="95" d="100"/>
          <a:sy n="95" d="100"/>
        </p:scale>
        <p:origin x="82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ece\Desktop\HE%20CM%20wkshp%20-%20Ari%20matl\analysis%2032%20plus%20three%20lots%20320%20and%203%20of%204%20shipped%20from%20TD%20-%20HE%20materil%20possibilitie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ASTM lot analysis - New TD </a:t>
            </a:r>
            <a:r>
              <a:rPr lang="en-US" sz="2000" dirty="0" smtClean="0"/>
              <a:t>material </a:t>
            </a:r>
            <a:r>
              <a:rPr lang="en-US" sz="2000" dirty="0"/>
              <a:t>2017 orders </a:t>
            </a:r>
            <a:endParaRPr lang="en-US" sz="2000" dirty="0" smtClean="0"/>
          </a:p>
          <a:p>
            <a:pPr>
              <a:defRPr sz="2000"/>
            </a:pPr>
            <a:r>
              <a:rPr lang="en-US" sz="2000" dirty="0" smtClean="0"/>
              <a:t>missing </a:t>
            </a:r>
            <a:r>
              <a:rPr lang="en-US" sz="2000" dirty="0"/>
              <a:t>data from ~ 700 sheets 3/15/2019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700442046145213E-2"/>
          <c:y val="0.14340825855232545"/>
          <c:w val="0.60565119294746128"/>
          <c:h val="0.72443941117096511"/>
        </c:manualLayout>
      </c:layout>
      <c:barChart>
        <c:barDir val="col"/>
        <c:grouping val="clustered"/>
        <c:varyColors val="0"/>
        <c:ser>
          <c:idx val="0"/>
          <c:order val="0"/>
          <c:tx>
            <c:v>4 of 5 last shipments from TD</c:v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numRef>
              <c:f>Sheet1!$J$14:$J$19</c:f>
              <c:numCache>
                <c:formatCode>General</c:formatCode>
                <c:ptCount val="6"/>
                <c:pt idx="0">
                  <c:v>5</c:v>
                </c:pt>
                <c:pt idx="1">
                  <c:v>5.5</c:v>
                </c:pt>
                <c:pt idx="2">
                  <c:v>6</c:v>
                </c:pt>
                <c:pt idx="3">
                  <c:v>6.5</c:v>
                </c:pt>
                <c:pt idx="4">
                  <c:v>7</c:v>
                </c:pt>
                <c:pt idx="5">
                  <c:v>7.5</c:v>
                </c:pt>
              </c:numCache>
            </c:numRef>
          </c:cat>
          <c:val>
            <c:numRef>
              <c:f>Sheet1!$K$14:$K$19</c:f>
              <c:numCache>
                <c:formatCode>General</c:formatCode>
                <c:ptCount val="6"/>
                <c:pt idx="0">
                  <c:v>139</c:v>
                </c:pt>
                <c:pt idx="1">
                  <c:v>411</c:v>
                </c:pt>
                <c:pt idx="2">
                  <c:v>1517</c:v>
                </c:pt>
                <c:pt idx="3">
                  <c:v>622</c:v>
                </c:pt>
                <c:pt idx="4">
                  <c:v>277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78-45A4-A19C-A09C5E82CA10}"/>
            </c:ext>
          </c:extLst>
        </c:ser>
        <c:ser>
          <c:idx val="1"/>
          <c:order val="1"/>
          <c:tx>
            <c:v>Zanon 32 cavity batches - 5 lots</c:v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numRef>
              <c:f>Sheet1!$J$25:$J$30</c:f>
              <c:numCache>
                <c:formatCode>General</c:formatCode>
                <c:ptCount val="6"/>
                <c:pt idx="0">
                  <c:v>5</c:v>
                </c:pt>
                <c:pt idx="1">
                  <c:v>5.5</c:v>
                </c:pt>
                <c:pt idx="2">
                  <c:v>6</c:v>
                </c:pt>
                <c:pt idx="3">
                  <c:v>6.5</c:v>
                </c:pt>
                <c:pt idx="4">
                  <c:v>7</c:v>
                </c:pt>
                <c:pt idx="5">
                  <c:v>7.5</c:v>
                </c:pt>
              </c:numCache>
            </c:numRef>
          </c:cat>
          <c:val>
            <c:numRef>
              <c:f>Sheet1!$K$25:$K$30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308</c:v>
                </c:pt>
                <c:pt idx="3">
                  <c:v>220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78-45A4-A19C-A09C5E82CA10}"/>
            </c:ext>
          </c:extLst>
        </c:ser>
        <c:ser>
          <c:idx val="2"/>
          <c:order val="2"/>
          <c:tx>
            <c:v>RI lots and 320 - 8 lots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val>
            <c:numRef>
              <c:f>Sheet1!$K$37:$K$42</c:f>
              <c:numCache>
                <c:formatCode>General</c:formatCode>
                <c:ptCount val="6"/>
                <c:pt idx="0">
                  <c:v>139</c:v>
                </c:pt>
                <c:pt idx="1">
                  <c:v>126</c:v>
                </c:pt>
                <c:pt idx="2">
                  <c:v>299</c:v>
                </c:pt>
                <c:pt idx="3">
                  <c:v>223</c:v>
                </c:pt>
                <c:pt idx="4">
                  <c:v>136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78-45A4-A19C-A09C5E82C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26942160"/>
        <c:axId val="1626941176"/>
      </c:barChart>
      <c:catAx>
        <c:axId val="1626942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ASTM</a:t>
                </a:r>
                <a:r>
                  <a:rPr lang="en-US" sz="1800" baseline="0"/>
                  <a:t> grain size</a:t>
                </a:r>
                <a:endParaRPr lang="en-US" sz="1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941176"/>
        <c:crosses val="autoZero"/>
        <c:auto val="1"/>
        <c:lblAlgn val="ctr"/>
        <c:lblOffset val="100"/>
        <c:tickMarkSkip val="1"/>
        <c:noMultiLvlLbl val="0"/>
      </c:catAx>
      <c:valAx>
        <c:axId val="1626941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of sheets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6942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952017751374659"/>
          <c:y val="0.16332490373009942"/>
          <c:w val="0.32736660365179915"/>
          <c:h val="0.167291798379217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0.71451</cdr:x>
      <cdr:y>0.4024</cdr:y>
    </cdr:from>
    <cdr:to>
      <cdr:x>1</cdr:x>
      <cdr:y>0.93314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301318" y="2264835"/>
          <a:ext cx="3316941" cy="2987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horzOverflow="clip" wrap="square" rtlCol="0"/>
        <a:lstStyle xmlns:a="http://schemas.openxmlformats.org/drawingml/2006/main"/>
        <a:p xmlns:a="http://schemas.openxmlformats.org/drawingml/2006/main">
          <a:r>
            <a:rPr lang="en-US" sz="1800" dirty="0"/>
            <a:t>note</a:t>
          </a:r>
          <a:r>
            <a:rPr lang="en-US" sz="1800" baseline="0" dirty="0"/>
            <a:t>:</a:t>
          </a:r>
        </a:p>
        <a:p xmlns:a="http://schemas.openxmlformats.org/drawingml/2006/main">
          <a:r>
            <a:rPr lang="en-US" sz="1800" baseline="0" dirty="0" err="1"/>
            <a:t>Zanon</a:t>
          </a:r>
          <a:r>
            <a:rPr lang="en-US" sz="1800" baseline="0" dirty="0"/>
            <a:t> lots were tested with three ASTM </a:t>
          </a:r>
          <a:r>
            <a:rPr lang="en-US" sz="1800" baseline="0" dirty="0" smtClean="0"/>
            <a:t>7 </a:t>
          </a:r>
          <a:r>
            <a:rPr lang="en-US" sz="1800" baseline="0" dirty="0"/>
            <a:t>and two ASTM 6 single cells skewing the data.</a:t>
          </a:r>
        </a:p>
        <a:p xmlns:a="http://schemas.openxmlformats.org/drawingml/2006/main">
          <a:r>
            <a:rPr lang="en-US" sz="1800" baseline="0" dirty="0"/>
            <a:t>The full ASTM 7 lot from RI was tested with a 9 cell cavity only as the single cell was </a:t>
          </a:r>
          <a:r>
            <a:rPr lang="en-US" sz="1800" baseline="0" dirty="0" err="1"/>
            <a:t>mis</a:t>
          </a:r>
          <a:r>
            <a:rPr lang="en-US" sz="1800" baseline="0" dirty="0"/>
            <a:t>-heat treated - no flux </a:t>
          </a:r>
          <a:r>
            <a:rPr lang="en-US" sz="1800" baseline="0" dirty="0" err="1"/>
            <a:t>expuslsion</a:t>
          </a:r>
          <a:r>
            <a:rPr lang="en-US" sz="1800" baseline="0" dirty="0"/>
            <a:t> data. </a:t>
          </a:r>
        </a:p>
        <a:p xmlns:a="http://schemas.openxmlformats.org/drawingml/2006/main">
          <a:endParaRPr lang="en-US" sz="1100" baseline="0" dirty="0"/>
        </a:p>
        <a:p xmlns:a="http://schemas.openxmlformats.org/drawingml/2006/main">
          <a:r>
            <a:rPr lang="en-US" sz="1100" baseline="0" dirty="0"/>
            <a:t> 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 algn="ctr">
              <a:buNone/>
              <a:defRPr lang="en-US" b="0" i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z="1800" dirty="0" smtClean="0"/>
              <a:t>TTC Meeting at TRIUMF</a:t>
            </a:r>
          </a:p>
          <a:p>
            <a:r>
              <a:rPr lang="en-US" sz="1800" dirty="0" smtClean="0"/>
              <a:t>February 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-8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, 2019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629664" y="6456301"/>
            <a:ext cx="5469331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TTC 2019 Triumf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98995" y="6456301"/>
            <a:ext cx="28448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2933700" y="6571222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JLAAC, </a:t>
            </a:r>
            <a:r>
              <a:rPr lang="en-US" sz="1000" dirty="0" smtClean="0"/>
              <a:t>October 9-11, 2018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6267312" y="6491038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58F48A6-A3E1-4848-9AC3-B43F560BE4F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3634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25-26, 2019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 CM Perf </a:t>
            </a:r>
            <a:r>
              <a:rPr lang="en-US" dirty="0" err="1" smtClean="0"/>
              <a:t>Wkshp</a:t>
            </a:r>
            <a:endParaRPr lang="en-US" dirty="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February 5th-8th, 2019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/>
              <a:t>TTC 2019 </a:t>
            </a:r>
            <a:r>
              <a:rPr lang="en-US" dirty="0" err="1" smtClean="0"/>
              <a:t>Triumf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February 5th-8th,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TTC 2019 </a:t>
            </a:r>
            <a:r>
              <a:rPr lang="en-US" dirty="0" err="1" smtClean="0"/>
              <a:t>Triumf</a:t>
            </a:r>
            <a:endParaRPr lang="en-US" dirty="0" smtClean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February 5th-8th,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TTC 2019 </a:t>
            </a:r>
            <a:r>
              <a:rPr lang="en-US" dirty="0" err="1" smtClean="0"/>
              <a:t>Triumf</a:t>
            </a:r>
            <a:endParaRPr lang="en-US" dirty="0" smtClean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February 5th-8th, 2019</a:t>
            </a:r>
            <a:endParaRPr lang="en-US" dirty="0" smtClean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 smtClean="0"/>
              <a:t>TTC 2019 </a:t>
            </a:r>
            <a:r>
              <a:rPr lang="en-US" dirty="0" err="1" smtClean="0"/>
              <a:t>Triumf</a:t>
            </a:r>
            <a:endParaRPr lang="en-US" dirty="0" smtClean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February 5th-8th,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 smtClean="0"/>
              <a:t>TTC 2019 </a:t>
            </a:r>
            <a:r>
              <a:rPr lang="en-US" dirty="0" err="1" smtClean="0"/>
              <a:t>Triumf</a:t>
            </a:r>
            <a:endParaRPr lang="en-US" dirty="0" smtClean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February 5th-8th,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 smtClean="0"/>
              <a:t>TTC 2019 </a:t>
            </a:r>
            <a:r>
              <a:rPr lang="en-US" dirty="0" err="1" smtClean="0"/>
              <a:t>Triumf</a:t>
            </a:r>
            <a:endParaRPr lang="en-US" dirty="0" smtClean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February 5th-8th,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 smtClean="0"/>
              <a:t>TTC 2019 </a:t>
            </a:r>
            <a:r>
              <a:rPr lang="en-US" dirty="0" err="1" smtClean="0"/>
              <a:t>Triumf</a:t>
            </a:r>
            <a:endParaRPr lang="en-US" dirty="0" smtClean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February 5th-8th,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TTC 2019 Triumf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7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pPr algn="ctr"/>
            <a:r>
              <a:rPr lang="en-US" dirty="0" smtClean="0"/>
              <a:t>Lessons Learned from L2 </a:t>
            </a:r>
            <a:r>
              <a:rPr lang="en-US" dirty="0" err="1" smtClean="0"/>
              <a:t>Nb</a:t>
            </a:r>
            <a:r>
              <a:rPr lang="en-US" dirty="0" smtClean="0"/>
              <a:t> </a:t>
            </a:r>
            <a:r>
              <a:rPr lang="en-US" dirty="0" err="1" smtClean="0"/>
              <a:t>mat’l</a:t>
            </a:r>
            <a:r>
              <a:rPr lang="en-US" dirty="0" smtClean="0"/>
              <a:t> HT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726327"/>
            <a:ext cx="7597302" cy="503255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Ari D. </a:t>
            </a:r>
            <a:r>
              <a:rPr lang="en-US" sz="2400" dirty="0" err="1" smtClean="0"/>
              <a:t>Palczewski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612354" y="3684216"/>
            <a:ext cx="7305675" cy="910001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C. Reece</a:t>
            </a:r>
          </a:p>
          <a:p>
            <a:pPr algn="ctr"/>
            <a:r>
              <a:rPr lang="en-US" dirty="0" smtClean="0"/>
              <a:t>L2 CM Performance </a:t>
            </a:r>
            <a:r>
              <a:rPr lang="en-US" dirty="0" err="1" smtClean="0"/>
              <a:t>Wkshp</a:t>
            </a:r>
            <a:r>
              <a:rPr lang="en-US" dirty="0" smtClean="0"/>
              <a:t> fo</a:t>
            </a:r>
            <a:r>
              <a:rPr lang="en-US" dirty="0" smtClean="0"/>
              <a:t>r </a:t>
            </a:r>
            <a:r>
              <a:rPr lang="en-US" dirty="0" smtClean="0"/>
              <a:t>HE</a:t>
            </a:r>
            <a:endParaRPr lang="en-US" dirty="0" smtClean="0"/>
          </a:p>
          <a:p>
            <a:pPr algn="ctr"/>
            <a:r>
              <a:rPr lang="en-US" sz="1800" dirty="0" smtClean="0"/>
              <a:t>04/25/2019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048" y="5552106"/>
            <a:ext cx="4062293" cy="115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4" y="776585"/>
            <a:ext cx="7623362" cy="4279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40539"/>
            <a:ext cx="12048565" cy="48749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Flux expulsion of new material – Tokyo </a:t>
            </a:r>
            <a:r>
              <a:rPr lang="en-US" sz="2400" dirty="0" err="1"/>
              <a:t>Denkai</a:t>
            </a:r>
            <a:r>
              <a:rPr lang="en-US" sz="2400" dirty="0"/>
              <a:t> niobium </a:t>
            </a:r>
            <a:r>
              <a:rPr lang="en-US" sz="2400" dirty="0" smtClean="0"/>
              <a:t>cavities </a:t>
            </a:r>
            <a:r>
              <a:rPr lang="en-US" sz="2400" dirty="0"/>
              <a:t>all @ 900°C 3 hours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99881" y="1147464"/>
            <a:ext cx="1620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– ASTM 5</a:t>
            </a:r>
          </a:p>
          <a:p>
            <a:r>
              <a:rPr lang="en-US" dirty="0"/>
              <a:t>Black - ASTM 6 </a:t>
            </a:r>
          </a:p>
          <a:p>
            <a:r>
              <a:rPr lang="en-US" dirty="0">
                <a:solidFill>
                  <a:srgbClr val="0070C0"/>
                </a:solidFill>
              </a:rPr>
              <a:t>Blue - ASTM 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7163" y="6426602"/>
            <a:ext cx="8049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LCLS-II specification comes from the </a:t>
            </a:r>
            <a:r>
              <a:rPr lang="en-US" sz="1400" dirty="0" err="1"/>
              <a:t>cooldown</a:t>
            </a:r>
            <a:r>
              <a:rPr lang="en-US" sz="1400" dirty="0"/>
              <a:t> and magnetic field specification for the </a:t>
            </a:r>
            <a:r>
              <a:rPr lang="en-US" sz="1400" dirty="0" err="1"/>
              <a:t>cryomodules</a:t>
            </a:r>
            <a:r>
              <a:rPr lang="en-US" sz="1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65" y="4981400"/>
            <a:ext cx="115256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ASTM 7 ingot lot temperature raised to 950°C </a:t>
            </a:r>
            <a:r>
              <a:rPr lang="en-US" dirty="0" smtClean="0"/>
              <a:t>the other ASTM 5 ingot left at 900°C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Time </a:t>
            </a:r>
            <a:r>
              <a:rPr lang="en-US" dirty="0" smtClean="0"/>
              <a:t>allowed extra sorting to pure ingots within lots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 99 left alone with knowledge it will just meet the specification – all other lots expected to exceed </a:t>
            </a:r>
            <a:r>
              <a:rPr lang="en-US" dirty="0" smtClean="0"/>
              <a:t>specification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Lot 100 raised to 925°C as it is a mixed 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Lot 101 – EZ_SSC_03 – was heat treated at 925°C with no change – lot </a:t>
            </a:r>
            <a:r>
              <a:rPr lang="en-US" dirty="0"/>
              <a:t>at 975°C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6" t="22155" r="45656" b="69417"/>
          <a:stretch/>
        </p:blipFill>
        <p:spPr>
          <a:xfrm>
            <a:off x="624934" y="6389367"/>
            <a:ext cx="412229" cy="382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48730" y="2836964"/>
            <a:ext cx="3949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Unprecedented </a:t>
            </a:r>
            <a:r>
              <a:rPr lang="en-US" dirty="0" smtClean="0"/>
              <a:t>material analysis to </a:t>
            </a:r>
            <a:r>
              <a:rPr lang="en-US" dirty="0" smtClean="0"/>
              <a:t>ensure </a:t>
            </a:r>
            <a:r>
              <a:rPr lang="en-US" dirty="0" smtClean="0"/>
              <a:t>each 9 cell will have optimal recipe at the ingot batch level: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13 single cells for Qt. 64 – 9-cells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03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 cell made from LCLS-II material – Analysis by FSU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164757" y="989571"/>
          <a:ext cx="8299148" cy="4667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Presentation" r:id="rId3" imgW="6094592" imgH="3427397" progId="PowerPoint.Show.12">
                  <p:embed/>
                </p:oleObj>
              </mc:Choice>
              <mc:Fallback>
                <p:oleObj name="Presentation" r:id="rId3" imgW="6094592" imgH="3427397" progId="PowerPoint.Show.12">
                  <p:embed/>
                  <p:pic>
                    <p:nvPicPr>
                      <p:cNvPr id="8" name="Object 7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757" y="989571"/>
                        <a:ext cx="8299148" cy="4667326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5927577"/>
            <a:ext cx="12288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Shreyas</a:t>
            </a:r>
            <a:r>
              <a:rPr lang="en-US" sz="1400" dirty="0"/>
              <a:t> </a:t>
            </a:r>
            <a:r>
              <a:rPr lang="en-US" sz="1400" dirty="0" smtClean="0"/>
              <a:t>Balachandran, </a:t>
            </a:r>
            <a:r>
              <a:rPr lang="en-US" sz="1400" u="sng" dirty="0" err="1"/>
              <a:t>Pashupati</a:t>
            </a:r>
            <a:r>
              <a:rPr lang="en-US" sz="1400" u="sng" dirty="0"/>
              <a:t> </a:t>
            </a:r>
            <a:r>
              <a:rPr lang="en-US" sz="1400" u="sng" dirty="0" err="1"/>
              <a:t>Dhakal</a:t>
            </a:r>
            <a:r>
              <a:rPr lang="en-US" sz="1400" dirty="0"/>
              <a:t>, David C. </a:t>
            </a:r>
            <a:r>
              <a:rPr lang="en-US" sz="1400" dirty="0" err="1"/>
              <a:t>Larbalestier</a:t>
            </a:r>
            <a:r>
              <a:rPr lang="en-US" sz="1400" dirty="0"/>
              <a:t>, Peter J. </a:t>
            </a:r>
            <a:r>
              <a:rPr lang="en-US" sz="1400" dirty="0" smtClean="0"/>
              <a:t>Lee, Microstructural </a:t>
            </a:r>
            <a:r>
              <a:rPr lang="en-US" sz="1400" dirty="0"/>
              <a:t>studies of Flux Expulsion and Entry in LCLS-II </a:t>
            </a:r>
            <a:r>
              <a:rPr lang="en-US" sz="1400" dirty="0" smtClean="0"/>
              <a:t>Material, TTC 2018  Riken </a:t>
            </a:r>
            <a:r>
              <a:rPr lang="en-US" sz="1400" dirty="0" err="1" smtClean="0"/>
              <a:t>Nishina</a:t>
            </a:r>
            <a:r>
              <a:rPr lang="en-US" sz="1400" dirty="0" smtClean="0"/>
              <a:t> Center Japan , 26-29 2018 https</a:t>
            </a:r>
            <a:r>
              <a:rPr lang="en-US" sz="1400" dirty="0"/>
              <a:t>://indico.desy.de/indico/event/20010/session/34/contribution/39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26370" y="1156804"/>
            <a:ext cx="2665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Evaluation of strain on grain grown and re-nucleation using LCLS-II provided material (free).</a:t>
            </a:r>
          </a:p>
          <a:p>
            <a:endParaRPr lang="en-US" dirty="0"/>
          </a:p>
          <a:p>
            <a:r>
              <a:rPr lang="en-US" dirty="0" smtClean="0"/>
              <a:t>Analysis done my FSU under collaboration with </a:t>
            </a:r>
            <a:r>
              <a:rPr lang="en-US" dirty="0" err="1" smtClean="0"/>
              <a:t>JLab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637673" y="63600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April 25-26, 2019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3838073" y="63600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HE CM Perf Wkshp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7634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cell made from LCLS-II material – Analysis by FSU </a:t>
            </a:r>
            <a:r>
              <a:rPr lang="en-US" dirty="0" smtClean="0"/>
              <a:t>Cont.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238897" y="907192"/>
          <a:ext cx="8362184" cy="4702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Presentation" r:id="rId3" imgW="6094592" imgH="3427397" progId="PowerPoint.Show.12">
                  <p:embed/>
                </p:oleObj>
              </mc:Choice>
              <mc:Fallback>
                <p:oleObj name="Presentation" r:id="rId3" imgW="6094592" imgH="3427397" progId="PowerPoint.Show.12">
                  <p:embed/>
                  <p:pic>
                    <p:nvPicPr>
                      <p:cNvPr id="7" name="Object 6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897" y="907192"/>
                        <a:ext cx="8362184" cy="4702776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5927577"/>
            <a:ext cx="12288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Shreyas</a:t>
            </a:r>
            <a:r>
              <a:rPr lang="en-US" sz="1400" dirty="0"/>
              <a:t> </a:t>
            </a:r>
            <a:r>
              <a:rPr lang="en-US" sz="1400" dirty="0" smtClean="0"/>
              <a:t>Balachandran, </a:t>
            </a:r>
            <a:r>
              <a:rPr lang="en-US" sz="1400" u="sng" dirty="0" err="1"/>
              <a:t>Pashupati</a:t>
            </a:r>
            <a:r>
              <a:rPr lang="en-US" sz="1400" u="sng" dirty="0"/>
              <a:t> </a:t>
            </a:r>
            <a:r>
              <a:rPr lang="en-US" sz="1400" u="sng" dirty="0" err="1"/>
              <a:t>Dhakal</a:t>
            </a:r>
            <a:r>
              <a:rPr lang="en-US" sz="1400" dirty="0"/>
              <a:t>, David C. </a:t>
            </a:r>
            <a:r>
              <a:rPr lang="en-US" sz="1400" dirty="0" err="1"/>
              <a:t>Larbalestier</a:t>
            </a:r>
            <a:r>
              <a:rPr lang="en-US" sz="1400" dirty="0"/>
              <a:t>, Peter J. </a:t>
            </a:r>
            <a:r>
              <a:rPr lang="en-US" sz="1400" dirty="0" smtClean="0"/>
              <a:t>Lee, Microstructural </a:t>
            </a:r>
            <a:r>
              <a:rPr lang="en-US" sz="1400" dirty="0"/>
              <a:t>studies of Flux Expulsion and Entry in LCLS-II </a:t>
            </a:r>
            <a:r>
              <a:rPr lang="en-US" sz="1400" dirty="0" smtClean="0"/>
              <a:t>Material, TTC 2018  Riken </a:t>
            </a:r>
            <a:r>
              <a:rPr lang="en-US" sz="1400" dirty="0" err="1" smtClean="0"/>
              <a:t>Nishina</a:t>
            </a:r>
            <a:r>
              <a:rPr lang="en-US" sz="1400" dirty="0" smtClean="0"/>
              <a:t> Center Japan , 26-29 2018 https</a:t>
            </a:r>
            <a:r>
              <a:rPr lang="en-US" sz="1400" dirty="0"/>
              <a:t>://indico.desy.de/indico/event/20010/session/34/contribution/39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49493" y="811458"/>
            <a:ext cx="34013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Lower stain areas do not  show the same grain growth and therefore reduced flux expulsion. </a:t>
            </a:r>
          </a:p>
          <a:p>
            <a:endParaRPr lang="en-US" sz="2400" dirty="0" smtClean="0"/>
          </a:p>
          <a:p>
            <a:r>
              <a:rPr lang="en-US" sz="2400" dirty="0" smtClean="0"/>
              <a:t>From study: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“Can </a:t>
            </a:r>
            <a:r>
              <a:rPr lang="en-US" b="1" dirty="0"/>
              <a:t>we start with cold worked </a:t>
            </a:r>
            <a:r>
              <a:rPr lang="en-US" b="1" dirty="0" err="1"/>
              <a:t>Nb</a:t>
            </a:r>
            <a:r>
              <a:rPr lang="en-US" b="1" dirty="0"/>
              <a:t> sheet to form the initial cavity structure?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These results suggest that  a critical level of cold work present throughout the sheet would lead to a more complete and uniform recrystallization. </a:t>
            </a:r>
            <a:r>
              <a:rPr lang="en-US" dirty="0" smtClean="0"/>
              <a:t>“</a:t>
            </a:r>
            <a:endParaRPr lang="en-US" sz="2400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637673" y="63600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April 25-26, 2019</a:t>
            </a:r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3838073" y="63600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HE CM Perf Wkshp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67141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Unprecedented levels of material analysis through batch testing cavities are underway to ensure LCLS-II 9-cells cavities have the highest possible operating Q</a:t>
            </a:r>
            <a:r>
              <a:rPr lang="en-US" sz="2400" baseline="-25000" dirty="0"/>
              <a:t>0</a:t>
            </a:r>
            <a:r>
              <a:rPr lang="en-US" sz="2400" dirty="0"/>
              <a:t>, even with non-optimal </a:t>
            </a:r>
            <a:r>
              <a:rPr lang="en-US" sz="2400" dirty="0" err="1"/>
              <a:t>cryomodule</a:t>
            </a:r>
            <a:r>
              <a:rPr lang="en-US" sz="2400" dirty="0"/>
              <a:t> cool downs.</a:t>
            </a:r>
          </a:p>
          <a:p>
            <a:r>
              <a:rPr lang="en-US" sz="2400" dirty="0"/>
              <a:t>HE will need to do the same.</a:t>
            </a:r>
          </a:p>
          <a:p>
            <a:endParaRPr lang="en-US" sz="2400" dirty="0"/>
          </a:p>
          <a:p>
            <a:r>
              <a:rPr lang="en-US" sz="2400" dirty="0"/>
              <a:t>Research on creative solutions to manage this phenomenon other than by brute force is just beginning.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25-26,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 CM Perf Wkshp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282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187" y="943290"/>
            <a:ext cx="11285837" cy="5381694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The material sensitivity that we are focused on now is its "flux pinning" strength. Crystal defects resist "sweeping" </a:t>
            </a:r>
            <a:r>
              <a:rPr lang="en-US" sz="2400" dirty="0" smtClean="0"/>
              <a:t>residual flux </a:t>
            </a:r>
            <a:r>
              <a:rPr lang="en-US" sz="2400" dirty="0"/>
              <a:t>out via Meissner effect and local thermal gradient @ T</a:t>
            </a:r>
            <a:r>
              <a:rPr lang="en-US" sz="2400" baseline="-25000" dirty="0"/>
              <a:t>c</a:t>
            </a:r>
            <a:r>
              <a:rPr lang="en-US" sz="2400" dirty="0"/>
              <a:t>.</a:t>
            </a:r>
            <a:endParaRPr lang="en-US" sz="2000" dirty="0"/>
          </a:p>
          <a:p>
            <a:pPr lvl="0"/>
            <a:r>
              <a:rPr lang="en-US" sz="2400" dirty="0"/>
              <a:t>Remaining pinned flux after </a:t>
            </a:r>
            <a:r>
              <a:rPr lang="en-US" sz="2400" dirty="0" err="1"/>
              <a:t>cooldown</a:t>
            </a:r>
            <a:r>
              <a:rPr lang="en-US" sz="2400" dirty="0"/>
              <a:t> contributes to and can easily dominate the "residual" losses, limiting Q</a:t>
            </a:r>
            <a:r>
              <a:rPr lang="en-US" sz="2400" baseline="-25000" dirty="0"/>
              <a:t>0</a:t>
            </a:r>
            <a:r>
              <a:rPr lang="en-US" sz="2400" dirty="0"/>
              <a:t> and creating the dominant cryogenic load, absent field emission.</a:t>
            </a:r>
            <a:endParaRPr lang="en-US" sz="2000" dirty="0"/>
          </a:p>
          <a:p>
            <a:pPr lvl="0"/>
            <a:r>
              <a:rPr lang="en-US" sz="2400" dirty="0"/>
              <a:t>There is a "natural" variation in grain size and roughly-associated defect density in the production methods of all </a:t>
            </a:r>
            <a:r>
              <a:rPr lang="en-US" sz="2400" dirty="0" err="1"/>
              <a:t>Nb</a:t>
            </a:r>
            <a:r>
              <a:rPr lang="en-US" sz="2400" dirty="0"/>
              <a:t> suppliers. Current QA checks, the interstitial content/RRR, in the current specification are not adequate to explain/predict the defect density at the sheet level.   </a:t>
            </a:r>
            <a:endParaRPr lang="en-US" sz="2000" dirty="0"/>
          </a:p>
          <a:p>
            <a:pPr lvl="0"/>
            <a:r>
              <a:rPr lang="en-US" sz="2400" dirty="0"/>
              <a:t>All suppliers can and have delivered “high-performing” (easy flux-expelling, in this context) material, but not consistently.</a:t>
            </a:r>
            <a:endParaRPr lang="en-US" sz="2000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637673" y="63600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April 25-26, 2019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3838073" y="63600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HE CM Perf Wkshp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16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 smtClean="0"/>
              <a:t>With </a:t>
            </a:r>
            <a:r>
              <a:rPr lang="en-US" sz="2400" dirty="0"/>
              <a:t>different temperature and duration heat treatment "any" material can be made "low loss", but</a:t>
            </a:r>
            <a:endParaRPr lang="en-US" sz="2000" dirty="0"/>
          </a:p>
          <a:p>
            <a:pPr lvl="1"/>
            <a:r>
              <a:rPr lang="en-US" dirty="0"/>
              <a:t>Too much HT can soften the material and lead to detuning issues in handling. How much is too much is poorly understood and different for different batches – quite detailed material history dependent.</a:t>
            </a:r>
            <a:endParaRPr lang="en-US" sz="1800" dirty="0"/>
          </a:p>
          <a:p>
            <a:pPr lvl="0"/>
            <a:r>
              <a:rPr lang="en-US" sz="2400" dirty="0"/>
              <a:t>Thus, at present, we target different cavity heat treatments for each lot, to realize adequate flux sweeping while minimizing risk of sloppy tuning control.</a:t>
            </a:r>
            <a:endParaRPr lang="en-US" sz="2000" dirty="0"/>
          </a:p>
          <a:p>
            <a:pPr lvl="1"/>
            <a:r>
              <a:rPr lang="en-US" dirty="0"/>
              <a:t>This partially comes from the fact we do not know how to write the specification without batch testing, especially for the small grain size material, i.e., ASTM 7.  </a:t>
            </a:r>
            <a:endParaRPr lang="en-US" sz="1800" dirty="0"/>
          </a:p>
          <a:p>
            <a:pPr lvl="1"/>
            <a:r>
              <a:rPr lang="en-US" dirty="0"/>
              <a:t>Even when we clarify a desirable material specification – we have no assurance that material suppliers will have the means to target that product other than by post-production filtering. (Such would have significant cost implications.)</a:t>
            </a:r>
            <a:endParaRPr lang="en-US" sz="1800" dirty="0"/>
          </a:p>
          <a:p>
            <a:r>
              <a:rPr lang="en-US" sz="2400" dirty="0"/>
              <a:t>Enlarging the grain size in the </a:t>
            </a:r>
            <a:r>
              <a:rPr lang="en-US" sz="2400" dirty="0" err="1"/>
              <a:t>Nb</a:t>
            </a:r>
            <a:r>
              <a:rPr lang="en-US" sz="2400" dirty="0"/>
              <a:t> specification at this time on the sheet level, i.e., going from [ASTM 6 and no ASTM 8] to [ASTM 5 with no ASTM 7] might increase the cost by a significant amount and could add machining and yield strength issues of their own. The trade-offs are not clear at this time.</a:t>
            </a:r>
            <a:endParaRPr lang="en-US" sz="4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April 25-26, </a:t>
            </a:r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HE CM Perf </a:t>
            </a:r>
            <a:r>
              <a:rPr lang="en-US" dirty="0" err="1" smtClean="0"/>
              <a:t>Wkshp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Flux expulsion – Definition and Example </a:t>
            </a:r>
            <a:endParaRPr lang="en-US" dirty="0"/>
          </a:p>
        </p:txBody>
      </p:sp>
      <p:pic>
        <p:nvPicPr>
          <p:cNvPr id="4" name="Picture 3" descr="flux setup.png"/>
          <p:cNvPicPr/>
          <p:nvPr/>
        </p:nvPicPr>
        <p:blipFill rotWithShape="1">
          <a:blip r:embed="rId2" cstate="print"/>
          <a:srcRect t="29401" b="21664"/>
          <a:stretch/>
        </p:blipFill>
        <p:spPr bwMode="auto">
          <a:xfrm>
            <a:off x="244928" y="1310196"/>
            <a:ext cx="2967324" cy="20852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example redo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4192" y="4022418"/>
            <a:ext cx="3769808" cy="2870466"/>
          </a:xfrm>
          <a:prstGeom prst="rect">
            <a:avLst/>
          </a:prstGeom>
        </p:spPr>
      </p:pic>
      <p:pic>
        <p:nvPicPr>
          <p:cNvPr id="6" name="Picture 5" descr="flux data.jpg"/>
          <p:cNvPicPr/>
          <p:nvPr/>
        </p:nvPicPr>
        <p:blipFill>
          <a:blip r:embed="rId4"/>
          <a:srcRect t="2315"/>
          <a:stretch>
            <a:fillRect/>
          </a:stretch>
        </p:blipFill>
        <p:spPr>
          <a:xfrm>
            <a:off x="7973036" y="1039779"/>
            <a:ext cx="3938122" cy="4769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444" y="3653085"/>
            <a:ext cx="175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 down curve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892" y="972047"/>
            <a:ext cx="234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Niobium cavity sensors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4361" y="1098754"/>
            <a:ext cx="2235893" cy="2126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4 calibrated </a:t>
            </a:r>
            <a:r>
              <a:rPr lang="en-US" sz="1600" b="1" dirty="0" err="1"/>
              <a:t>Cernox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Upper iris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20mm above the equator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20mm below the equator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Lower iris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735845" y="1386258"/>
            <a:ext cx="1804895" cy="59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46225" y="1100167"/>
            <a:ext cx="1956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Calculated ideal ~</a:t>
            </a:r>
            <a:r>
              <a:rPr lang="en-US" sz="1200" dirty="0" smtClean="0"/>
              <a:t>1.65-1.75*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590657" y="3726421"/>
            <a:ext cx="20952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4-Point Star 16"/>
          <p:cNvSpPr/>
          <p:nvPr/>
        </p:nvSpPr>
        <p:spPr>
          <a:xfrm>
            <a:off x="1401565" y="5868869"/>
            <a:ext cx="137160" cy="137160"/>
          </a:xfrm>
          <a:prstGeom prst="star4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102904" y="5111604"/>
                <a:ext cx="3502817" cy="475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𝐹𝑙𝑢𝑥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𝑒𝑥𝑝𝑢𝑙𝑠𝑖𝑜𝑛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𝑟𝑎𝑡𝑜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𝑚𝑎𝑔𝑒𝑡𝑖𝑐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𝑓𝑖𝑒𝑙𝑑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𝑎𝑏𝑜𝑣𝑒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𝑇𝑐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𝑚𝑎𝑔𝑛𝑒𝑡𝑖𝑐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𝑓𝑖𝑒𝑙𝑑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𝑏𝑒𝑙𝑜𝑤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𝑇𝑐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904" y="5111604"/>
                <a:ext cx="3502817" cy="475771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5-Point Star 21"/>
          <p:cNvSpPr/>
          <p:nvPr/>
        </p:nvSpPr>
        <p:spPr>
          <a:xfrm>
            <a:off x="3168304" y="5320491"/>
            <a:ext cx="137160" cy="13716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979801" y="5997768"/>
            <a:ext cx="70146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*S. Posen http://lss.fnal.gov/archive/2016/conf/fermilab-conf-16-367-td.pdf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7503720" y="5410196"/>
            <a:ext cx="137160" cy="13716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7505046" y="5190904"/>
            <a:ext cx="137160" cy="137160"/>
          </a:xfrm>
          <a:prstGeom prst="star4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5504" y="972048"/>
            <a:ext cx="7894801" cy="26707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60255" y="1254224"/>
            <a:ext cx="23227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3 </a:t>
            </a:r>
            <a:r>
              <a:rPr lang="en-US" sz="1600" b="1" dirty="0"/>
              <a:t>calibrated fluxgate magnetometers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on equator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All aligned axially to </a:t>
            </a:r>
            <a:r>
              <a:rPr lang="en-US" sz="1600" dirty="0"/>
              <a:t>the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Each 120 degrees </a:t>
            </a:r>
            <a:r>
              <a:rPr lang="en-US" sz="1600" dirty="0" smtClean="0"/>
              <a:t>apart</a:t>
            </a:r>
            <a:endParaRPr lang="en-US" sz="1600" dirty="0"/>
          </a:p>
        </p:txBody>
      </p:sp>
      <p:sp>
        <p:nvSpPr>
          <p:cNvPr id="23" name="5-Point Star 22"/>
          <p:cNvSpPr/>
          <p:nvPr/>
        </p:nvSpPr>
        <p:spPr>
          <a:xfrm>
            <a:off x="9487121" y="1638980"/>
            <a:ext cx="137160" cy="13716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555701" y="1550416"/>
            <a:ext cx="2181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LCLS-II spec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8311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LCLS-II Material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25-26,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 CM Perf Wkshp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63478" y="816786"/>
            <a:ext cx="6122505" cy="1934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r>
              <a:rPr lang="en-US" sz="2400" dirty="0" smtClean="0"/>
              <a:t>26 Total heat lots from Tokyo </a:t>
            </a:r>
            <a:r>
              <a:rPr lang="en-US" sz="2400" dirty="0" err="1" smtClean="0"/>
              <a:t>Denkai</a:t>
            </a:r>
            <a:r>
              <a:rPr lang="en-US" sz="2400" dirty="0" smtClean="0"/>
              <a:t> (TD) material </a:t>
            </a:r>
            <a:r>
              <a:rPr lang="en-US" sz="2400" b="1" dirty="0" smtClean="0"/>
              <a:t>- 3155 sheets</a:t>
            </a:r>
            <a:endParaRPr lang="en-US" sz="2400" dirty="0" smtClean="0"/>
          </a:p>
          <a:p>
            <a:pPr>
              <a:buFont typeface="Arial"/>
              <a:buChar char="•"/>
              <a:defRPr/>
            </a:pPr>
            <a:r>
              <a:rPr lang="en-US" sz="2400" dirty="0" smtClean="0"/>
              <a:t>16 heat lots from Ningxia Orient Tantalum industry co ltd (OTIC or Ningxia or NX) - </a:t>
            </a:r>
            <a:r>
              <a:rPr lang="en-US" sz="2400" b="1" dirty="0" smtClean="0"/>
              <a:t>2745 sheets</a:t>
            </a:r>
          </a:p>
          <a:p>
            <a:pPr marL="0" indent="0">
              <a:buNone/>
              <a:defRPr/>
            </a:pPr>
            <a:endParaRPr lang="en-US" sz="2400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442762" y="6065817"/>
            <a:ext cx="613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</a:rPr>
              <a:t>Compiled by </a:t>
            </a:r>
            <a:r>
              <a:rPr lang="en-US" dirty="0" err="1">
                <a:solidFill>
                  <a:srgbClr val="000000"/>
                </a:solidFill>
              </a:rPr>
              <a:t>Jacek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/>
              <a:t>Sekutowicz</a:t>
            </a:r>
            <a:r>
              <a:rPr lang="en-US" dirty="0"/>
              <a:t> </a:t>
            </a:r>
            <a:r>
              <a:rPr lang="en-US" dirty="0" err="1"/>
              <a:t>DESY</a:t>
            </a:r>
            <a:r>
              <a:rPr lang="en-US" dirty="0"/>
              <a:t>/LCLS-II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952267"/>
              </p:ext>
            </p:extLst>
          </p:nvPr>
        </p:nvGraphicFramePr>
        <p:xfrm>
          <a:off x="559594" y="909639"/>
          <a:ext cx="4609307" cy="5187541"/>
        </p:xfrm>
        <a:graphic>
          <a:graphicData uri="http://schemas.openxmlformats.org/drawingml/2006/table">
            <a:tbl>
              <a:tblPr/>
              <a:tblGrid>
                <a:gridCol w="1861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4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</a:rPr>
                        <a:t>Parameter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Unit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Times New Roman"/>
                          <a:ea typeface="Times New Roman"/>
                        </a:rPr>
                        <a:t>E-XFEL / LCLS II</a:t>
                      </a:r>
                      <a:endParaRPr lang="en-US" sz="1100" b="1" dirty="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4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Times New Roman"/>
                        </a:rPr>
                        <a:t>Year 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-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2007&amp;2010 / 2014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4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Times New Roman"/>
                        </a:rPr>
                        <a:t>RRR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-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&gt; 300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Times New Roman"/>
                          <a:ea typeface="Times New Roman"/>
                        </a:rPr>
                        <a:t>CHEMICAL COMPOSITION</a:t>
                      </a:r>
                      <a:r>
                        <a:rPr lang="en-US" sz="1000" dirty="0">
                          <a:latin typeface="Times New Roman"/>
                          <a:ea typeface="Times New Roman"/>
                        </a:rPr>
                        <a:t> 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Ta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% or weight 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≤ 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0.05 %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W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% or weight 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Garamond"/>
                          <a:ea typeface="Calibri"/>
                          <a:cs typeface="Garamond"/>
                        </a:rPr>
                        <a:t>≤ </a:t>
                      </a:r>
                      <a:r>
                        <a:rPr lang="en-US" sz="1000" dirty="0">
                          <a:latin typeface="Times New Roman"/>
                          <a:ea typeface="Times New Roman"/>
                        </a:rPr>
                        <a:t>0.007%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Ti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% or weight ppm 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≤ 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0.005%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Fe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% or weight 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≤ 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0.003%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</a:rPr>
                        <a:t>Si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% or weight 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≤ 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0.003%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</a:rPr>
                        <a:t>Mo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% or weight 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≤ 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0.005%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Ni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% or weight ppm 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≤ 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0.003%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H</a:t>
                      </a:r>
                      <a:r>
                        <a:rPr lang="en-US" sz="1000" baseline="-2500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 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% or weight 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≤ 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2 w-ppm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3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</a:rPr>
                        <a:t>N</a:t>
                      </a:r>
                      <a:r>
                        <a:rPr lang="en-US" sz="1000" baseline="-25000" dirty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000" dirty="0">
                          <a:latin typeface="Times New Roman"/>
                          <a:ea typeface="Times New Roman"/>
                        </a:rPr>
                        <a:t>  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% or weight 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≤ 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10 w-ppm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3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O</a:t>
                      </a:r>
                      <a:r>
                        <a:rPr lang="en-US" sz="1000" baseline="-2500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  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% or weight 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≤ 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10 w-ppm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0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C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% or weight ppm 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≤ 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10 w-ppm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746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Times New Roman"/>
                        </a:rPr>
                        <a:t>MICROSTRUCTURE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100% recrystallized. Uniform size and equal-axed grains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19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Grain size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ASTM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µm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Predominantly ≥ 6 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≤ 45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19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Maximal grain size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ASTM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µm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&gt; 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&lt; 90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46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Times New Roman"/>
                        </a:rPr>
                        <a:t>MECHANICAL PROPERT.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64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Tensile strength, Rm *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N/mm</a:t>
                      </a:r>
                      <a:r>
                        <a:rPr lang="en-US" sz="1000" baseline="3000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000">
                          <a:latin typeface="Times New Roman"/>
                          <a:ea typeface="Times New Roman"/>
                        </a:rPr>
                        <a:t> 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&gt; 140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64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Yield strength, Rp0.2 *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N/mm</a:t>
                      </a:r>
                      <a:r>
                        <a:rPr lang="en-US" sz="1000" baseline="30000">
                          <a:latin typeface="Times New Roman"/>
                          <a:ea typeface="Times New Roman"/>
                        </a:rPr>
                        <a:t>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50 &lt;  Rp0.2  &lt; 100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64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Elongation, AL 30 *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≥ 30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46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Garamond"/>
                          <a:ea typeface="Calibri"/>
                          <a:cs typeface="Garamond"/>
                        </a:rPr>
                        <a:t>Hardness, HV (min. load 10 N)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</a:rPr>
                        <a:t>-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Garamond"/>
                          <a:ea typeface="Calibri"/>
                          <a:cs typeface="Garamond"/>
                        </a:rPr>
                        <a:t>≤ 60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26637" marR="26637" marT="17445" marB="1744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11" name="Slide Number Placeholder 2"/>
          <p:cNvSpPr txBox="1">
            <a:spLocks/>
          </p:cNvSpPr>
          <p:nvPr/>
        </p:nvSpPr>
        <p:spPr bwMode="auto">
          <a:xfrm>
            <a:off x="7010400" y="6645275"/>
            <a:ext cx="2133600" cy="190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10F884-42C3-42A3-B0FA-637074A9D35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0477" y="2840447"/>
            <a:ext cx="3600984" cy="336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92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material studies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7602554" cy="573954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2015/2016 – Flux expulsion in niobium cavities began to be investigated after a failure to get high </a:t>
            </a:r>
            <a:r>
              <a:rPr lang="en-US" dirty="0" err="1" smtClean="0"/>
              <a:t>Qo</a:t>
            </a:r>
            <a:r>
              <a:rPr lang="en-US" dirty="0" smtClean="0"/>
              <a:t> after doping – initial research done at FNAL.</a:t>
            </a:r>
          </a:p>
          <a:p>
            <a:r>
              <a:rPr lang="en-US" dirty="0" smtClean="0"/>
              <a:t>LCLS-II niobium flux expulsion effort </a:t>
            </a:r>
            <a:r>
              <a:rPr lang="en-US" dirty="0" smtClean="0"/>
              <a:t>initiated </a:t>
            </a:r>
            <a:r>
              <a:rPr lang="en-US" dirty="0" smtClean="0"/>
              <a:t>at </a:t>
            </a:r>
            <a:r>
              <a:rPr lang="en-US" dirty="0" err="1" smtClean="0"/>
              <a:t>JLab</a:t>
            </a:r>
            <a:r>
              <a:rPr lang="en-US" dirty="0" smtClean="0"/>
              <a:t> along with FNAL – rapid manufacturing of 8 single cell initiated at </a:t>
            </a:r>
            <a:r>
              <a:rPr lang="en-US" dirty="0" err="1" smtClean="0"/>
              <a:t>JLab</a:t>
            </a:r>
            <a:r>
              <a:rPr lang="en-US" dirty="0" smtClean="0"/>
              <a:t> made out of select batches of production niobium in parallel with production of the 9 cells at the two cavity manufactures </a:t>
            </a:r>
            <a:r>
              <a:rPr lang="en-US" dirty="0" err="1" smtClean="0"/>
              <a:t>Zanon</a:t>
            </a:r>
            <a:r>
              <a:rPr lang="en-US" dirty="0" smtClean="0"/>
              <a:t> (Italy) and Research Instruments (Germany).</a:t>
            </a:r>
          </a:p>
          <a:p>
            <a:r>
              <a:rPr lang="en-US" dirty="0" smtClean="0"/>
              <a:t>4 unique recipes developed depending on the where the niobium was manufactured and the initial crystal structure. </a:t>
            </a:r>
          </a:p>
          <a:p>
            <a:r>
              <a:rPr lang="en-US" dirty="0" smtClean="0"/>
              <a:t>Replacement new material from the higher performing niobium supplier (Tokyo </a:t>
            </a:r>
            <a:r>
              <a:rPr lang="en-US" dirty="0" err="1" smtClean="0"/>
              <a:t>Denkai</a:t>
            </a:r>
            <a:r>
              <a:rPr lang="en-US" dirty="0" smtClean="0"/>
              <a:t>) </a:t>
            </a:r>
            <a:r>
              <a:rPr lang="en-US" dirty="0" smtClean="0"/>
              <a:t>was ordered </a:t>
            </a:r>
            <a:r>
              <a:rPr lang="en-US" dirty="0" smtClean="0"/>
              <a:t>as contingency if the recipes failed.  </a:t>
            </a:r>
          </a:p>
          <a:p>
            <a:r>
              <a:rPr lang="en-US" dirty="0" smtClean="0"/>
              <a:t>64 new cavities order – to be made from new material.</a:t>
            </a:r>
          </a:p>
          <a:p>
            <a:r>
              <a:rPr lang="en-US" dirty="0" smtClean="0"/>
              <a:t>A single cell for each ingot lot of the new material produced to validate every batch of 9 cells – 13 single cells needed for 64 - 9 cells - data analysis underway.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586" y="1203572"/>
            <a:ext cx="4232176" cy="3159251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5" name="Date Placeholder 3"/>
          <p:cNvSpPr txBox="1">
            <a:spLocks/>
          </p:cNvSpPr>
          <p:nvPr/>
        </p:nvSpPr>
        <p:spPr>
          <a:xfrm>
            <a:off x="637673" y="63600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April 25-26, 2019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3838073" y="63600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HE CM Perf Wkshp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524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Material/recipe  for LCLS-II by cavity </a:t>
            </a:r>
            <a:r>
              <a:rPr lang="en-US" dirty="0" smtClean="0"/>
              <a:t>count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25-26,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 CM Perf Wkshp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5614" y="1282701"/>
            <a:ext cx="6220451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8070850" y="1282701"/>
            <a:ext cx="259715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dirty="0"/>
              <a:t>LCLS-II recipe by cavity vendor, material vendor, heat treatment/EP recipe by cavity </a:t>
            </a:r>
            <a:r>
              <a:rPr lang="en-US" sz="3200" dirty="0"/>
              <a:t>counts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75023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 validation single cells for new 9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043499" cy="5745700"/>
          </a:xfrm>
        </p:spPr>
        <p:txBody>
          <a:bodyPr/>
          <a:lstStyle/>
          <a:p>
            <a:r>
              <a:rPr lang="en-US" dirty="0" smtClean="0"/>
              <a:t>Sorted </a:t>
            </a:r>
            <a:r>
              <a:rPr lang="en-US" dirty="0" smtClean="0"/>
              <a:t>every production sheet </a:t>
            </a:r>
            <a:r>
              <a:rPr lang="en-US" dirty="0" smtClean="0"/>
              <a:t>by </a:t>
            </a:r>
            <a:r>
              <a:rPr lang="en-US" dirty="0" smtClean="0"/>
              <a:t>heat lot (containing 2 ingots).</a:t>
            </a:r>
          </a:p>
          <a:p>
            <a:r>
              <a:rPr lang="en-US" dirty="0" smtClean="0"/>
              <a:t>Pull 2 random sheets from each heat lot from the highest ASTM ingot and make into a single cell.</a:t>
            </a:r>
          </a:p>
          <a:p>
            <a:r>
              <a:rPr lang="en-US" dirty="0" smtClean="0"/>
              <a:t>The single cell must pass the flux expulsion and Q</a:t>
            </a:r>
            <a:r>
              <a:rPr lang="en-US" baseline="-25000" dirty="0" smtClean="0"/>
              <a:t>0</a:t>
            </a:r>
            <a:r>
              <a:rPr lang="en-US" dirty="0" smtClean="0"/>
              <a:t> specification for the 9 cells to be heat treated</a:t>
            </a:r>
          </a:p>
          <a:p>
            <a:r>
              <a:rPr lang="en-US" dirty="0" smtClean="0"/>
              <a:t>Pure 9 cell cavities must be made, no mixing of lot sheet until the very end.</a:t>
            </a:r>
          </a:p>
          <a:p>
            <a:r>
              <a:rPr lang="en-US" dirty="0" smtClean="0"/>
              <a:t>No 9 cell can be heat treated until the single cell from the lot is </a:t>
            </a:r>
            <a:r>
              <a:rPr lang="en-US" dirty="0" smtClean="0"/>
              <a:t>validated.</a:t>
            </a:r>
            <a:endParaRPr lang="en-US" dirty="0" smtClean="0"/>
          </a:p>
          <a:p>
            <a:r>
              <a:rPr lang="en-US" dirty="0" smtClean="0"/>
              <a:t>Lots </a:t>
            </a:r>
            <a:r>
              <a:rPr lang="en-US" dirty="0" smtClean="0"/>
              <a:t>that are questionable will be heat treated at 925, </a:t>
            </a:r>
            <a:r>
              <a:rPr lang="en-US" dirty="0" smtClean="0"/>
              <a:t>or </a:t>
            </a:r>
            <a:r>
              <a:rPr lang="en-US" dirty="0" smtClean="0"/>
              <a:t>950 if the single cell is revalidated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566170" y="959938"/>
          <a:ext cx="5131559" cy="5751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8575">
                  <a:extLst>
                    <a:ext uri="{9D8B030D-6E8A-4147-A177-3AD203B41FA5}">
                      <a16:colId xmlns:a16="http://schemas.microsoft.com/office/drawing/2014/main" val="2323074577"/>
                    </a:ext>
                  </a:extLst>
                </a:gridCol>
                <a:gridCol w="897769">
                  <a:extLst>
                    <a:ext uri="{9D8B030D-6E8A-4147-A177-3AD203B41FA5}">
                      <a16:colId xmlns:a16="http://schemas.microsoft.com/office/drawing/2014/main" val="2506027295"/>
                    </a:ext>
                  </a:extLst>
                </a:gridCol>
                <a:gridCol w="911370">
                  <a:extLst>
                    <a:ext uri="{9D8B030D-6E8A-4147-A177-3AD203B41FA5}">
                      <a16:colId xmlns:a16="http://schemas.microsoft.com/office/drawing/2014/main" val="2116037506"/>
                    </a:ext>
                  </a:extLst>
                </a:gridCol>
                <a:gridCol w="1292241">
                  <a:extLst>
                    <a:ext uri="{9D8B030D-6E8A-4147-A177-3AD203B41FA5}">
                      <a16:colId xmlns:a16="http://schemas.microsoft.com/office/drawing/2014/main" val="3747821524"/>
                    </a:ext>
                  </a:extLst>
                </a:gridCol>
                <a:gridCol w="1091604">
                  <a:extLst>
                    <a:ext uri="{9D8B030D-6E8A-4147-A177-3AD203B41FA5}">
                      <a16:colId xmlns:a16="http://schemas.microsoft.com/office/drawing/2014/main" val="2346212161"/>
                    </a:ext>
                  </a:extLst>
                </a:gridCol>
              </a:tblGrid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annealing </a:t>
                      </a:r>
                      <a:r>
                        <a:rPr lang="en-US" sz="1200" u="none" strike="noStrike" dirty="0">
                          <a:effectLst/>
                        </a:rPr>
                        <a:t>lot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lot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ingot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ingot RRR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astm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4148669807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HT9-1052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3859873853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1407197424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HT9-1065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1695728253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6,7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970026658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HT9-1074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187358850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NC-2143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3156815251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HT9-1081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6,6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4173548574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3636780449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HT9-1093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NC-2152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4160351175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NC-2155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3347009227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HT9-1101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NC-2159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2434784159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NC-2145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1267668231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TH9-1002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</a:rPr>
                        <a:t>NC-2075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1063810645"/>
                  </a:ext>
                </a:extLst>
              </a:tr>
              <a:tr h="20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NC-2085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228828743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HT9-1012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NC-2086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3612517658"/>
                  </a:ext>
                </a:extLst>
              </a:tr>
              <a:tr h="207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581695985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HT9-1013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NC-2087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2144675910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643568708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HT9-1025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NC-2092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402684085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NC-2099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3956864222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HT9-1046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NC-2092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3515070423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NC-2099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3377787455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HT9-1052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1059715640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398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3692919644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HT9-773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NC-2096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1770894866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3529610890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HT9-982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NC-2060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393351527"/>
                  </a:ext>
                </a:extLst>
              </a:tr>
              <a:tr h="197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NC-2135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extLst>
                  <a:ext uri="{0D108BD9-81ED-4DB2-BD59-A6C34878D82A}">
                    <a16:rowId xmlns:a16="http://schemas.microsoft.com/office/drawing/2014/main" val="973844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13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lessons learned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7191157"/>
              </p:ext>
            </p:extLst>
          </p:nvPr>
        </p:nvGraphicFramePr>
        <p:xfrm>
          <a:off x="309282" y="728029"/>
          <a:ext cx="11618259" cy="5628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e Placeholder 3"/>
          <p:cNvSpPr txBox="1">
            <a:spLocks/>
          </p:cNvSpPr>
          <p:nvPr/>
        </p:nvSpPr>
        <p:spPr>
          <a:xfrm>
            <a:off x="637673" y="63600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April 25-26, 2019</a:t>
            </a:r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3838073" y="636003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HE CM Perf Wkshp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2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16427</TotalTime>
  <Words>1462</Words>
  <Application>Microsoft Office PowerPoint</Application>
  <PresentationFormat>Widescreen</PresentationFormat>
  <Paragraphs>332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.PingFangSC-Regular</vt:lpstr>
      <vt:lpstr>Arial</vt:lpstr>
      <vt:lpstr>Calibri</vt:lpstr>
      <vt:lpstr>Cambria Math</vt:lpstr>
      <vt:lpstr>Garamond</vt:lpstr>
      <vt:lpstr>Minion Pro</vt:lpstr>
      <vt:lpstr>PingFangSC-Regular</vt:lpstr>
      <vt:lpstr>Times New Roman</vt:lpstr>
      <vt:lpstr>Theme1</vt:lpstr>
      <vt:lpstr>Presentation</vt:lpstr>
      <vt:lpstr>Lessons Learned from L2 Nb mat’l HT</vt:lpstr>
      <vt:lpstr>Summary of lessons learned</vt:lpstr>
      <vt:lpstr>Summary of lessons learned</vt:lpstr>
      <vt:lpstr>Flux expulsion – Definition and Example </vt:lpstr>
      <vt:lpstr>Initial LCLS-II Material</vt:lpstr>
      <vt:lpstr>LCLS-II material studies </vt:lpstr>
      <vt:lpstr>Material/recipe  for LCLS-II by cavity count</vt:lpstr>
      <vt:lpstr>Lot validation single cells for new 9 cells</vt:lpstr>
      <vt:lpstr>Summary of lessons learned</vt:lpstr>
      <vt:lpstr>Flux expulsion of new material – Tokyo Denkai niobium cavities all @ 900°C 3 hours </vt:lpstr>
      <vt:lpstr>Half cell made from LCLS-II material – Analysis by FSU </vt:lpstr>
      <vt:lpstr>Half cell made from LCLS-II material – Analysis by FSU Cont.</vt:lpstr>
      <vt:lpstr>Summary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Charlie Reece</cp:lastModifiedBy>
  <cp:revision>153</cp:revision>
  <dcterms:created xsi:type="dcterms:W3CDTF">2018-09-06T13:32:58Z</dcterms:created>
  <dcterms:modified xsi:type="dcterms:W3CDTF">2019-04-25T02:30:34Z</dcterms:modified>
</cp:coreProperties>
</file>