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28"/>
  </p:notesMasterIdLst>
  <p:handoutMasterIdLst>
    <p:handoutMasterId r:id="rId29"/>
  </p:handoutMasterIdLst>
  <p:sldIdLst>
    <p:sldId id="265" r:id="rId3"/>
    <p:sldId id="270" r:id="rId4"/>
    <p:sldId id="268" r:id="rId5"/>
    <p:sldId id="271" r:id="rId6"/>
    <p:sldId id="378" r:id="rId7"/>
    <p:sldId id="384" r:id="rId8"/>
    <p:sldId id="312" r:id="rId9"/>
    <p:sldId id="377" r:id="rId10"/>
    <p:sldId id="375" r:id="rId11"/>
    <p:sldId id="385" r:id="rId12"/>
    <p:sldId id="280" r:id="rId13"/>
    <p:sldId id="379" r:id="rId14"/>
    <p:sldId id="380" r:id="rId15"/>
    <p:sldId id="383" r:id="rId16"/>
    <p:sldId id="381" r:id="rId17"/>
    <p:sldId id="382" r:id="rId18"/>
    <p:sldId id="279" r:id="rId19"/>
    <p:sldId id="274" r:id="rId20"/>
    <p:sldId id="266" r:id="rId21"/>
    <p:sldId id="275" r:id="rId22"/>
    <p:sldId id="276" r:id="rId23"/>
    <p:sldId id="267" r:id="rId24"/>
    <p:sldId id="277" r:id="rId25"/>
    <p:sldId id="281" r:id="rId26"/>
    <p:sldId id="386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6E9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BCAB26-6CD7-498A-82A6-CA132FDF95AD}" v="2332" dt="2019-04-23T22:08:11.9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57" autoAdjust="0"/>
    <p:restoredTop sz="94660"/>
  </p:normalViewPr>
  <p:slideViewPr>
    <p:cSldViewPr snapToGrid="0" snapToObjects="1">
      <p:cViewPr varScale="1">
        <p:scale>
          <a:sx n="155" d="100"/>
          <a:sy n="155" d="100"/>
        </p:scale>
        <p:origin x="12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ia Checchin" userId="b2613d97-6710-485b-baa9-741ffdf1a5b5" providerId="ADAL" clId="{06BCAB26-6CD7-498A-82A6-CA132FDF95AD}"/>
    <pc:docChg chg="undo custSel addSld delSld modSld sldOrd">
      <pc:chgData name="Mattia Checchin" userId="b2613d97-6710-485b-baa9-741ffdf1a5b5" providerId="ADAL" clId="{06BCAB26-6CD7-498A-82A6-CA132FDF95AD}" dt="2019-04-23T22:08:11.940" v="2322" actId="20577"/>
      <pc:docMkLst>
        <pc:docMk/>
      </pc:docMkLst>
      <pc:sldChg chg="modSp">
        <pc:chgData name="Mattia Checchin" userId="b2613d97-6710-485b-baa9-741ffdf1a5b5" providerId="ADAL" clId="{06BCAB26-6CD7-498A-82A6-CA132FDF95AD}" dt="2019-04-22T22:49:30.155" v="1310" actId="20577"/>
        <pc:sldMkLst>
          <pc:docMk/>
          <pc:sldMk cId="0" sldId="265"/>
        </pc:sldMkLst>
        <pc:spChg chg="mod">
          <ac:chgData name="Mattia Checchin" userId="b2613d97-6710-485b-baa9-741ffdf1a5b5" providerId="ADAL" clId="{06BCAB26-6CD7-498A-82A6-CA132FDF95AD}" dt="2019-04-22T22:49:30.155" v="1310" actId="20577"/>
          <ac:spMkLst>
            <pc:docMk/>
            <pc:sldMk cId="0" sldId="265"/>
            <ac:spMk id="14337" creationId="{00000000-0000-0000-0000-000000000000}"/>
          </ac:spMkLst>
        </pc:spChg>
      </pc:sldChg>
      <pc:sldChg chg="modSp add del">
        <pc:chgData name="Mattia Checchin" userId="b2613d97-6710-485b-baa9-741ffdf1a5b5" providerId="ADAL" clId="{06BCAB26-6CD7-498A-82A6-CA132FDF95AD}" dt="2019-04-22T21:58:57.229" v="793"/>
        <pc:sldMkLst>
          <pc:docMk/>
          <pc:sldMk cId="0" sldId="266"/>
        </pc:sldMkLst>
        <pc:picChg chg="mod">
          <ac:chgData name="Mattia Checchin" userId="b2613d97-6710-485b-baa9-741ffdf1a5b5" providerId="ADAL" clId="{06BCAB26-6CD7-498A-82A6-CA132FDF95AD}" dt="2019-04-22T21:28:40.938" v="255" actId="1076"/>
          <ac:picMkLst>
            <pc:docMk/>
            <pc:sldMk cId="0" sldId="266"/>
            <ac:picMk id="5" creationId="{FFABD02B-0BF7-4967-AD38-C3FEAFCFBEDC}"/>
          </ac:picMkLst>
        </pc:picChg>
      </pc:sldChg>
      <pc:sldChg chg="add">
        <pc:chgData name="Mattia Checchin" userId="b2613d97-6710-485b-baa9-741ffdf1a5b5" providerId="ADAL" clId="{06BCAB26-6CD7-498A-82A6-CA132FDF95AD}" dt="2019-04-22T21:58:57.229" v="793"/>
        <pc:sldMkLst>
          <pc:docMk/>
          <pc:sldMk cId="107813796" sldId="267"/>
        </pc:sldMkLst>
      </pc:sldChg>
      <pc:sldChg chg="addSp delSp modSp mod">
        <pc:chgData name="Mattia Checchin" userId="b2613d97-6710-485b-baa9-741ffdf1a5b5" providerId="ADAL" clId="{06BCAB26-6CD7-498A-82A6-CA132FDF95AD}" dt="2019-04-22T22:52:51.239" v="1369" actId="207"/>
        <pc:sldMkLst>
          <pc:docMk/>
          <pc:sldMk cId="389162814" sldId="268"/>
        </pc:sldMkLst>
        <pc:spChg chg="mod">
          <ac:chgData name="Mattia Checchin" userId="b2613d97-6710-485b-baa9-741ffdf1a5b5" providerId="ADAL" clId="{06BCAB26-6CD7-498A-82A6-CA132FDF95AD}" dt="2019-04-22T21:32:45.357" v="535" actId="20577"/>
          <ac:spMkLst>
            <pc:docMk/>
            <pc:sldMk cId="389162814" sldId="268"/>
            <ac:spMk id="2" creationId="{09BE51F6-8C1A-4F4D-BBA3-A34EBC16ACA9}"/>
          </ac:spMkLst>
        </pc:spChg>
        <pc:spChg chg="add mod">
          <ac:chgData name="Mattia Checchin" userId="b2613d97-6710-485b-baa9-741ffdf1a5b5" providerId="ADAL" clId="{06BCAB26-6CD7-498A-82A6-CA132FDF95AD}" dt="2019-04-22T22:52:51.239" v="1369" actId="207"/>
          <ac:spMkLst>
            <pc:docMk/>
            <pc:sldMk cId="389162814" sldId="268"/>
            <ac:spMk id="7" creationId="{3C395479-69BE-47BC-AC80-79400AE017E3}"/>
          </ac:spMkLst>
        </pc:spChg>
        <pc:spChg chg="mod">
          <ac:chgData name="Mattia Checchin" userId="b2613d97-6710-485b-baa9-741ffdf1a5b5" providerId="ADAL" clId="{06BCAB26-6CD7-498A-82A6-CA132FDF95AD}" dt="2019-04-22T22:52:39.274" v="1368" actId="6549"/>
          <ac:spMkLst>
            <pc:docMk/>
            <pc:sldMk cId="389162814" sldId="268"/>
            <ac:spMk id="11" creationId="{9E067554-CE28-40AC-AA84-B6AF483630C1}"/>
          </ac:spMkLst>
        </pc:spChg>
        <pc:grpChg chg="add mod">
          <ac:chgData name="Mattia Checchin" userId="b2613d97-6710-485b-baa9-741ffdf1a5b5" providerId="ADAL" clId="{06BCAB26-6CD7-498A-82A6-CA132FDF95AD}" dt="2019-04-22T22:49:53.462" v="1311" actId="1076"/>
          <ac:grpSpMkLst>
            <pc:docMk/>
            <pc:sldMk cId="389162814" sldId="268"/>
            <ac:grpSpMk id="13" creationId="{3894AC38-A040-4571-BE9E-68679863D21F}"/>
          </ac:grpSpMkLst>
        </pc:grpChg>
        <pc:graphicFrameChg chg="del mod">
          <ac:chgData name="Mattia Checchin" userId="b2613d97-6710-485b-baa9-741ffdf1a5b5" providerId="ADAL" clId="{06BCAB26-6CD7-498A-82A6-CA132FDF95AD}" dt="2019-04-22T21:34:54.244" v="548" actId="478"/>
          <ac:graphicFrameMkLst>
            <pc:docMk/>
            <pc:sldMk cId="389162814" sldId="268"/>
            <ac:graphicFrameMk id="8" creationId="{8D57C200-79BD-4762-BC4F-5DCC9F65DDC1}"/>
          </ac:graphicFrameMkLst>
        </pc:graphicFrameChg>
        <pc:graphicFrameChg chg="add">
          <ac:chgData name="Mattia Checchin" userId="b2613d97-6710-485b-baa9-741ffdf1a5b5" providerId="ADAL" clId="{06BCAB26-6CD7-498A-82A6-CA132FDF95AD}" dt="2019-04-22T21:35:07.676" v="552"/>
          <ac:graphicFrameMkLst>
            <pc:docMk/>
            <pc:sldMk cId="389162814" sldId="268"/>
            <ac:graphicFrameMk id="12" creationId="{3D28E524-1427-40A6-9B1B-E8582A91E752}"/>
          </ac:graphicFrameMkLst>
        </pc:graphicFrameChg>
        <pc:picChg chg="add mod">
          <ac:chgData name="Mattia Checchin" userId="b2613d97-6710-485b-baa9-741ffdf1a5b5" providerId="ADAL" clId="{06BCAB26-6CD7-498A-82A6-CA132FDF95AD}" dt="2019-04-22T21:37:01.774" v="650" actId="164"/>
          <ac:picMkLst>
            <pc:docMk/>
            <pc:sldMk cId="389162814" sldId="268"/>
            <ac:picMk id="3" creationId="{0DA081FC-69BC-46F6-BC78-D36ECC75BF10}"/>
          </ac:picMkLst>
        </pc:picChg>
        <pc:picChg chg="add mod">
          <ac:chgData name="Mattia Checchin" userId="b2613d97-6710-485b-baa9-741ffdf1a5b5" providerId="ADAL" clId="{06BCAB26-6CD7-498A-82A6-CA132FDF95AD}" dt="2019-04-22T21:37:41.960" v="687" actId="14100"/>
          <ac:picMkLst>
            <pc:docMk/>
            <pc:sldMk cId="389162814" sldId="268"/>
            <ac:picMk id="9" creationId="{67A059F2-CBAA-4BA1-ABB8-2C90940887CB}"/>
          </ac:picMkLst>
        </pc:picChg>
        <pc:picChg chg="del mod">
          <ac:chgData name="Mattia Checchin" userId="b2613d97-6710-485b-baa9-741ffdf1a5b5" providerId="ADAL" clId="{06BCAB26-6CD7-498A-82A6-CA132FDF95AD}" dt="2019-04-22T21:34:51.343" v="547" actId="478"/>
          <ac:picMkLst>
            <pc:docMk/>
            <pc:sldMk cId="389162814" sldId="268"/>
            <ac:picMk id="10" creationId="{4855D8C6-A2D4-472C-B0DC-CBFEB8126BA8}"/>
          </ac:picMkLst>
        </pc:picChg>
      </pc:sldChg>
      <pc:sldChg chg="modSp del">
        <pc:chgData name="Mattia Checchin" userId="b2613d97-6710-485b-baa9-741ffdf1a5b5" providerId="ADAL" clId="{06BCAB26-6CD7-498A-82A6-CA132FDF95AD}" dt="2019-04-22T22:06:31.807" v="884" actId="2696"/>
        <pc:sldMkLst>
          <pc:docMk/>
          <pc:sldMk cId="21986126" sldId="269"/>
        </pc:sldMkLst>
        <pc:spChg chg="mod">
          <ac:chgData name="Mattia Checchin" userId="b2613d97-6710-485b-baa9-741ffdf1a5b5" providerId="ADAL" clId="{06BCAB26-6CD7-498A-82A6-CA132FDF95AD}" dt="2019-04-22T21:23:20.149" v="187" actId="6549"/>
          <ac:spMkLst>
            <pc:docMk/>
            <pc:sldMk cId="21986126" sldId="269"/>
            <ac:spMk id="11" creationId="{9E067554-CE28-40AC-AA84-B6AF483630C1}"/>
          </ac:spMkLst>
        </pc:spChg>
      </pc:sldChg>
      <pc:sldChg chg="addSp modSp add">
        <pc:chgData name="Mattia Checchin" userId="b2613d97-6710-485b-baa9-741ffdf1a5b5" providerId="ADAL" clId="{06BCAB26-6CD7-498A-82A6-CA132FDF95AD}" dt="2019-04-22T22:52:22.535" v="1365" actId="20577"/>
        <pc:sldMkLst>
          <pc:docMk/>
          <pc:sldMk cId="4077588391" sldId="270"/>
        </pc:sldMkLst>
        <pc:spChg chg="mod">
          <ac:chgData name="Mattia Checchin" userId="b2613d97-6710-485b-baa9-741ffdf1a5b5" providerId="ADAL" clId="{06BCAB26-6CD7-498A-82A6-CA132FDF95AD}" dt="2019-04-22T22:52:22.535" v="1365" actId="20577"/>
          <ac:spMkLst>
            <pc:docMk/>
            <pc:sldMk cId="4077588391" sldId="270"/>
            <ac:spMk id="2" creationId="{DAAF270F-FF32-42DF-8D57-C845E8C30CF7}"/>
          </ac:spMkLst>
        </pc:spChg>
        <pc:spChg chg="mod">
          <ac:chgData name="Mattia Checchin" userId="b2613d97-6710-485b-baa9-741ffdf1a5b5" providerId="ADAL" clId="{06BCAB26-6CD7-498A-82A6-CA132FDF95AD}" dt="2019-04-22T22:52:02.458" v="1345" actId="1037"/>
          <ac:spMkLst>
            <pc:docMk/>
            <pc:sldMk cId="4077588391" sldId="270"/>
            <ac:spMk id="3" creationId="{C99A0977-B6C6-4985-977A-C8A787936DEE}"/>
          </ac:spMkLst>
        </pc:spChg>
        <pc:picChg chg="add mod">
          <ac:chgData name="Mattia Checchin" userId="b2613d97-6710-485b-baa9-741ffdf1a5b5" providerId="ADAL" clId="{06BCAB26-6CD7-498A-82A6-CA132FDF95AD}" dt="2019-04-22T22:52:08.760" v="1363" actId="1038"/>
          <ac:picMkLst>
            <pc:docMk/>
            <pc:sldMk cId="4077588391" sldId="270"/>
            <ac:picMk id="7" creationId="{C0DE866C-EE07-46B0-98EC-B73A755B5983}"/>
          </ac:picMkLst>
        </pc:picChg>
      </pc:sldChg>
      <pc:sldChg chg="addSp delSp modSp add mod ord">
        <pc:chgData name="Mattia Checchin" userId="b2613d97-6710-485b-baa9-741ffdf1a5b5" providerId="ADAL" clId="{06BCAB26-6CD7-498A-82A6-CA132FDF95AD}" dt="2019-04-22T22:55:03.839" v="1479" actId="1076"/>
        <pc:sldMkLst>
          <pc:docMk/>
          <pc:sldMk cId="3232060986" sldId="271"/>
        </pc:sldMkLst>
        <pc:spChg chg="mod">
          <ac:chgData name="Mattia Checchin" userId="b2613d97-6710-485b-baa9-741ffdf1a5b5" providerId="ADAL" clId="{06BCAB26-6CD7-498A-82A6-CA132FDF95AD}" dt="2019-04-22T22:47:27.243" v="1270" actId="20577"/>
          <ac:spMkLst>
            <pc:docMk/>
            <pc:sldMk cId="3232060986" sldId="271"/>
            <ac:spMk id="2" creationId="{83761544-5AA1-4744-9011-6C805FADE339}"/>
          </ac:spMkLst>
        </pc:spChg>
        <pc:spChg chg="del">
          <ac:chgData name="Mattia Checchin" userId="b2613d97-6710-485b-baa9-741ffdf1a5b5" providerId="ADAL" clId="{06BCAB26-6CD7-498A-82A6-CA132FDF95AD}" dt="2019-04-22T20:51:09.192" v="183"/>
          <ac:spMkLst>
            <pc:docMk/>
            <pc:sldMk cId="3232060986" sldId="271"/>
            <ac:spMk id="3" creationId="{49F67282-F768-4CAC-AA50-40677CD0B01F}"/>
          </ac:spMkLst>
        </pc:spChg>
        <pc:spChg chg="add mod">
          <ac:chgData name="Mattia Checchin" userId="b2613d97-6710-485b-baa9-741ffdf1a5b5" providerId="ADAL" clId="{06BCAB26-6CD7-498A-82A6-CA132FDF95AD}" dt="2019-04-22T22:55:03.839" v="1479" actId="1076"/>
          <ac:spMkLst>
            <pc:docMk/>
            <pc:sldMk cId="3232060986" sldId="271"/>
            <ac:spMk id="9" creationId="{F2201F57-9C14-4960-90D8-AF5E42BA1C5F}"/>
          </ac:spMkLst>
        </pc:spChg>
        <pc:graphicFrameChg chg="add">
          <ac:chgData name="Mattia Checchin" userId="b2613d97-6710-485b-baa9-741ffdf1a5b5" providerId="ADAL" clId="{06BCAB26-6CD7-498A-82A6-CA132FDF95AD}" dt="2019-04-22T22:39:49.991" v="1027"/>
          <ac:graphicFrameMkLst>
            <pc:docMk/>
            <pc:sldMk cId="3232060986" sldId="271"/>
            <ac:graphicFrameMk id="11" creationId="{A17D0457-FEC4-45A9-9CA0-2E2EBB2401A0}"/>
          </ac:graphicFrameMkLst>
        </pc:graphicFrameChg>
        <pc:graphicFrameChg chg="add">
          <ac:chgData name="Mattia Checchin" userId="b2613d97-6710-485b-baa9-741ffdf1a5b5" providerId="ADAL" clId="{06BCAB26-6CD7-498A-82A6-CA132FDF95AD}" dt="2019-04-22T22:40:42.548" v="1041"/>
          <ac:graphicFrameMkLst>
            <pc:docMk/>
            <pc:sldMk cId="3232060986" sldId="271"/>
            <ac:graphicFrameMk id="13" creationId="{A17D0457-FEC4-45A9-9CA0-2E2EBB2401A0}"/>
          </ac:graphicFrameMkLst>
        </pc:graphicFrameChg>
        <pc:picChg chg="add mod">
          <ac:chgData name="Mattia Checchin" userId="b2613d97-6710-485b-baa9-741ffdf1a5b5" providerId="ADAL" clId="{06BCAB26-6CD7-498A-82A6-CA132FDF95AD}" dt="2019-04-22T22:41:13.030" v="1054" actId="14100"/>
          <ac:picMkLst>
            <pc:docMk/>
            <pc:sldMk cId="3232060986" sldId="271"/>
            <ac:picMk id="8" creationId="{B07B1652-835C-40FA-9107-D4710BCD223A}"/>
          </ac:picMkLst>
        </pc:picChg>
        <pc:picChg chg="add mod">
          <ac:chgData name="Mattia Checchin" userId="b2613d97-6710-485b-baa9-741ffdf1a5b5" providerId="ADAL" clId="{06BCAB26-6CD7-498A-82A6-CA132FDF95AD}" dt="2019-04-22T22:41:18.740" v="1057" actId="1076"/>
          <ac:picMkLst>
            <pc:docMk/>
            <pc:sldMk cId="3232060986" sldId="271"/>
            <ac:picMk id="10" creationId="{3D46AA1A-B2C0-4CC2-B1F2-C0ACEE8C97D9}"/>
          </ac:picMkLst>
        </pc:picChg>
        <pc:picChg chg="add del mod">
          <ac:chgData name="Mattia Checchin" userId="b2613d97-6710-485b-baa9-741ffdf1a5b5" providerId="ADAL" clId="{06BCAB26-6CD7-498A-82A6-CA132FDF95AD}" dt="2019-04-22T22:40:38.429" v="1039" actId="478"/>
          <ac:picMkLst>
            <pc:docMk/>
            <pc:sldMk cId="3232060986" sldId="271"/>
            <ac:picMk id="12" creationId="{9EB4378E-6222-476C-A99E-C28E2F2D88AB}"/>
          </ac:picMkLst>
        </pc:picChg>
        <pc:picChg chg="add mod">
          <ac:chgData name="Mattia Checchin" userId="b2613d97-6710-485b-baa9-741ffdf1a5b5" providerId="ADAL" clId="{06BCAB26-6CD7-498A-82A6-CA132FDF95AD}" dt="2019-04-22T22:46:49.678" v="1257" actId="1035"/>
          <ac:picMkLst>
            <pc:docMk/>
            <pc:sldMk cId="3232060986" sldId="271"/>
            <ac:picMk id="14" creationId="{C2BBB2CD-ED00-4F22-B07A-F6FDFA715330}"/>
          </ac:picMkLst>
        </pc:picChg>
      </pc:sldChg>
      <pc:sldChg chg="addSp delSp modSp add del">
        <pc:chgData name="Mattia Checchin" userId="b2613d97-6710-485b-baa9-741ffdf1a5b5" providerId="ADAL" clId="{06BCAB26-6CD7-498A-82A6-CA132FDF95AD}" dt="2019-04-22T22:06:29.842" v="883" actId="2696"/>
        <pc:sldMkLst>
          <pc:docMk/>
          <pc:sldMk cId="3691109025" sldId="272"/>
        </pc:sldMkLst>
        <pc:spChg chg="del">
          <ac:chgData name="Mattia Checchin" userId="b2613d97-6710-485b-baa9-741ffdf1a5b5" providerId="ADAL" clId="{06BCAB26-6CD7-498A-82A6-CA132FDF95AD}" dt="2019-04-22T20:51:06.244" v="182"/>
          <ac:spMkLst>
            <pc:docMk/>
            <pc:sldMk cId="3691109025" sldId="272"/>
            <ac:spMk id="3" creationId="{C311BD65-3C17-4AC3-9DA7-2DF843C93E28}"/>
          </ac:spMkLst>
        </pc:spChg>
        <pc:picChg chg="add mod">
          <ac:chgData name="Mattia Checchin" userId="b2613d97-6710-485b-baa9-741ffdf1a5b5" providerId="ADAL" clId="{06BCAB26-6CD7-498A-82A6-CA132FDF95AD}" dt="2019-04-22T21:20:52.859" v="186" actId="14826"/>
          <ac:picMkLst>
            <pc:docMk/>
            <pc:sldMk cId="3691109025" sldId="272"/>
            <ac:picMk id="8" creationId="{18440B7F-179A-45AA-8E77-4B37DCB3BC39}"/>
          </ac:picMkLst>
        </pc:picChg>
      </pc:sldChg>
      <pc:sldChg chg="add del">
        <pc:chgData name="Mattia Checchin" userId="b2613d97-6710-485b-baa9-741ffdf1a5b5" providerId="ADAL" clId="{06BCAB26-6CD7-498A-82A6-CA132FDF95AD}" dt="2019-04-22T22:49:59.764" v="1312" actId="2696"/>
        <pc:sldMkLst>
          <pc:docMk/>
          <pc:sldMk cId="3498501050" sldId="273"/>
        </pc:sldMkLst>
      </pc:sldChg>
      <pc:sldChg chg="modSp add">
        <pc:chgData name="Mattia Checchin" userId="b2613d97-6710-485b-baa9-741ffdf1a5b5" providerId="ADAL" clId="{06BCAB26-6CD7-498A-82A6-CA132FDF95AD}" dt="2019-04-23T22:04:56.280" v="2090" actId="1076"/>
        <pc:sldMkLst>
          <pc:docMk/>
          <pc:sldMk cId="1487786874" sldId="274"/>
        </pc:sldMkLst>
        <pc:spChg chg="mod">
          <ac:chgData name="Mattia Checchin" userId="b2613d97-6710-485b-baa9-741ffdf1a5b5" providerId="ADAL" clId="{06BCAB26-6CD7-498A-82A6-CA132FDF95AD}" dt="2019-04-22T22:58:46.389" v="1580" actId="20577"/>
          <ac:spMkLst>
            <pc:docMk/>
            <pc:sldMk cId="1487786874" sldId="274"/>
            <ac:spMk id="3" creationId="{667A7F8E-8F31-401A-A718-72755BA13B08}"/>
          </ac:spMkLst>
        </pc:spChg>
        <pc:spChg chg="mod">
          <ac:chgData name="Mattia Checchin" userId="b2613d97-6710-485b-baa9-741ffdf1a5b5" providerId="ADAL" clId="{06BCAB26-6CD7-498A-82A6-CA132FDF95AD}" dt="2019-04-22T22:58:53.222" v="1581" actId="1076"/>
          <ac:spMkLst>
            <pc:docMk/>
            <pc:sldMk cId="1487786874" sldId="274"/>
            <ac:spMk id="12" creationId="{B8CAC972-51CE-4391-B6F2-0E4AA5978C2F}"/>
          </ac:spMkLst>
        </pc:spChg>
        <pc:spChg chg="mod">
          <ac:chgData name="Mattia Checchin" userId="b2613d97-6710-485b-baa9-741ffdf1a5b5" providerId="ADAL" clId="{06BCAB26-6CD7-498A-82A6-CA132FDF95AD}" dt="2019-04-23T22:04:56.280" v="2090" actId="1076"/>
          <ac:spMkLst>
            <pc:docMk/>
            <pc:sldMk cId="1487786874" sldId="274"/>
            <ac:spMk id="13" creationId="{033ADEA7-1CE7-E542-8701-C73F63B593B5}"/>
          </ac:spMkLst>
        </pc:spChg>
        <pc:picChg chg="mod">
          <ac:chgData name="Mattia Checchin" userId="b2613d97-6710-485b-baa9-741ffdf1a5b5" providerId="ADAL" clId="{06BCAB26-6CD7-498A-82A6-CA132FDF95AD}" dt="2019-04-22T22:58:40.804" v="1578" actId="1076"/>
          <ac:picMkLst>
            <pc:docMk/>
            <pc:sldMk cId="1487786874" sldId="274"/>
            <ac:picMk id="11" creationId="{4317CD72-7D82-4774-8CD8-DEECC98ED15C}"/>
          </ac:picMkLst>
        </pc:picChg>
        <pc:cxnChg chg="mod">
          <ac:chgData name="Mattia Checchin" userId="b2613d97-6710-485b-baa9-741ffdf1a5b5" providerId="ADAL" clId="{06BCAB26-6CD7-498A-82A6-CA132FDF95AD}" dt="2019-04-22T22:58:53.222" v="1581" actId="1076"/>
          <ac:cxnSpMkLst>
            <pc:docMk/>
            <pc:sldMk cId="1487786874" sldId="274"/>
            <ac:cxnSpMk id="14" creationId="{3E892D3C-6476-4FB0-82C7-097986762E71}"/>
          </ac:cxnSpMkLst>
        </pc:cxnChg>
      </pc:sldChg>
      <pc:sldChg chg="add">
        <pc:chgData name="Mattia Checchin" userId="b2613d97-6710-485b-baa9-741ffdf1a5b5" providerId="ADAL" clId="{06BCAB26-6CD7-498A-82A6-CA132FDF95AD}" dt="2019-04-22T21:58:57.229" v="793"/>
        <pc:sldMkLst>
          <pc:docMk/>
          <pc:sldMk cId="3262772603" sldId="275"/>
        </pc:sldMkLst>
      </pc:sldChg>
      <pc:sldChg chg="add">
        <pc:chgData name="Mattia Checchin" userId="b2613d97-6710-485b-baa9-741ffdf1a5b5" providerId="ADAL" clId="{06BCAB26-6CD7-498A-82A6-CA132FDF95AD}" dt="2019-04-22T21:58:57.229" v="793"/>
        <pc:sldMkLst>
          <pc:docMk/>
          <pc:sldMk cId="4060898405" sldId="276"/>
        </pc:sldMkLst>
      </pc:sldChg>
      <pc:sldChg chg="add">
        <pc:chgData name="Mattia Checchin" userId="b2613d97-6710-485b-baa9-741ffdf1a5b5" providerId="ADAL" clId="{06BCAB26-6CD7-498A-82A6-CA132FDF95AD}" dt="2019-04-22T21:58:57.229" v="793"/>
        <pc:sldMkLst>
          <pc:docMk/>
          <pc:sldMk cId="2024598598" sldId="277"/>
        </pc:sldMkLst>
      </pc:sldChg>
      <pc:sldChg chg="addSp delSp modSp add del">
        <pc:chgData name="Mattia Checchin" userId="b2613d97-6710-485b-baa9-741ffdf1a5b5" providerId="ADAL" clId="{06BCAB26-6CD7-498A-82A6-CA132FDF95AD}" dt="2019-04-22T22:45:32.692" v="1242" actId="2696"/>
        <pc:sldMkLst>
          <pc:docMk/>
          <pc:sldMk cId="312208510" sldId="278"/>
        </pc:sldMkLst>
        <pc:spChg chg="del">
          <ac:chgData name="Mattia Checchin" userId="b2613d97-6710-485b-baa9-741ffdf1a5b5" providerId="ADAL" clId="{06BCAB26-6CD7-498A-82A6-CA132FDF95AD}" dt="2019-04-22T22:37:00.572" v="1016"/>
          <ac:spMkLst>
            <pc:docMk/>
            <pc:sldMk cId="312208510" sldId="278"/>
            <ac:spMk id="3" creationId="{D169E164-0E6A-4975-B640-A8AA70EB7BD0}"/>
          </ac:spMkLst>
        </pc:spChg>
        <pc:picChg chg="add mod">
          <ac:chgData name="Mattia Checchin" userId="b2613d97-6710-485b-baa9-741ffdf1a5b5" providerId="ADAL" clId="{06BCAB26-6CD7-498A-82A6-CA132FDF95AD}" dt="2019-04-22T22:37:00.572" v="1016"/>
          <ac:picMkLst>
            <pc:docMk/>
            <pc:sldMk cId="312208510" sldId="278"/>
            <ac:picMk id="8" creationId="{BE3B73F1-637F-4FD7-B141-BDCE4902EAE8}"/>
          </ac:picMkLst>
        </pc:picChg>
      </pc:sldChg>
      <pc:sldChg chg="addSp modSp add">
        <pc:chgData name="Mattia Checchin" userId="b2613d97-6710-485b-baa9-741ffdf1a5b5" providerId="ADAL" clId="{06BCAB26-6CD7-498A-82A6-CA132FDF95AD}" dt="2019-04-22T22:58:02.537" v="1576" actId="403"/>
        <pc:sldMkLst>
          <pc:docMk/>
          <pc:sldMk cId="2354960430" sldId="279"/>
        </pc:sldMkLst>
        <pc:spChg chg="add mod">
          <ac:chgData name="Mattia Checchin" userId="b2613d97-6710-485b-baa9-741ffdf1a5b5" providerId="ADAL" clId="{06BCAB26-6CD7-498A-82A6-CA132FDF95AD}" dt="2019-04-22T22:58:02.537" v="1576" actId="403"/>
          <ac:spMkLst>
            <pc:docMk/>
            <pc:sldMk cId="2354960430" sldId="279"/>
            <ac:spMk id="7" creationId="{A609FC41-EA9D-4150-9447-B9116145461E}"/>
          </ac:spMkLst>
        </pc:spChg>
      </pc:sldChg>
      <pc:sldChg chg="modSp add">
        <pc:chgData name="Mattia Checchin" userId="b2613d97-6710-485b-baa9-741ffdf1a5b5" providerId="ADAL" clId="{06BCAB26-6CD7-498A-82A6-CA132FDF95AD}" dt="2019-04-22T22:59:28.103" v="1665" actId="20577"/>
        <pc:sldMkLst>
          <pc:docMk/>
          <pc:sldMk cId="702830424" sldId="280"/>
        </pc:sldMkLst>
        <pc:spChg chg="mod">
          <ac:chgData name="Mattia Checchin" userId="b2613d97-6710-485b-baa9-741ffdf1a5b5" providerId="ADAL" clId="{06BCAB26-6CD7-498A-82A6-CA132FDF95AD}" dt="2019-04-22T22:59:28.103" v="1665" actId="20577"/>
          <ac:spMkLst>
            <pc:docMk/>
            <pc:sldMk cId="702830424" sldId="280"/>
            <ac:spMk id="7" creationId="{A609FC41-EA9D-4150-9447-B9116145461E}"/>
          </ac:spMkLst>
        </pc:spChg>
      </pc:sldChg>
      <pc:sldChg chg="modSp add">
        <pc:chgData name="Mattia Checchin" userId="b2613d97-6710-485b-baa9-741ffdf1a5b5" providerId="ADAL" clId="{06BCAB26-6CD7-498A-82A6-CA132FDF95AD}" dt="2019-04-23T22:07:56.220" v="2310" actId="20577"/>
        <pc:sldMkLst>
          <pc:docMk/>
          <pc:sldMk cId="387689432" sldId="281"/>
        </pc:sldMkLst>
        <pc:spChg chg="mod">
          <ac:chgData name="Mattia Checchin" userId="b2613d97-6710-485b-baa9-741ffdf1a5b5" providerId="ADAL" clId="{06BCAB26-6CD7-498A-82A6-CA132FDF95AD}" dt="2019-04-23T22:07:56.220" v="2310" actId="20577"/>
          <ac:spMkLst>
            <pc:docMk/>
            <pc:sldMk cId="387689432" sldId="281"/>
            <ac:spMk id="3" creationId="{301E7F4E-9D1E-4B86-8BCD-184B6B25CB85}"/>
          </ac:spMkLst>
        </pc:spChg>
      </pc:sldChg>
      <pc:sldChg chg="addSp delSp modSp">
        <pc:chgData name="Mattia Checchin" userId="b2613d97-6710-485b-baa9-741ffdf1a5b5" providerId="ADAL" clId="{06BCAB26-6CD7-498A-82A6-CA132FDF95AD}" dt="2019-04-23T22:03:12.230" v="2071" actId="20577"/>
        <pc:sldMkLst>
          <pc:docMk/>
          <pc:sldMk cId="58712014" sldId="385"/>
        </pc:sldMkLst>
        <pc:spChg chg="mod">
          <ac:chgData name="Mattia Checchin" userId="b2613d97-6710-485b-baa9-741ffdf1a5b5" providerId="ADAL" clId="{06BCAB26-6CD7-498A-82A6-CA132FDF95AD}" dt="2019-04-23T22:03:12.230" v="2071" actId="20577"/>
          <ac:spMkLst>
            <pc:docMk/>
            <pc:sldMk cId="58712014" sldId="385"/>
            <ac:spMk id="9" creationId="{2DBE0D1F-BF96-5D47-B15C-046A5F3E7868}"/>
          </ac:spMkLst>
        </pc:spChg>
        <pc:spChg chg="del">
          <ac:chgData name="Mattia Checchin" userId="b2613d97-6710-485b-baa9-741ffdf1a5b5" providerId="ADAL" clId="{06BCAB26-6CD7-498A-82A6-CA132FDF95AD}" dt="2019-04-23T22:02:57.680" v="2043" actId="478"/>
          <ac:spMkLst>
            <pc:docMk/>
            <pc:sldMk cId="58712014" sldId="385"/>
            <ac:spMk id="10" creationId="{4AA256B0-7715-D740-9939-638759342A2F}"/>
          </ac:spMkLst>
        </pc:spChg>
        <pc:picChg chg="mod">
          <ac:chgData name="Mattia Checchin" userId="b2613d97-6710-485b-baa9-741ffdf1a5b5" providerId="ADAL" clId="{06BCAB26-6CD7-498A-82A6-CA132FDF95AD}" dt="2019-04-23T22:03:03.810" v="2046" actId="1076"/>
          <ac:picMkLst>
            <pc:docMk/>
            <pc:sldMk cId="58712014" sldId="385"/>
            <ac:picMk id="7" creationId="{97B25B6A-20C6-FB40-92D0-3395B77FA080}"/>
          </ac:picMkLst>
        </pc:picChg>
        <pc:picChg chg="mod">
          <ac:chgData name="Mattia Checchin" userId="b2613d97-6710-485b-baa9-741ffdf1a5b5" providerId="ADAL" clId="{06BCAB26-6CD7-498A-82A6-CA132FDF95AD}" dt="2019-04-23T22:02:25.380" v="1997" actId="14100"/>
          <ac:picMkLst>
            <pc:docMk/>
            <pc:sldMk cId="58712014" sldId="385"/>
            <ac:picMk id="8" creationId="{03FF83F6-CD21-8942-AAAF-9A7AB60485EB}"/>
          </ac:picMkLst>
        </pc:picChg>
        <pc:picChg chg="add mod">
          <ac:chgData name="Mattia Checchin" userId="b2613d97-6710-485b-baa9-741ffdf1a5b5" providerId="ADAL" clId="{06BCAB26-6CD7-498A-82A6-CA132FDF95AD}" dt="2019-04-23T22:02:27.170" v="1998" actId="1076"/>
          <ac:picMkLst>
            <pc:docMk/>
            <pc:sldMk cId="58712014" sldId="385"/>
            <ac:picMk id="11" creationId="{DA761BA3-D53D-43A4-AF33-EB25A3A0ECD3}"/>
          </ac:picMkLst>
        </pc:picChg>
      </pc:sldChg>
      <pc:sldChg chg="modSp add">
        <pc:chgData name="Mattia Checchin" userId="b2613d97-6710-485b-baa9-741ffdf1a5b5" providerId="ADAL" clId="{06BCAB26-6CD7-498A-82A6-CA132FDF95AD}" dt="2019-04-23T22:08:11.940" v="2322" actId="20577"/>
        <pc:sldMkLst>
          <pc:docMk/>
          <pc:sldMk cId="2871079665" sldId="386"/>
        </pc:sldMkLst>
        <pc:spChg chg="mod">
          <ac:chgData name="Mattia Checchin" userId="b2613d97-6710-485b-baa9-741ffdf1a5b5" providerId="ADAL" clId="{06BCAB26-6CD7-498A-82A6-CA132FDF95AD}" dt="2019-04-23T22:08:11.940" v="2322" actId="20577"/>
          <ac:spMkLst>
            <pc:docMk/>
            <pc:sldMk cId="2871079665" sldId="386"/>
            <ac:spMk id="2" creationId="{E017C15F-BF14-4393-8F65-B2A9C234A27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4/24/19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4/24/19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F0A3D81A-36B8-264B-8C0F-612E91D5DF38}" type="datetime1">
              <a:rPr lang="en-US" altLang="en-US" smtClean="0"/>
              <a:t>4/24/19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CB36B1B0-A7F6-0540-B68D-4FC8F4D03BEF}" type="datetime1">
              <a:rPr lang="en-US" altLang="en-US" smtClean="0"/>
              <a:t>4/24/19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A9BDAF29-F0A9-BA40-B555-5828AF62CD3C}" type="datetime1">
              <a:rPr lang="en-US" altLang="en-US" smtClean="0"/>
              <a:t>4/24/19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96CA8EC7-0D96-5B45-8C0F-2E582C585945}" type="datetime1">
              <a:rPr lang="en-US" altLang="en-US" smtClean="0"/>
              <a:t>4/24/19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87074AB0-1A0B-9D46-A124-7665B18CCAC3}" type="datetime1">
              <a:rPr lang="en-US" altLang="en-US" smtClean="0"/>
              <a:t>4/24/19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10036F1B-AAE9-F04A-9C3E-815C7FBA81ED}" type="datetime1">
              <a:rPr lang="en-US" altLang="en-US" smtClean="0"/>
              <a:t>4/24/19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19BF233-00A0-9D46-AB66-E5F233C44972}" type="datetime1">
              <a:rPr lang="en-US" altLang="en-US" smtClean="0"/>
              <a:t>4/24/19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0597C4D9-FAB9-1E4A-9F30-0A63DDC3B7DD}" type="datetime1">
              <a:rPr lang="en-US" altLang="en-US" smtClean="0"/>
              <a:t>4/24/19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A1B9A8B-83E3-AA43-9818-7D69F8B3A432}" type="datetime1">
              <a:rPr lang="en-US" altLang="en-US" smtClean="0"/>
              <a:t>4/24/19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A688DC47-81A2-B147-9F2C-92FAF3405DA6}" type="datetime1">
              <a:rPr lang="en-US" altLang="en-US" smtClean="0"/>
              <a:t>4/24/19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2890413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/>
              <a:t>Field Emission, </a:t>
            </a:r>
            <a:r>
              <a:rPr lang="en-US" dirty="0" err="1"/>
              <a:t>Multipacting</a:t>
            </a:r>
            <a:r>
              <a:rPr lang="en-US" dirty="0"/>
              <a:t> and Q-factor degradation due to quench at FNAL’s VTS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Mattia Checchin</a:t>
            </a:r>
          </a:p>
          <a:p>
            <a:r>
              <a:rPr lang="en-US" dirty="0"/>
              <a:t>LCLS 2-HE CM Performance Workshop, </a:t>
            </a:r>
            <a:r>
              <a:rPr lang="en-US" dirty="0" err="1"/>
              <a:t>JLab</a:t>
            </a:r>
            <a:r>
              <a:rPr lang="en-US" dirty="0"/>
              <a:t>, Newport News, VA 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11 Apr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E3E7D-88C8-054B-8963-82EE9E7B7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Q-factor degradation due to MP-driven quench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5277E-2724-5A4C-985B-BF33AC19E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E9B25-C1A7-C541-8D1B-B88130E5E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7B25B6A-20C6-FB40-92D0-3395B77FA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12815"/>
            <a:ext cx="3595255" cy="2680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FF83F6-CD21-8942-AAAF-9A7AB6048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65" y="3513355"/>
            <a:ext cx="3693981" cy="26805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BE0D1F-BF96-5D47-B15C-046A5F3E7868}"/>
              </a:ext>
            </a:extLst>
          </p:cNvPr>
          <p:cNvSpPr txBox="1"/>
          <p:nvPr/>
        </p:nvSpPr>
        <p:spPr>
          <a:xfrm>
            <a:off x="228600" y="885290"/>
            <a:ext cx="539981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MP-induced quenches can affect the Q-factor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even in compensated field (in all cases B &lt; 5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mG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Same cavity, different cooldowns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Cavity was not open between tests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761BA3-D53D-43A4-AF33-EB25A3A0E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954" y="836246"/>
            <a:ext cx="3444573" cy="26765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73C796-8C78-874C-A980-074B788D9E3B}"/>
              </a:ext>
            </a:extLst>
          </p:cNvPr>
          <p:cNvSpPr txBox="1"/>
          <p:nvPr/>
        </p:nvSpPr>
        <p:spPr>
          <a:xfrm>
            <a:off x="6180138" y="957421"/>
            <a:ext cx="2122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46E9"/>
                </a:solidFill>
              </a:rPr>
              <a:t>Fast from 300 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C9C4C0-2F4D-2E42-BCC7-022A92F1F3D9}"/>
              </a:ext>
            </a:extLst>
          </p:cNvPr>
          <p:cNvSpPr txBox="1"/>
          <p:nvPr/>
        </p:nvSpPr>
        <p:spPr>
          <a:xfrm>
            <a:off x="731128" y="5338921"/>
            <a:ext cx="2122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46E9"/>
                </a:solidFill>
              </a:rPr>
              <a:t>Fast from 300 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85B7A6-FB1E-7548-961A-C7FF9DAB81A4}"/>
              </a:ext>
            </a:extLst>
          </p:cNvPr>
          <p:cNvSpPr txBox="1"/>
          <p:nvPr/>
        </p:nvSpPr>
        <p:spPr>
          <a:xfrm>
            <a:off x="4759337" y="5338920"/>
            <a:ext cx="776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46E9"/>
                </a:solidFill>
              </a:rPr>
              <a:t>Slow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0EB5CA-899F-8E4B-958A-5EA74BEDBD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5" t="22429" r="12988" b="60348"/>
          <a:stretch/>
        </p:blipFill>
        <p:spPr>
          <a:xfrm>
            <a:off x="7611763" y="1509929"/>
            <a:ext cx="871664" cy="46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2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AD71E-1DE7-4568-B043-4D7476D34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D7F51-61EF-4C37-AC9D-402CB205B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EBCBB-7B00-454D-8E55-ACF29F95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B7CDC-B339-4318-AAA2-BC55A8EF7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9FC41-EA9D-4150-9447-B9116145461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Multipacting</a:t>
            </a:r>
            <a:r>
              <a:rPr lang="en-US" sz="2800" dirty="0">
                <a:solidFill>
                  <a:schemeClr val="bg1"/>
                </a:solidFill>
              </a:rPr>
              <a:t> enhanced by trapped field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during quench</a:t>
            </a:r>
          </a:p>
        </p:txBody>
      </p:sp>
    </p:spTree>
    <p:extLst>
      <p:ext uri="{BB962C8B-B14F-4D97-AF65-F5344CB8AC3E}">
        <p14:creationId xmlns:p14="http://schemas.microsoft.com/office/powerpoint/2010/main" val="702830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51533-60A2-CB40-BD08-E5A23597E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power rise</a:t>
            </a:r>
          </a:p>
        </p:txBody>
      </p:sp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AD4762A5-68C4-B648-8D19-D1A57C499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84515"/>
            <a:ext cx="4526732" cy="365760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08642-E399-D840-AE09-CBE622E3D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F70F2-3EF4-4C4F-98FE-C1D1A3D8B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622B25-D09E-5A40-9E78-04C19DA5C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443" y="2184515"/>
            <a:ext cx="4444021" cy="3657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EC7801-49D1-ED4A-B105-0B8C784A0661}"/>
              </a:ext>
            </a:extLst>
          </p:cNvPr>
          <p:cNvSpPr txBox="1"/>
          <p:nvPr/>
        </p:nvSpPr>
        <p:spPr>
          <a:xfrm>
            <a:off x="360071" y="1049865"/>
            <a:ext cx="5807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04040"/>
                </a:solidFill>
              </a:rPr>
              <a:t>No </a:t>
            </a:r>
            <a:r>
              <a:rPr lang="en-US" b="1" dirty="0" err="1">
                <a:solidFill>
                  <a:srgbClr val="404040"/>
                </a:solidFill>
              </a:rPr>
              <a:t>multipacting</a:t>
            </a:r>
            <a:r>
              <a:rPr lang="en-US" b="1" dirty="0">
                <a:solidFill>
                  <a:srgbClr val="404040"/>
                </a:solidFill>
              </a:rPr>
              <a:t> observed </a:t>
            </a:r>
            <a:r>
              <a:rPr lang="en-US" dirty="0">
                <a:solidFill>
                  <a:srgbClr val="404040"/>
                </a:solidFill>
              </a:rPr>
              <a:t>up to quench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04040"/>
                </a:solidFill>
              </a:rPr>
              <a:t>After quench </a:t>
            </a:r>
            <a:r>
              <a:rPr lang="en-US" dirty="0">
                <a:solidFill>
                  <a:srgbClr val="404040"/>
                </a:solidFill>
              </a:rPr>
              <a:t>in compensated field, </a:t>
            </a:r>
            <a:r>
              <a:rPr lang="en-US" b="1" dirty="0">
                <a:solidFill>
                  <a:srgbClr val="404040"/>
                </a:solidFill>
              </a:rPr>
              <a:t>no MP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A0C84B-040A-F942-9A19-C4A3D931B844}"/>
              </a:ext>
            </a:extLst>
          </p:cNvPr>
          <p:cNvSpPr txBox="1"/>
          <p:nvPr/>
        </p:nvSpPr>
        <p:spPr>
          <a:xfrm>
            <a:off x="3646354" y="2323014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1.5 K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E3DA4D-628C-3646-8444-181D939EB906}"/>
              </a:ext>
            </a:extLst>
          </p:cNvPr>
          <p:cNvGrpSpPr/>
          <p:nvPr/>
        </p:nvGrpSpPr>
        <p:grpSpPr>
          <a:xfrm>
            <a:off x="3373783" y="3912973"/>
            <a:ext cx="885179" cy="823901"/>
            <a:chOff x="3373783" y="3871784"/>
            <a:chExt cx="885179" cy="82390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C5FE7E-0B38-9847-86A5-AFC0F972906D}"/>
                </a:ext>
              </a:extLst>
            </p:cNvPr>
            <p:cNvSpPr txBox="1"/>
            <p:nvPr/>
          </p:nvSpPr>
          <p:spPr>
            <a:xfrm>
              <a:off x="3373783" y="4326353"/>
              <a:ext cx="885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46E9"/>
                  </a:solidFill>
                </a:rPr>
                <a:t>quench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5846840-9882-F045-BB12-69487A941AA7}"/>
                </a:ext>
              </a:extLst>
            </p:cNvPr>
            <p:cNvCxnSpPr/>
            <p:nvPr/>
          </p:nvCxnSpPr>
          <p:spPr>
            <a:xfrm flipV="1">
              <a:off x="4125498" y="3871784"/>
              <a:ext cx="133464" cy="461319"/>
            </a:xfrm>
            <a:prstGeom prst="straightConnector1">
              <a:avLst/>
            </a:prstGeom>
            <a:ln w="31750">
              <a:solidFill>
                <a:srgbClr val="0046E9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4820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51533-60A2-CB40-BD08-E5A23597E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power rise after quenching in 20 to 40 </a:t>
            </a:r>
            <a:r>
              <a:rPr lang="en-US" dirty="0" err="1"/>
              <a:t>mG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D4762A5-68C4-B648-8D19-D1A57C499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84515"/>
            <a:ext cx="4526732" cy="3657599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08642-E399-D840-AE09-CBE622E3D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F70F2-3EF4-4C4F-98FE-C1D1A3D8B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622B25-D09E-5A40-9E78-04C19DA5C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443" y="2184515"/>
            <a:ext cx="4444021" cy="36575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EC7801-49D1-ED4A-B105-0B8C784A0661}"/>
              </a:ext>
            </a:extLst>
          </p:cNvPr>
          <p:cNvSpPr txBox="1"/>
          <p:nvPr/>
        </p:nvSpPr>
        <p:spPr>
          <a:xfrm>
            <a:off x="360071" y="1049865"/>
            <a:ext cx="70611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</a:rPr>
              <a:t>Cavity was </a:t>
            </a:r>
            <a:r>
              <a:rPr lang="en-US" b="1" dirty="0">
                <a:solidFill>
                  <a:srgbClr val="404040"/>
                </a:solidFill>
              </a:rPr>
              <a:t>quenched in 20 to 40 </a:t>
            </a:r>
            <a:r>
              <a:rPr lang="en-US" b="1" dirty="0" err="1">
                <a:solidFill>
                  <a:srgbClr val="404040"/>
                </a:solidFill>
              </a:rPr>
              <a:t>mG</a:t>
            </a:r>
            <a:endParaRPr lang="en-US" b="1" dirty="0">
              <a:solidFill>
                <a:srgbClr val="40404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04040"/>
                </a:solidFill>
              </a:rPr>
              <a:t>MP </a:t>
            </a:r>
            <a:r>
              <a:rPr lang="en-US" dirty="0">
                <a:solidFill>
                  <a:srgbClr val="404040"/>
                </a:solidFill>
              </a:rPr>
              <a:t>and radiation observed starting from ~ 14 MV/m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FDE8F0-89D4-494F-9385-A33F9ED9D4C2}"/>
              </a:ext>
            </a:extLst>
          </p:cNvPr>
          <p:cNvSpPr txBox="1"/>
          <p:nvPr/>
        </p:nvSpPr>
        <p:spPr>
          <a:xfrm>
            <a:off x="3646354" y="2323014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1.5 K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824DA3-F691-974D-BF31-6537FE6923A4}"/>
              </a:ext>
            </a:extLst>
          </p:cNvPr>
          <p:cNvGrpSpPr/>
          <p:nvPr/>
        </p:nvGrpSpPr>
        <p:grpSpPr>
          <a:xfrm>
            <a:off x="2435121" y="3708514"/>
            <a:ext cx="1570623" cy="1100900"/>
            <a:chOff x="3373783" y="3871784"/>
            <a:chExt cx="1570623" cy="110090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ADB003-9B3C-DD44-87DC-35E2DECF0A74}"/>
                </a:ext>
              </a:extLst>
            </p:cNvPr>
            <p:cNvSpPr txBox="1"/>
            <p:nvPr/>
          </p:nvSpPr>
          <p:spPr>
            <a:xfrm>
              <a:off x="3373783" y="4326353"/>
              <a:ext cx="15706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0046E9"/>
                  </a:solidFill>
                </a:rPr>
                <a:t>After quench</a:t>
              </a:r>
            </a:p>
            <a:p>
              <a:pPr algn="ctr"/>
              <a:r>
                <a:rPr lang="en-US" sz="1800" dirty="0">
                  <a:solidFill>
                    <a:srgbClr val="0046E9"/>
                  </a:solidFill>
                </a:rPr>
                <a:t>in 20 to 40 </a:t>
              </a:r>
              <a:r>
                <a:rPr lang="en-US" sz="1800" dirty="0" err="1">
                  <a:solidFill>
                    <a:srgbClr val="0046E9"/>
                  </a:solidFill>
                </a:rPr>
                <a:t>mG</a:t>
              </a:r>
              <a:endParaRPr lang="en-US" sz="1800" dirty="0">
                <a:solidFill>
                  <a:srgbClr val="0046E9"/>
                </a:solidFill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B576522-CE93-E640-97B4-D40D867ACBB6}"/>
                </a:ext>
              </a:extLst>
            </p:cNvPr>
            <p:cNvCxnSpPr/>
            <p:nvPr/>
          </p:nvCxnSpPr>
          <p:spPr>
            <a:xfrm flipV="1">
              <a:off x="4125498" y="3871784"/>
              <a:ext cx="133464" cy="461319"/>
            </a:xfrm>
            <a:prstGeom prst="straightConnector1">
              <a:avLst/>
            </a:prstGeom>
            <a:ln w="31750">
              <a:solidFill>
                <a:srgbClr val="0046E9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583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51533-60A2-CB40-BD08-E5A23597E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was quenched in compensated field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D4762A5-68C4-B648-8D19-D1A57C499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84515"/>
            <a:ext cx="4526732" cy="3657599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08642-E399-D840-AE09-CBE622E3D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F70F2-3EF4-4C4F-98FE-C1D1A3D8B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622B25-D09E-5A40-9E78-04C19DA5C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443" y="2184515"/>
            <a:ext cx="4444021" cy="36575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EC7801-49D1-ED4A-B105-0B8C784A0661}"/>
              </a:ext>
            </a:extLst>
          </p:cNvPr>
          <p:cNvSpPr txBox="1"/>
          <p:nvPr/>
        </p:nvSpPr>
        <p:spPr>
          <a:xfrm>
            <a:off x="360071" y="1049865"/>
            <a:ext cx="59163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</a:rPr>
              <a:t>Cavity was </a:t>
            </a:r>
            <a:r>
              <a:rPr lang="en-US" b="1" dirty="0">
                <a:solidFill>
                  <a:srgbClr val="404040"/>
                </a:solidFill>
              </a:rPr>
              <a:t>quenched in compensated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04040"/>
                </a:solidFill>
              </a:rPr>
              <a:t>MP disappeared and Q-factor recovered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FDE8F0-89D4-494F-9385-A33F9ED9D4C2}"/>
              </a:ext>
            </a:extLst>
          </p:cNvPr>
          <p:cNvSpPr txBox="1"/>
          <p:nvPr/>
        </p:nvSpPr>
        <p:spPr>
          <a:xfrm>
            <a:off x="3646354" y="2323014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1.5 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E026B0-17D3-0C48-BDF8-D5E600E46CF3}"/>
              </a:ext>
            </a:extLst>
          </p:cNvPr>
          <p:cNvSpPr txBox="1"/>
          <p:nvPr/>
        </p:nvSpPr>
        <p:spPr>
          <a:xfrm>
            <a:off x="2117336" y="3922132"/>
            <a:ext cx="2330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46E9"/>
                </a:solidFill>
              </a:rPr>
              <a:t>By quenching in compensated field MP disappeared and </a:t>
            </a:r>
            <a:r>
              <a:rPr lang="en-US" sz="1800" dirty="0" err="1">
                <a:solidFill>
                  <a:srgbClr val="0046E9"/>
                </a:solidFill>
              </a:rPr>
              <a:t>Qo</a:t>
            </a:r>
            <a:r>
              <a:rPr lang="en-US" sz="1800" dirty="0">
                <a:solidFill>
                  <a:srgbClr val="0046E9"/>
                </a:solidFill>
              </a:rPr>
              <a:t> was recovered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872E60D5-016F-7E43-8608-D43FDBD2DC0A}"/>
              </a:ext>
            </a:extLst>
          </p:cNvPr>
          <p:cNvSpPr/>
          <p:nvPr/>
        </p:nvSpPr>
        <p:spPr>
          <a:xfrm rot="4801106">
            <a:off x="3237507" y="3264174"/>
            <a:ext cx="581967" cy="633032"/>
          </a:xfrm>
          <a:prstGeom prst="arc">
            <a:avLst>
              <a:gd name="adj1" fmla="val 17630788"/>
              <a:gd name="adj2" fmla="val 0"/>
            </a:avLst>
          </a:prstGeom>
          <a:ln w="31750">
            <a:solidFill>
              <a:srgbClr val="0046E9"/>
            </a:solidFill>
            <a:head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74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51533-60A2-CB40-BD08-E5A23597E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power rise after quenching in 100 </a:t>
            </a:r>
            <a:r>
              <a:rPr lang="en-US" dirty="0" err="1"/>
              <a:t>mG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D4762A5-68C4-B648-8D19-D1A57C499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84515"/>
            <a:ext cx="4526731" cy="3657599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08642-E399-D840-AE09-CBE622E3D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F70F2-3EF4-4C4F-98FE-C1D1A3D8B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622B25-D09E-5A40-9E78-04C19DA5C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444" y="2184515"/>
            <a:ext cx="4444019" cy="36575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EC7801-49D1-ED4A-B105-0B8C784A0661}"/>
              </a:ext>
            </a:extLst>
          </p:cNvPr>
          <p:cNvSpPr txBox="1"/>
          <p:nvPr/>
        </p:nvSpPr>
        <p:spPr>
          <a:xfrm>
            <a:off x="360071" y="1049865"/>
            <a:ext cx="70611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</a:rPr>
              <a:t>Cavity was </a:t>
            </a:r>
            <a:r>
              <a:rPr lang="en-US" b="1" dirty="0">
                <a:solidFill>
                  <a:srgbClr val="404040"/>
                </a:solidFill>
              </a:rPr>
              <a:t>quenched in 100 </a:t>
            </a:r>
            <a:r>
              <a:rPr lang="en-US" b="1" dirty="0" err="1">
                <a:solidFill>
                  <a:srgbClr val="404040"/>
                </a:solidFill>
              </a:rPr>
              <a:t>mG</a:t>
            </a:r>
            <a:endParaRPr lang="en-US" b="1" dirty="0">
              <a:solidFill>
                <a:srgbClr val="40404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04040"/>
                </a:solidFill>
              </a:rPr>
              <a:t>MP</a:t>
            </a:r>
            <a:r>
              <a:rPr lang="en-US" dirty="0">
                <a:solidFill>
                  <a:srgbClr val="404040"/>
                </a:solidFill>
              </a:rPr>
              <a:t> and radiation observed starting from ~ 14 MV/m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1645B7-1C62-C444-BE81-1654CC9A9CB9}"/>
              </a:ext>
            </a:extLst>
          </p:cNvPr>
          <p:cNvSpPr txBox="1"/>
          <p:nvPr/>
        </p:nvSpPr>
        <p:spPr>
          <a:xfrm>
            <a:off x="3646354" y="2323014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1.5 K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2A2393-51ED-5C48-BB48-1B5CE568FF08}"/>
              </a:ext>
            </a:extLst>
          </p:cNvPr>
          <p:cNvGrpSpPr/>
          <p:nvPr/>
        </p:nvGrpSpPr>
        <p:grpSpPr>
          <a:xfrm>
            <a:off x="1902401" y="3647531"/>
            <a:ext cx="1411669" cy="1100900"/>
            <a:chOff x="3110539" y="3871784"/>
            <a:chExt cx="1411669" cy="110090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224DE1-C8EC-6141-BEF9-8A9ADEC31989}"/>
                </a:ext>
              </a:extLst>
            </p:cNvPr>
            <p:cNvSpPr txBox="1"/>
            <p:nvPr/>
          </p:nvSpPr>
          <p:spPr>
            <a:xfrm>
              <a:off x="3110539" y="4326353"/>
              <a:ext cx="14116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0046E9"/>
                  </a:solidFill>
                </a:rPr>
                <a:t>After quench</a:t>
              </a:r>
            </a:p>
            <a:p>
              <a:pPr algn="ctr"/>
              <a:r>
                <a:rPr lang="en-US" sz="1800" dirty="0">
                  <a:solidFill>
                    <a:srgbClr val="0046E9"/>
                  </a:solidFill>
                </a:rPr>
                <a:t>in 100 </a:t>
              </a:r>
              <a:r>
                <a:rPr lang="en-US" sz="1800" dirty="0" err="1">
                  <a:solidFill>
                    <a:srgbClr val="0046E9"/>
                  </a:solidFill>
                </a:rPr>
                <a:t>mG</a:t>
              </a:r>
              <a:endParaRPr lang="en-US" sz="1800" dirty="0">
                <a:solidFill>
                  <a:srgbClr val="0046E9"/>
                </a:solidFill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2C843A6-E5FC-5743-A5FB-6417D36A0133}"/>
                </a:ext>
              </a:extLst>
            </p:cNvPr>
            <p:cNvCxnSpPr/>
            <p:nvPr/>
          </p:nvCxnSpPr>
          <p:spPr>
            <a:xfrm flipV="1">
              <a:off x="4125498" y="3871784"/>
              <a:ext cx="133464" cy="461319"/>
            </a:xfrm>
            <a:prstGeom prst="straightConnector1">
              <a:avLst/>
            </a:prstGeom>
            <a:ln w="31750">
              <a:solidFill>
                <a:srgbClr val="0046E9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2285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61AFC-C37B-40CE-9B4E-58E30B4CB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E7F4E-9D1E-4B86-8BCD-184B6B25C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154" y="1265899"/>
            <a:ext cx="8701692" cy="4326202"/>
          </a:xfrm>
        </p:spPr>
        <p:txBody>
          <a:bodyPr/>
          <a:lstStyle/>
          <a:p>
            <a:r>
              <a:rPr lang="en-US" dirty="0"/>
              <a:t>The effect was studied on this cavity only</a:t>
            </a:r>
          </a:p>
          <a:p>
            <a:pPr lvl="1"/>
            <a:r>
              <a:rPr lang="en-US" dirty="0"/>
              <a:t>I have no knowledge that this effect was observed elsewhere</a:t>
            </a:r>
          </a:p>
          <a:p>
            <a:endParaRPr lang="en-US" b="1" dirty="0"/>
          </a:p>
          <a:p>
            <a:r>
              <a:rPr lang="en-US" b="1" dirty="0"/>
              <a:t>MP</a:t>
            </a:r>
            <a:r>
              <a:rPr lang="en-US" dirty="0"/>
              <a:t> can be </a:t>
            </a:r>
            <a:r>
              <a:rPr lang="en-US" b="1" dirty="0"/>
              <a:t>ignited by magnetic field loops trapped</a:t>
            </a:r>
            <a:r>
              <a:rPr lang="en-US" dirty="0"/>
              <a:t> in the resonator </a:t>
            </a:r>
            <a:r>
              <a:rPr lang="en-US" b="1" dirty="0"/>
              <a:t>during quench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/>
              <a:t>In this instance, </a:t>
            </a:r>
            <a:r>
              <a:rPr lang="en-US" b="1" dirty="0"/>
              <a:t>MP could not be processed away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MP</a:t>
            </a:r>
            <a:r>
              <a:rPr lang="en-US" dirty="0"/>
              <a:t> could be </a:t>
            </a:r>
            <a:r>
              <a:rPr lang="en-US" b="1" dirty="0"/>
              <a:t>removed</a:t>
            </a:r>
            <a:r>
              <a:rPr lang="en-US" dirty="0"/>
              <a:t> (and Q-factor recovered) if the cavity was </a:t>
            </a:r>
            <a:r>
              <a:rPr lang="en-US" b="1" dirty="0"/>
              <a:t>quenched in compensated field</a:t>
            </a:r>
            <a:endParaRPr lang="en-US" dirty="0"/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80418-8BD4-401D-BB72-F3B718CE3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26175-66A5-4A82-956E-08393BEE6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120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AD71E-1DE7-4568-B043-4D7476D34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D7F51-61EF-4C37-AC9D-402CB205B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EBCBB-7B00-454D-8E55-ACF29F95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B7CDC-B339-4318-AAA2-BC55A8EF7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9FC41-EA9D-4150-9447-B9116145461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Cooldown might enhance </a:t>
            </a:r>
            <a:r>
              <a:rPr lang="en-US" sz="2800" dirty="0" err="1">
                <a:solidFill>
                  <a:schemeClr val="bg1"/>
                </a:solidFill>
              </a:rPr>
              <a:t>multipacting</a:t>
            </a:r>
            <a:r>
              <a:rPr lang="en-US" sz="2800" dirty="0">
                <a:solidFill>
                  <a:schemeClr val="bg1"/>
                </a:solidFill>
              </a:rPr>
              <a:t> in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horizontally-cooled cavities</a:t>
            </a:r>
          </a:p>
        </p:txBody>
      </p:sp>
    </p:spTree>
    <p:extLst>
      <p:ext uri="{BB962C8B-B14F-4D97-AF65-F5344CB8AC3E}">
        <p14:creationId xmlns:p14="http://schemas.microsoft.com/office/powerpoint/2010/main" val="2354960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03BF6-C4CA-45CD-A42F-3D604EBE6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up of the experiment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77948-51C5-48D1-87BA-E23843A49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75DFF-07B9-418A-AFDB-FAF7C0AC0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3ADEA7-1CE7-E542-8701-C73F63B593B5}"/>
              </a:ext>
            </a:extLst>
          </p:cNvPr>
          <p:cNvSpPr txBox="1"/>
          <p:nvPr/>
        </p:nvSpPr>
        <p:spPr>
          <a:xfrm>
            <a:off x="741158" y="1159355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Several cooldowns were done with same cavity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ACAE1DB-1C0F-8446-A18F-412688C1F714}"/>
              </a:ext>
            </a:extLst>
          </p:cNvPr>
          <p:cNvGrpSpPr/>
          <p:nvPr/>
        </p:nvGrpSpPr>
        <p:grpSpPr>
          <a:xfrm>
            <a:off x="510326" y="1960609"/>
            <a:ext cx="8123348" cy="4085737"/>
            <a:chOff x="228600" y="1960609"/>
            <a:chExt cx="8123348" cy="408573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19C1B29-C9BC-5348-BACE-FC35299AAAFA}"/>
                </a:ext>
              </a:extLst>
            </p:cNvPr>
            <p:cNvGrpSpPr/>
            <p:nvPr/>
          </p:nvGrpSpPr>
          <p:grpSpPr>
            <a:xfrm>
              <a:off x="717464" y="1960609"/>
              <a:ext cx="7634484" cy="4085737"/>
              <a:chOff x="290489" y="1886468"/>
              <a:chExt cx="7634484" cy="408573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24C4756-386D-D048-9116-4C1783729B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36745" y="1999134"/>
                <a:ext cx="5579600" cy="3865984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7A7F8E-8F31-401A-A718-72755BA13B08}"/>
                  </a:ext>
                </a:extLst>
              </p:cNvPr>
              <p:cNvSpPr txBox="1"/>
              <p:nvPr/>
            </p:nvSpPr>
            <p:spPr>
              <a:xfrm>
                <a:off x="290489" y="4624229"/>
                <a:ext cx="1898469" cy="107721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C00000"/>
                    </a:solidFill>
                  </a:rPr>
                  <a:t>BOARD 31</a:t>
                </a:r>
              </a:p>
              <a:p>
                <a:pPr algn="ctr"/>
                <a:r>
                  <a:rPr lang="en-US" sz="3200" dirty="0">
                    <a:solidFill>
                      <a:srgbClr val="C00000"/>
                    </a:solidFill>
                  </a:rPr>
                  <a:t>RTD 8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8CAC972-51CE-4391-B6F2-0E4AA5978C2F}"/>
                  </a:ext>
                </a:extLst>
              </p:cNvPr>
              <p:cNvSpPr txBox="1"/>
              <p:nvPr/>
            </p:nvSpPr>
            <p:spPr>
              <a:xfrm>
                <a:off x="290489" y="2573124"/>
                <a:ext cx="1898469" cy="107721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C00000"/>
                    </a:solidFill>
                  </a:rPr>
                  <a:t>BOARD 13</a:t>
                </a:r>
              </a:p>
              <a:p>
                <a:pPr algn="ctr"/>
                <a:r>
                  <a:rPr lang="en-US" sz="3200" dirty="0">
                    <a:solidFill>
                      <a:srgbClr val="C00000"/>
                    </a:solidFill>
                  </a:rPr>
                  <a:t>RTD 8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3E892D3C-6476-4FB0-82C7-097986762E71}"/>
                  </a:ext>
                </a:extLst>
              </p:cNvPr>
              <p:cNvCxnSpPr>
                <a:stCxn id="12" idx="3"/>
              </p:cNvCxnSpPr>
              <p:nvPr/>
            </p:nvCxnSpPr>
            <p:spPr>
              <a:xfrm>
                <a:off x="2188958" y="3111733"/>
                <a:ext cx="1885701" cy="5295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93F87C7-971B-4418-998A-D43D3D1097C8}"/>
                  </a:ext>
                </a:extLst>
              </p:cNvPr>
              <p:cNvCxnSpPr>
                <a:cxnSpLocks/>
                <a:stCxn id="3" idx="3"/>
              </p:cNvCxnSpPr>
              <p:nvPr/>
            </p:nvCxnSpPr>
            <p:spPr>
              <a:xfrm>
                <a:off x="2188958" y="5162838"/>
                <a:ext cx="1951015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Up Arrow 16">
                <a:extLst>
                  <a:ext uri="{FF2B5EF4-FFF2-40B4-BE49-F238E27FC236}">
                    <a16:creationId xmlns:a16="http://schemas.microsoft.com/office/drawing/2014/main" id="{D592CD22-CFC1-CC4D-AE41-8A634D5C5B30}"/>
                  </a:ext>
                </a:extLst>
              </p:cNvPr>
              <p:cNvSpPr/>
              <p:nvPr/>
            </p:nvSpPr>
            <p:spPr>
              <a:xfrm>
                <a:off x="6731713" y="1886468"/>
                <a:ext cx="962428" cy="4085737"/>
              </a:xfrm>
              <a:prstGeom prst="upArrow">
                <a:avLst/>
              </a:prstGeom>
              <a:gradFill>
                <a:gsLst>
                  <a:gs pos="0">
                    <a:schemeClr val="tx1">
                      <a:lumMod val="20000"/>
                      <a:lumOff val="80000"/>
                    </a:schemeClr>
                  </a:gs>
                  <a:gs pos="53000">
                    <a:schemeClr val="bg1"/>
                  </a:gs>
                  <a:gs pos="100000">
                    <a:schemeClr val="accent4">
                      <a:lumMod val="20000"/>
                      <a:lumOff val="80000"/>
                    </a:schemeClr>
                  </a:gs>
                </a:gsLst>
              </a:gra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0F9A44A-E6A5-9C4A-8D96-F37A77EAE9D2}"/>
                  </a:ext>
                </a:extLst>
              </p:cNvPr>
              <p:cNvSpPr txBox="1"/>
              <p:nvPr/>
            </p:nvSpPr>
            <p:spPr>
              <a:xfrm rot="5400000">
                <a:off x="6541838" y="3837512"/>
                <a:ext cx="23046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/>
                    </a:solidFill>
                  </a:rPr>
                  <a:t>Cooling direction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7682AA-1D15-804D-915F-115B7B1B4FEA}"/>
                </a:ext>
              </a:extLst>
            </p:cNvPr>
            <p:cNvSpPr txBox="1"/>
            <p:nvPr/>
          </p:nvSpPr>
          <p:spPr>
            <a:xfrm rot="16200000">
              <a:off x="-978974" y="3911652"/>
              <a:ext cx="28768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accent6"/>
                  </a:solidFill>
                </a:rPr>
                <a:t>Tmap</a:t>
              </a:r>
              <a:r>
                <a:rPr lang="en-US" dirty="0">
                  <a:solidFill>
                    <a:schemeClr val="accent6"/>
                  </a:solidFill>
                </a:rPr>
                <a:t> boards position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7786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First power rise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037613E-5821-4DBE-BED1-9C7E9A4C3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963" y="457200"/>
            <a:ext cx="8408075" cy="5943600"/>
          </a:xfrm>
          <a:prstGeom prst="rect">
            <a:avLst/>
          </a:prstGeom>
        </p:spPr>
      </p:pic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M. Checchin | LCLS 2-HE CM Performance Workshop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19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B1F49E-C6CC-4469-A2A8-F46B44AA54BF}"/>
              </a:ext>
            </a:extLst>
          </p:cNvPr>
          <p:cNvSpPr/>
          <p:nvPr/>
        </p:nvSpPr>
        <p:spPr>
          <a:xfrm rot="911780">
            <a:off x="2425268" y="3246010"/>
            <a:ext cx="5044677" cy="944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A7FECA-B8A6-C14D-AC7C-8C4A2E68DBB4}"/>
              </a:ext>
            </a:extLst>
          </p:cNvPr>
          <p:cNvSpPr txBox="1"/>
          <p:nvPr/>
        </p:nvSpPr>
        <p:spPr>
          <a:xfrm>
            <a:off x="6587263" y="1248228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1.5 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F270F-FF32-42DF-8D57-C845E8C30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 cavities tested at FNAL as of 02/27/2019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A0977-B6C6-4985-977A-C8A787936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971" y="1043046"/>
            <a:ext cx="7892143" cy="5365374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Cavities tested: 181</a:t>
            </a:r>
          </a:p>
          <a:p>
            <a:endParaRPr lang="en-US" dirty="0"/>
          </a:p>
          <a:p>
            <a:r>
              <a:rPr lang="en-US" dirty="0"/>
              <a:t>VTS tests: 291</a:t>
            </a:r>
          </a:p>
          <a:p>
            <a:endParaRPr lang="en-US" dirty="0"/>
          </a:p>
          <a:p>
            <a:r>
              <a:rPr lang="en-US" dirty="0"/>
              <a:t>Reprocessing*: 87</a:t>
            </a:r>
          </a:p>
          <a:p>
            <a:endParaRPr lang="en-US" dirty="0"/>
          </a:p>
          <a:p>
            <a:r>
              <a:rPr lang="en-US" dirty="0"/>
              <a:t>Retests**: 23</a:t>
            </a:r>
          </a:p>
          <a:p>
            <a:endParaRPr lang="en-US" dirty="0"/>
          </a:p>
          <a:p>
            <a:endParaRPr lang="en-US" sz="3600" dirty="0"/>
          </a:p>
          <a:p>
            <a:pPr marL="0" indent="0">
              <a:buNone/>
            </a:pPr>
            <a:r>
              <a:rPr lang="en-US" sz="1800" dirty="0"/>
              <a:t>* reprocessing: cavities are processed and retested at Fermilab</a:t>
            </a:r>
          </a:p>
          <a:p>
            <a:pPr marL="0" indent="0">
              <a:buNone/>
            </a:pPr>
            <a:r>
              <a:rPr lang="en-US" sz="1800" dirty="0"/>
              <a:t>** retest: cavities are reprocessed at the vendor and retested at Fermilab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CDD86-DCCE-4406-969F-C5D6D6C6C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F895D-F93F-4670-B3A9-C76F7164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0DE866C-EE07-46B0-98EC-B73A755B5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985" y="1043046"/>
            <a:ext cx="5351275" cy="440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88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Just before MP quench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037613E-5821-4DBE-BED1-9C7E9A4C3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963" y="457200"/>
            <a:ext cx="8408075" cy="5943600"/>
          </a:xfrm>
          <a:prstGeom prst="rect">
            <a:avLst/>
          </a:prstGeom>
        </p:spPr>
      </p:pic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M. Checchin | LCLS 2-HE CM Performance Workshop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20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B1F49E-C6CC-4469-A2A8-F46B44AA54BF}"/>
              </a:ext>
            </a:extLst>
          </p:cNvPr>
          <p:cNvSpPr/>
          <p:nvPr/>
        </p:nvSpPr>
        <p:spPr>
          <a:xfrm rot="911780">
            <a:off x="2425268" y="3246010"/>
            <a:ext cx="5044677" cy="944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341399-9E20-441A-9859-646FF7BFBCA7}"/>
              </a:ext>
            </a:extLst>
          </p:cNvPr>
          <p:cNvGrpSpPr/>
          <p:nvPr/>
        </p:nvGrpSpPr>
        <p:grpSpPr>
          <a:xfrm>
            <a:off x="637890" y="3778484"/>
            <a:ext cx="3224729" cy="2464308"/>
            <a:chOff x="5445540" y="3565124"/>
            <a:chExt cx="3224729" cy="246430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44657DA-BA0E-4B7C-A447-D3C24D189FFA}"/>
                </a:ext>
              </a:extLst>
            </p:cNvPr>
            <p:cNvSpPr/>
            <p:nvPr/>
          </p:nvSpPr>
          <p:spPr>
            <a:xfrm>
              <a:off x="5450502" y="3565124"/>
              <a:ext cx="3219767" cy="2460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31FFE2-282F-4EEE-BB54-84015EA9C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5540" y="3569696"/>
              <a:ext cx="3218326" cy="2459736"/>
            </a:xfrm>
            <a:prstGeom prst="rect">
              <a:avLst/>
            </a:prstGeom>
          </p:spPr>
        </p:pic>
      </p:grpSp>
      <p:sp>
        <p:nvSpPr>
          <p:cNvPr id="15" name="Arc 14">
            <a:extLst>
              <a:ext uri="{FF2B5EF4-FFF2-40B4-BE49-F238E27FC236}">
                <a16:creationId xmlns:a16="http://schemas.microsoft.com/office/drawing/2014/main" id="{83748F1C-4748-4B38-B5B5-41BB1BEABBC9}"/>
              </a:ext>
            </a:extLst>
          </p:cNvPr>
          <p:cNvSpPr/>
          <p:nvPr/>
        </p:nvSpPr>
        <p:spPr>
          <a:xfrm rot="6618630">
            <a:off x="2479838" y="1847893"/>
            <a:ext cx="3490904" cy="1884894"/>
          </a:xfrm>
          <a:prstGeom prst="arc">
            <a:avLst>
              <a:gd name="adj1" fmla="val 16243163"/>
              <a:gd name="adj2" fmla="val 20975538"/>
            </a:avLst>
          </a:prstGeom>
          <a:ln>
            <a:solidFill>
              <a:schemeClr val="accent6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D0BBDE-9961-964D-9FB7-E9CA6A63AD5F}"/>
              </a:ext>
            </a:extLst>
          </p:cNvPr>
          <p:cNvSpPr txBox="1"/>
          <p:nvPr/>
        </p:nvSpPr>
        <p:spPr>
          <a:xfrm>
            <a:off x="6587263" y="1248228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1.5 K</a:t>
            </a:r>
          </a:p>
        </p:txBody>
      </p:sp>
    </p:spTree>
    <p:extLst>
      <p:ext uri="{BB962C8B-B14F-4D97-AF65-F5344CB8AC3E}">
        <p14:creationId xmlns:p14="http://schemas.microsoft.com/office/powerpoint/2010/main" val="3262772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MP quench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037613E-5821-4DBE-BED1-9C7E9A4C3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963" y="457200"/>
            <a:ext cx="8408075" cy="5943600"/>
          </a:xfrm>
          <a:prstGeom prst="rect">
            <a:avLst/>
          </a:prstGeom>
        </p:spPr>
      </p:pic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M. Checchin | LCLS 2-HE CM Performance Workshop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21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B1F49E-C6CC-4469-A2A8-F46B44AA54BF}"/>
              </a:ext>
            </a:extLst>
          </p:cNvPr>
          <p:cNvSpPr/>
          <p:nvPr/>
        </p:nvSpPr>
        <p:spPr>
          <a:xfrm rot="911780">
            <a:off x="2269574" y="3230769"/>
            <a:ext cx="5044677" cy="944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1BD4E153-D186-45D1-9282-982D10E06F1B}"/>
              </a:ext>
            </a:extLst>
          </p:cNvPr>
          <p:cNvSpPr/>
          <p:nvPr/>
        </p:nvSpPr>
        <p:spPr>
          <a:xfrm rot="6618630">
            <a:off x="2887602" y="1998672"/>
            <a:ext cx="3267100" cy="2046170"/>
          </a:xfrm>
          <a:prstGeom prst="arc">
            <a:avLst>
              <a:gd name="adj1" fmla="val 16243163"/>
              <a:gd name="adj2" fmla="val 21136481"/>
            </a:avLst>
          </a:prstGeom>
          <a:ln>
            <a:solidFill>
              <a:schemeClr val="accent6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04F6BB-4DFD-4D97-8D50-B97133BB2472}"/>
              </a:ext>
            </a:extLst>
          </p:cNvPr>
          <p:cNvGrpSpPr/>
          <p:nvPr/>
        </p:nvGrpSpPr>
        <p:grpSpPr>
          <a:xfrm>
            <a:off x="853433" y="3743765"/>
            <a:ext cx="3222142" cy="2461548"/>
            <a:chOff x="853433" y="3743765"/>
            <a:chExt cx="3222142" cy="246154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44657DA-BA0E-4B7C-A447-D3C24D189FFA}"/>
                </a:ext>
              </a:extLst>
            </p:cNvPr>
            <p:cNvSpPr/>
            <p:nvPr/>
          </p:nvSpPr>
          <p:spPr>
            <a:xfrm>
              <a:off x="853433" y="3743765"/>
              <a:ext cx="3219767" cy="2460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51FB082-2FAD-4E8B-9F7E-3B8BF2B66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249" y="3745577"/>
              <a:ext cx="3218326" cy="245973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FB3F7B6-F6A9-764C-AAEB-AE9BFBAF06EA}"/>
              </a:ext>
            </a:extLst>
          </p:cNvPr>
          <p:cNvSpPr txBox="1"/>
          <p:nvPr/>
        </p:nvSpPr>
        <p:spPr>
          <a:xfrm>
            <a:off x="6587263" y="1248228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1.5 K</a:t>
            </a:r>
          </a:p>
        </p:txBody>
      </p:sp>
    </p:spTree>
    <p:extLst>
      <p:ext uri="{BB962C8B-B14F-4D97-AF65-F5344CB8AC3E}">
        <p14:creationId xmlns:p14="http://schemas.microsoft.com/office/powerpoint/2010/main" val="4060898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Power rise after MP processing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037613E-5821-4DBE-BED1-9C7E9A4C3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963" y="457200"/>
            <a:ext cx="8408075" cy="5943600"/>
          </a:xfrm>
          <a:prstGeom prst="rect">
            <a:avLst/>
          </a:prstGeom>
        </p:spPr>
      </p:pic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M. Checchin | LCLS 2-HE CM Performance Workshop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9874E3-4B25-4BB3-BD7D-EE038A2D2475}"/>
              </a:ext>
            </a:extLst>
          </p:cNvPr>
          <p:cNvGrpSpPr/>
          <p:nvPr/>
        </p:nvGrpSpPr>
        <p:grpSpPr>
          <a:xfrm>
            <a:off x="2050861" y="3743765"/>
            <a:ext cx="3219767" cy="2460837"/>
            <a:chOff x="853433" y="3743765"/>
            <a:chExt cx="3219767" cy="24608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77ED7DA-70FF-4BCE-9247-87B5E3E85872}"/>
                </a:ext>
              </a:extLst>
            </p:cNvPr>
            <p:cNvSpPr/>
            <p:nvPr/>
          </p:nvSpPr>
          <p:spPr>
            <a:xfrm>
              <a:off x="853433" y="3743765"/>
              <a:ext cx="3219767" cy="2460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149DB8-61A7-4A49-8EC7-2985CFC2F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4874" y="3743765"/>
              <a:ext cx="3218326" cy="2459736"/>
            </a:xfrm>
            <a:prstGeom prst="rect">
              <a:avLst/>
            </a:prstGeom>
          </p:spPr>
        </p:pic>
      </p:grpSp>
      <p:sp>
        <p:nvSpPr>
          <p:cNvPr id="15" name="Arc 14">
            <a:extLst>
              <a:ext uri="{FF2B5EF4-FFF2-40B4-BE49-F238E27FC236}">
                <a16:creationId xmlns:a16="http://schemas.microsoft.com/office/drawing/2014/main" id="{8F053984-76A3-4F4D-B719-F94808288930}"/>
              </a:ext>
            </a:extLst>
          </p:cNvPr>
          <p:cNvSpPr/>
          <p:nvPr/>
        </p:nvSpPr>
        <p:spPr>
          <a:xfrm rot="6618630">
            <a:off x="4160680" y="2192225"/>
            <a:ext cx="2978185" cy="3052973"/>
          </a:xfrm>
          <a:prstGeom prst="arc">
            <a:avLst>
              <a:gd name="adj1" fmla="val 16243163"/>
              <a:gd name="adj2" fmla="val 21136481"/>
            </a:avLst>
          </a:prstGeom>
          <a:ln>
            <a:solidFill>
              <a:schemeClr val="accent6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A3F1CA-D42F-D549-882F-F023132E7F96}"/>
              </a:ext>
            </a:extLst>
          </p:cNvPr>
          <p:cNvSpPr txBox="1"/>
          <p:nvPr/>
        </p:nvSpPr>
        <p:spPr>
          <a:xfrm>
            <a:off x="6587263" y="1248228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1.5 K</a:t>
            </a:r>
          </a:p>
        </p:txBody>
      </p:sp>
    </p:spTree>
    <p:extLst>
      <p:ext uri="{BB962C8B-B14F-4D97-AF65-F5344CB8AC3E}">
        <p14:creationId xmlns:p14="http://schemas.microsoft.com/office/powerpoint/2010/main" val="107813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Ultimate quench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037613E-5821-4DBE-BED1-9C7E9A4C3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963" y="457200"/>
            <a:ext cx="8408075" cy="5943600"/>
          </a:xfrm>
          <a:prstGeom prst="rect">
            <a:avLst/>
          </a:prstGeom>
        </p:spPr>
      </p:pic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M. Checchin | LCLS 2-HE CM Performance Workshop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23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18DE2D-72A5-4714-BBFA-3791C852F8E8}"/>
              </a:ext>
            </a:extLst>
          </p:cNvPr>
          <p:cNvSpPr txBox="1"/>
          <p:nvPr/>
        </p:nvSpPr>
        <p:spPr>
          <a:xfrm>
            <a:off x="6587263" y="1248228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1.5 K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8F053984-76A3-4F4D-B719-F94808288930}"/>
              </a:ext>
            </a:extLst>
          </p:cNvPr>
          <p:cNvSpPr/>
          <p:nvPr/>
        </p:nvSpPr>
        <p:spPr>
          <a:xfrm rot="6618630">
            <a:off x="4265309" y="2194332"/>
            <a:ext cx="2870529" cy="3201158"/>
          </a:xfrm>
          <a:prstGeom prst="arc">
            <a:avLst>
              <a:gd name="adj1" fmla="val 16243163"/>
              <a:gd name="adj2" fmla="val 21136481"/>
            </a:avLst>
          </a:prstGeom>
          <a:ln>
            <a:solidFill>
              <a:schemeClr val="accent6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253FBF-D4C1-41EB-9FF6-696E396F773D}"/>
              </a:ext>
            </a:extLst>
          </p:cNvPr>
          <p:cNvGrpSpPr/>
          <p:nvPr/>
        </p:nvGrpSpPr>
        <p:grpSpPr>
          <a:xfrm>
            <a:off x="2047134" y="3743765"/>
            <a:ext cx="3223494" cy="2462469"/>
            <a:chOff x="2047134" y="3743765"/>
            <a:chExt cx="3223494" cy="246246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77ED7DA-70FF-4BCE-9247-87B5E3E85872}"/>
                </a:ext>
              </a:extLst>
            </p:cNvPr>
            <p:cNvSpPr/>
            <p:nvPr/>
          </p:nvSpPr>
          <p:spPr>
            <a:xfrm>
              <a:off x="2050861" y="3743765"/>
              <a:ext cx="3219767" cy="2460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B5396AE-887D-4370-AB17-8A29D259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7134" y="3746498"/>
              <a:ext cx="3218326" cy="2459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4598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61AFC-C37B-40CE-9B4E-58E30B4CB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E7F4E-9D1E-4B86-8BCD-184B6B25C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43654"/>
            <a:ext cx="8686800" cy="5197734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Effect observed three times on same cavity after different cooldowns (every time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Tmap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was used, MP-related quenches were observed on bottom part of the equator)</a:t>
            </a:r>
          </a:p>
          <a:p>
            <a:pPr marL="0" indent="0">
              <a:buNone/>
            </a:pPr>
            <a:endParaRPr lang="en-US" sz="1400" dirty="0">
              <a:solidFill>
                <a:srgbClr val="C00000"/>
              </a:solidFill>
            </a:endParaRPr>
          </a:p>
          <a:p>
            <a:r>
              <a:rPr lang="en-US" dirty="0"/>
              <a:t>What is possibly going on? Due to the cooldown </a:t>
            </a:r>
            <a:r>
              <a:rPr lang="en-US" b="1" dirty="0"/>
              <a:t>gases may preferentially condense on the bottom part of the equator</a:t>
            </a:r>
            <a:r>
              <a:rPr lang="en-US" dirty="0"/>
              <a:t>, the colder part of the cavity</a:t>
            </a:r>
          </a:p>
          <a:p>
            <a:pPr lvl="1"/>
            <a:r>
              <a:rPr lang="en-US" dirty="0"/>
              <a:t>In vertical configuration the colder part is the bottom flange</a:t>
            </a:r>
          </a:p>
          <a:p>
            <a:pPr marL="857250" lvl="2" indent="0">
              <a:buNone/>
            </a:pPr>
            <a:r>
              <a:rPr lang="en-US" dirty="0">
                <a:sym typeface="Wingdings" panose="05000000000000000000" pitchFamily="2" charset="2"/>
              </a:rPr>
              <a:t> effect not observed</a:t>
            </a:r>
            <a:endParaRPr lang="en-US" dirty="0"/>
          </a:p>
          <a:p>
            <a:pPr lvl="1"/>
            <a:r>
              <a:rPr lang="en-US" dirty="0"/>
              <a:t>Adsorbates increase the SEY enhancing MP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b="1" dirty="0"/>
              <a:t>Similar behavior might be expected in CM</a:t>
            </a:r>
            <a:r>
              <a:rPr lang="en-US" dirty="0"/>
              <a:t> where the cavity is cooled horizontally</a:t>
            </a:r>
          </a:p>
          <a:p>
            <a:pPr marL="800100" lvl="2" indent="0">
              <a:buNone/>
            </a:pPr>
            <a:r>
              <a:rPr lang="en-US" dirty="0">
                <a:sym typeface="Wingdings" panose="05000000000000000000" pitchFamily="2" charset="2"/>
              </a:rPr>
              <a:t> see Sam’s presentation on gradient limitation in CM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80418-8BD4-401D-BB72-F3B718CE3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26175-66A5-4A82-956E-08393BEE6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89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7C15F-BF14-4393-8F65-B2A9C234A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A2A04-C813-45E3-8473-8CA50BC0E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" y="974823"/>
            <a:ext cx="8672513" cy="518743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reprocessing rate at FNAL </a:t>
            </a:r>
            <a:r>
              <a:rPr lang="en-US" dirty="0"/>
              <a:t>as of 02/27/2019 </a:t>
            </a:r>
            <a:r>
              <a:rPr lang="en-US" b="1" dirty="0"/>
              <a:t>is 48.1%</a:t>
            </a:r>
          </a:p>
          <a:p>
            <a:endParaRPr lang="en-US" sz="1200" dirty="0"/>
          </a:p>
          <a:p>
            <a:r>
              <a:rPr lang="en-US" b="1" dirty="0"/>
              <a:t>Radiation</a:t>
            </a:r>
            <a:r>
              <a:rPr lang="en-US" dirty="0"/>
              <a:t> is the </a:t>
            </a:r>
            <a:r>
              <a:rPr lang="en-US" b="1" dirty="0"/>
              <a:t>principal cause </a:t>
            </a:r>
            <a:r>
              <a:rPr lang="en-US" dirty="0"/>
              <a:t>of reprocessing, 31% of times</a:t>
            </a:r>
          </a:p>
          <a:p>
            <a:endParaRPr lang="en-US" sz="1200" dirty="0"/>
          </a:p>
          <a:p>
            <a:r>
              <a:rPr lang="en-US" b="1" dirty="0"/>
              <a:t>MP-driven quench can degrade the Q-factor </a:t>
            </a:r>
            <a:r>
              <a:rPr lang="en-US" dirty="0"/>
              <a:t>even if ambient field is minimized</a:t>
            </a:r>
          </a:p>
          <a:p>
            <a:endParaRPr lang="en-US" sz="1200" dirty="0"/>
          </a:p>
          <a:p>
            <a:r>
              <a:rPr lang="en-US" b="1" dirty="0"/>
              <a:t>MP</a:t>
            </a:r>
            <a:r>
              <a:rPr lang="en-US" dirty="0"/>
              <a:t> might be </a:t>
            </a:r>
            <a:r>
              <a:rPr lang="en-US" b="1" dirty="0"/>
              <a:t>enhanced by the cooldown condition</a:t>
            </a:r>
          </a:p>
          <a:p>
            <a:pPr lvl="1"/>
            <a:r>
              <a:rPr lang="en-US" sz="2000" dirty="0"/>
              <a:t>Horizontal cooldown might enhance MP on bottom part of equator</a:t>
            </a:r>
          </a:p>
          <a:p>
            <a:pPr lvl="1"/>
            <a:r>
              <a:rPr lang="en-US" sz="2000" u="sng" dirty="0"/>
              <a:t>We plan to repeat the horizontal cooldown study in VTS to acquire more statistics and define cavity operation stability against MP</a:t>
            </a:r>
          </a:p>
          <a:p>
            <a:endParaRPr lang="en-US" sz="1200" dirty="0"/>
          </a:p>
          <a:p>
            <a:r>
              <a:rPr lang="en-US" b="1" dirty="0"/>
              <a:t>MP</a:t>
            </a:r>
            <a:r>
              <a:rPr lang="en-US" dirty="0"/>
              <a:t> might be </a:t>
            </a:r>
            <a:r>
              <a:rPr lang="en-US" b="1" dirty="0"/>
              <a:t>ignited by trapped magnetic field loops </a:t>
            </a:r>
            <a:r>
              <a:rPr lang="en-US" dirty="0"/>
              <a:t>generated by quenching the cavity in ambient field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4A6AC-5204-464D-A4F7-93967D7F0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74ED2-9717-4D8E-98BE-E9882AC2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079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E51F6-8C1A-4F4D-BBA3-A34EBC16A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Reprocessing rate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22768-A921-4690-9C78-E83B2924E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89D23-A63A-41DC-95DE-F60535025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067554-CE28-40AC-AA84-B6AF483630C1}"/>
              </a:ext>
            </a:extLst>
          </p:cNvPr>
          <p:cNvSpPr txBox="1"/>
          <p:nvPr/>
        </p:nvSpPr>
        <p:spPr>
          <a:xfrm>
            <a:off x="1089829" y="958902"/>
            <a:ext cx="6964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As of 02/27/2019, the total reprocessing rate is 48.1%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67A059F2-CBAA-4BA1-ABB8-2C9094088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1" y="1658349"/>
            <a:ext cx="5287861" cy="4114800"/>
          </a:xfr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894AC38-A040-4571-BE9E-68679863D21F}"/>
              </a:ext>
            </a:extLst>
          </p:cNvPr>
          <p:cNvGrpSpPr/>
          <p:nvPr/>
        </p:nvGrpSpPr>
        <p:grpSpPr>
          <a:xfrm>
            <a:off x="5536493" y="1977783"/>
            <a:ext cx="3485587" cy="2902434"/>
            <a:chOff x="5536493" y="1936055"/>
            <a:chExt cx="3485587" cy="29024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A081FC-69BC-46F6-BC78-D36ECC75B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6493" y="2415751"/>
              <a:ext cx="3485587" cy="242273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395479-69BE-47BC-AC80-79400AE017E3}"/>
                </a:ext>
              </a:extLst>
            </p:cNvPr>
            <p:cNvSpPr txBox="1"/>
            <p:nvPr/>
          </p:nvSpPr>
          <p:spPr>
            <a:xfrm>
              <a:off x="5755439" y="1936055"/>
              <a:ext cx="30476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404040"/>
                  </a:solidFill>
                </a:rPr>
                <a:t>Reprocessing rate by cause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162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61544-5AA1-4744-9011-6C805FADE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in VTS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07B1652-835C-40FA-9107-D4710BCD2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3079" y="900666"/>
            <a:ext cx="3375661" cy="2528334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D7206-01FA-4B71-92C2-74F7B93AD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63154-6080-4F89-BD76-C8EF5D477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2201F57-9C14-4960-90D8-AF5E42BA1C5F}"/>
                  </a:ext>
                </a:extLst>
              </p:cNvPr>
              <p:cNvSpPr txBox="1"/>
              <p:nvPr/>
            </p:nvSpPr>
            <p:spPr>
              <a:xfrm>
                <a:off x="228600" y="1183428"/>
                <a:ext cx="5272314" cy="4893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404040"/>
                    </a:solidFill>
                  </a:rPr>
                  <a:t>As of 02/27/2019, </a:t>
                </a:r>
                <a:r>
                  <a:rPr lang="en-US" b="1" dirty="0">
                    <a:solidFill>
                      <a:srgbClr val="404040"/>
                    </a:solidFill>
                  </a:rPr>
                  <a:t>the reprocessing rate due to radiation alone is 31%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40404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404040"/>
                    </a:solidFill>
                  </a:rPr>
                  <a:t>Radiation is the driving cause for reprocessing in VTS testing</a:t>
                </a:r>
                <a:endParaRPr lang="en-US" sz="1600" dirty="0">
                  <a:solidFill>
                    <a:srgbClr val="404040"/>
                  </a:solidFill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404040"/>
                    </a:solidFill>
                  </a:rPr>
                  <a:t>Reprocessing due to radiation got lower as a function of time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40404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404040"/>
                    </a:solidFill>
                  </a:rPr>
                  <a:t>Generally, when radiation is observed: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404040"/>
                    </a:solidFill>
                  </a:rPr>
                  <a:t>64%</a:t>
                </a:r>
                <a:r>
                  <a:rPr lang="en-US" sz="2000" dirty="0">
                    <a:solidFill>
                      <a:srgbClr val="404040"/>
                    </a:solidFill>
                  </a:rPr>
                  <a:t> of the times is </a:t>
                </a:r>
                <a:r>
                  <a:rPr lang="en-US" sz="2000" b="1" dirty="0">
                    <a:solidFill>
                      <a:srgbClr val="404040"/>
                    </a:solidFill>
                  </a:rPr>
                  <a:t>FE related</a:t>
                </a:r>
                <a:r>
                  <a:rPr lang="en-US" sz="2000" dirty="0">
                    <a:solidFill>
                      <a:srgbClr val="404040"/>
                    </a:solidFill>
                  </a:rPr>
                  <a:t> with average onset at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16.4</m:t>
                    </m:r>
                    <m:r>
                      <a:rPr lang="en-US" sz="2000" i="1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2000" i="1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4.8</m:t>
                    </m:r>
                    <m:f>
                      <m:fPr>
                        <m:type m:val="lin"/>
                        <m:ctrlPr>
                          <a:rPr lang="en-US" sz="2000" i="1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𝑀𝑉</m:t>
                        </m:r>
                      </m:num>
                      <m:den>
                        <m:r>
                          <a:rPr lang="en-US" sz="2000" i="1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404040"/>
                  </a:solidFill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404040"/>
                    </a:solidFill>
                  </a:rPr>
                  <a:t>22%</a:t>
                </a:r>
                <a:r>
                  <a:rPr lang="en-US" sz="2000" dirty="0">
                    <a:solidFill>
                      <a:srgbClr val="404040"/>
                    </a:solidFill>
                  </a:rPr>
                  <a:t> of the times is </a:t>
                </a:r>
                <a:r>
                  <a:rPr lang="en-US" sz="2000" b="1" dirty="0">
                    <a:solidFill>
                      <a:srgbClr val="404040"/>
                    </a:solidFill>
                  </a:rPr>
                  <a:t>MP related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404040"/>
                    </a:solidFill>
                  </a:rPr>
                  <a:t>MP and FE are sometimes difficult to distinguish and </a:t>
                </a:r>
                <a:r>
                  <a:rPr lang="en-US" sz="2000" b="1" dirty="0">
                    <a:solidFill>
                      <a:srgbClr val="404040"/>
                    </a:solidFill>
                  </a:rPr>
                  <a:t>14 %</a:t>
                </a:r>
                <a:r>
                  <a:rPr lang="en-US" sz="2000" dirty="0">
                    <a:solidFill>
                      <a:srgbClr val="404040"/>
                    </a:solidFill>
                  </a:rPr>
                  <a:t> of times happen </a:t>
                </a:r>
                <a:r>
                  <a:rPr lang="en-US" sz="2000" b="1" dirty="0">
                    <a:solidFill>
                      <a:srgbClr val="404040"/>
                    </a:solidFill>
                  </a:rPr>
                  <a:t>simultaneously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2201F57-9C14-4960-90D8-AF5E42BA1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183428"/>
                <a:ext cx="5272314" cy="4893647"/>
              </a:xfrm>
              <a:prstGeom prst="rect">
                <a:avLst/>
              </a:prstGeom>
              <a:blipFill>
                <a:blip r:embed="rId3"/>
                <a:stretch>
                  <a:fillRect l="-1442" t="-775" r="-1442" b="-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3D46AA1A-B2C0-4CC2-B1F2-C0ACEE8C9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079" y="3687324"/>
            <a:ext cx="3321200" cy="25283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2628E3-5B0E-3546-8202-BD492C1AC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451" y="3728442"/>
            <a:ext cx="1184803" cy="74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60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AD71E-1DE7-4568-B043-4D7476D34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D7F51-61EF-4C37-AC9D-402CB205B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EBCBB-7B00-454D-8E55-ACF29F95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B7CDC-B339-4318-AAA2-BC55A8EF7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9FC41-EA9D-4150-9447-B9116145461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Q-degradation due to quench</a:t>
            </a:r>
          </a:p>
        </p:txBody>
      </p:sp>
    </p:spTree>
    <p:extLst>
      <p:ext uri="{BB962C8B-B14F-4D97-AF65-F5344CB8AC3E}">
        <p14:creationId xmlns:p14="http://schemas.microsoft.com/office/powerpoint/2010/main" val="1888383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8B8C-A873-4D4E-9172-E265F6455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Q-degradation due to quench –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8A9B9-5FBE-4D42-8436-2A8232A74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72042"/>
            <a:ext cx="8672513" cy="5322811"/>
          </a:xfrm>
        </p:spPr>
        <p:txBody>
          <a:bodyPr/>
          <a:lstStyle/>
          <a:p>
            <a:r>
              <a:rPr lang="en-US" dirty="0"/>
              <a:t>Absence of MP/FE</a:t>
            </a:r>
          </a:p>
          <a:p>
            <a:pPr lvl="1"/>
            <a:r>
              <a:rPr lang="en-US" dirty="0"/>
              <a:t>If remnant magnetic field is compensated, no degradation due to quench is observed</a:t>
            </a:r>
          </a:p>
          <a:p>
            <a:pPr lvl="1"/>
            <a:r>
              <a:rPr lang="en-US" dirty="0"/>
              <a:t>If there is remnant magnetic field during quench, the Q-factor is degraded</a:t>
            </a:r>
          </a:p>
          <a:p>
            <a:pPr lvl="1"/>
            <a:r>
              <a:rPr lang="en-US" dirty="0"/>
              <a:t>The Q-factor can be recovered if the cavity is re-quenched in compensated field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46E9"/>
                </a:solidFill>
              </a:rPr>
              <a:t>[M. Checchin et al., Phys. Rev. Applied 5, 044019 (2016)]</a:t>
            </a:r>
          </a:p>
          <a:p>
            <a:pPr marL="457200" lvl="1" indent="0">
              <a:buNone/>
            </a:pPr>
            <a:endParaRPr lang="en-US" sz="1100" dirty="0"/>
          </a:p>
          <a:p>
            <a:r>
              <a:rPr lang="en-US" dirty="0"/>
              <a:t>With MP/FE</a:t>
            </a:r>
          </a:p>
          <a:p>
            <a:pPr lvl="1"/>
            <a:r>
              <a:rPr lang="en-US" dirty="0"/>
              <a:t>Not studied in detail yet</a:t>
            </a:r>
          </a:p>
          <a:p>
            <a:pPr lvl="2"/>
            <a:r>
              <a:rPr lang="en-US" sz="1800" dirty="0"/>
              <a:t>Some evidence of degradation due to MP- related quenches even in compensated field</a:t>
            </a:r>
          </a:p>
          <a:p>
            <a:pPr lvl="1"/>
            <a:r>
              <a:rPr lang="en-US" dirty="0"/>
              <a:t>Situation might be different, the stream of electrons generates magnetic field that might be trapped during quench event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55A9D-EC38-A545-A5A8-73B66D7D5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Checchin | LCLS 2-HE CM Performance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E5CB5-6000-E640-BF81-B4B05570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8957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Magnetic flux trapping dynamics</a:t>
            </a: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137" y="1439126"/>
            <a:ext cx="84677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solidFill>
                  <a:schemeClr val="accent6"/>
                </a:solidFill>
                <a:cs typeface="Helvetica" panose="020B0604020202020204" pitchFamily="34" charset="0"/>
              </a:rPr>
              <a:t>How the magnetic flux is trapped?</a:t>
            </a:r>
            <a:endParaRPr lang="en-US" sz="400" dirty="0">
              <a:solidFill>
                <a:schemeClr val="accent6"/>
              </a:solidFill>
              <a:cs typeface="Helvetica" panose="020B0604020202020204" pitchFamily="34" charset="0"/>
            </a:endParaRPr>
          </a:p>
          <a:p>
            <a:pPr lvl="1" algn="just"/>
            <a:r>
              <a:rPr lang="en-US" dirty="0">
                <a:solidFill>
                  <a:schemeClr val="accent6"/>
                </a:solidFill>
                <a:cs typeface="Helvetica" panose="020B0604020202020204" pitchFamily="34" charset="0"/>
              </a:rPr>
              <a:t>It creates a semi-loop at the quench spot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713222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M. Checchin | LCLS 2-HE CM Performance Workshop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3" r="11141"/>
          <a:stretch/>
        </p:blipFill>
        <p:spPr>
          <a:xfrm rot="5400000">
            <a:off x="2506438" y="2925640"/>
            <a:ext cx="2167475" cy="2103120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6" r="11141"/>
          <a:stretch/>
        </p:blipFill>
        <p:spPr>
          <a:xfrm rot="5400000">
            <a:off x="196596" y="2925640"/>
            <a:ext cx="2167128" cy="2103120"/>
          </a:xfrm>
          <a:prstGeom prst="rect">
            <a:avLst/>
          </a:prstGeom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4816627" y="2925640"/>
            <a:ext cx="4183530" cy="2194560"/>
            <a:chOff x="4848631" y="3897704"/>
            <a:chExt cx="4183530" cy="21945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96" r="-1"/>
            <a:stretch/>
          </p:blipFill>
          <p:spPr>
            <a:xfrm>
              <a:off x="4848631" y="3897704"/>
              <a:ext cx="4183530" cy="219456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260956" y="3977457"/>
              <a:ext cx="318713" cy="314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978274" y="3944283"/>
              <a:ext cx="318713" cy="314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7165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Q-factor degradation and recovery vs field orientation</a:t>
            </a: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713222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M. Checchin | LCLS 2-HE CM Performance Workshop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41" y="971510"/>
            <a:ext cx="4357045" cy="514237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73801" y="971510"/>
            <a:ext cx="3520960" cy="5105600"/>
            <a:chOff x="5277046" y="971510"/>
            <a:chExt cx="3520960" cy="5105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" t="18808" r="19240" b="19436"/>
            <a:stretch/>
          </p:blipFill>
          <p:spPr>
            <a:xfrm>
              <a:off x="5277046" y="971510"/>
              <a:ext cx="3520960" cy="24688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08" r="19239" b="19786"/>
            <a:stretch/>
          </p:blipFill>
          <p:spPr>
            <a:xfrm>
              <a:off x="5277046" y="3608230"/>
              <a:ext cx="3506998" cy="246888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93896" y="972151"/>
              <a:ext cx="16403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accent6">
                      <a:lumMod val="50000"/>
                    </a:schemeClr>
                  </a:solidFill>
                </a:rPr>
                <a:t>Orthogonal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93896" y="3612613"/>
              <a:ext cx="7954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accent6">
                      <a:lumMod val="50000"/>
                    </a:schemeClr>
                  </a:solidFill>
                </a:rPr>
                <a:t>Axial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2375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Not complete recovery of Q-factor</a:t>
            </a: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713222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M. Checchin | LCLS 2-HE CM Performance Workshop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A390DE-2D27-0342-8F30-92A8C62D4F44}"/>
              </a:ext>
            </a:extLst>
          </p:cNvPr>
          <p:cNvGrpSpPr/>
          <p:nvPr/>
        </p:nvGrpSpPr>
        <p:grpSpPr>
          <a:xfrm>
            <a:off x="203262" y="2167334"/>
            <a:ext cx="8736852" cy="3618802"/>
            <a:chOff x="178548" y="1129362"/>
            <a:chExt cx="8736852" cy="36188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548" y="1218007"/>
              <a:ext cx="4329271" cy="353015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6182" y="1129362"/>
              <a:ext cx="2114583" cy="164592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FD8DEBA-4537-F746-8E95-20353E8C2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6181" y="3013599"/>
              <a:ext cx="2114584" cy="164592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15E7D63-6260-4842-9639-50511CD5A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816" y="1129362"/>
              <a:ext cx="2114584" cy="164592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19A0084-1711-A247-8270-B67C7BE3B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816" y="3013599"/>
              <a:ext cx="2114584" cy="164592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A2B1FA3-7511-344C-89C9-69ED6BD37963}"/>
              </a:ext>
            </a:extLst>
          </p:cNvPr>
          <p:cNvSpPr txBox="1"/>
          <p:nvPr/>
        </p:nvSpPr>
        <p:spPr>
          <a:xfrm>
            <a:off x="164419" y="1048864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</a:rPr>
              <a:t>Above a certain field value threshold the trapped field migrates and recovery is not possible anymore</a:t>
            </a:r>
          </a:p>
        </p:txBody>
      </p:sp>
    </p:spTree>
    <p:extLst>
      <p:ext uri="{BB962C8B-B14F-4D97-AF65-F5344CB8AC3E}">
        <p14:creationId xmlns:p14="http://schemas.microsoft.com/office/powerpoint/2010/main" val="4270788323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5148</TotalTime>
  <Words>1058</Words>
  <Application>Microsoft Macintosh PowerPoint</Application>
  <PresentationFormat>On-screen Show (4:3)</PresentationFormat>
  <Paragraphs>185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Cambria Math</vt:lpstr>
      <vt:lpstr>Helvetica</vt:lpstr>
      <vt:lpstr>FNAL_TemplateMac_060514</vt:lpstr>
      <vt:lpstr>Fermilab: Footer Only</vt:lpstr>
      <vt:lpstr>Field Emission, Multipacting and Q-factor degradation due to quench at FNAL’s VTS</vt:lpstr>
      <vt:lpstr>LCLS-II cavities tested at FNAL as of 02/27/2019</vt:lpstr>
      <vt:lpstr>Reprocessing rate</vt:lpstr>
      <vt:lpstr>Radiation in VTS</vt:lpstr>
      <vt:lpstr>PowerPoint Presentation</vt:lpstr>
      <vt:lpstr>Q-degradation due to quench – facts</vt:lpstr>
      <vt:lpstr>Magnetic flux trapping dynamics</vt:lpstr>
      <vt:lpstr>Q-factor degradation and recovery vs field orientation</vt:lpstr>
      <vt:lpstr>Not complete recovery of Q-factor</vt:lpstr>
      <vt:lpstr>Q-factor degradation due to MP-driven quench</vt:lpstr>
      <vt:lpstr>PowerPoint Presentation</vt:lpstr>
      <vt:lpstr>First power rise</vt:lpstr>
      <vt:lpstr>Second power rise after quenching in 20 to 40 mG</vt:lpstr>
      <vt:lpstr>Cavity was quenched in compensated field</vt:lpstr>
      <vt:lpstr>Third power rise after quenching in 100 mG</vt:lpstr>
      <vt:lpstr>Summary</vt:lpstr>
      <vt:lpstr>PowerPoint Presentation</vt:lpstr>
      <vt:lpstr>Set up of the experiment</vt:lpstr>
      <vt:lpstr>First power rise</vt:lpstr>
      <vt:lpstr>Just before MP quench</vt:lpstr>
      <vt:lpstr>MP quench</vt:lpstr>
      <vt:lpstr>Power rise after MP processing</vt:lpstr>
      <vt:lpstr>Ultimate quench</vt:lpstr>
      <vt:lpstr>Summary</vt:lpstr>
      <vt:lpstr>Conclusions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Reprocessing and Retest statistics on LCLS-II cavities</dc:title>
  <dc:creator>Mattia Checchin x 30517V</dc:creator>
  <cp:lastModifiedBy>Mattia Checchin</cp:lastModifiedBy>
  <cp:revision>70</cp:revision>
  <cp:lastPrinted>2014-01-20T19:40:21Z</cp:lastPrinted>
  <dcterms:created xsi:type="dcterms:W3CDTF">2019-04-11T20:51:17Z</dcterms:created>
  <dcterms:modified xsi:type="dcterms:W3CDTF">2019-04-25T02:37:26Z</dcterms:modified>
</cp:coreProperties>
</file>