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09" r:id="rId4"/>
  </p:sldMasterIdLst>
  <p:notesMasterIdLst>
    <p:notesMasterId r:id="rId40"/>
  </p:notesMasterIdLst>
  <p:handoutMasterIdLst>
    <p:handoutMasterId r:id="rId41"/>
  </p:handoutMasterIdLst>
  <p:sldIdLst>
    <p:sldId id="662" r:id="rId5"/>
    <p:sldId id="806" r:id="rId6"/>
    <p:sldId id="830" r:id="rId7"/>
    <p:sldId id="840" r:id="rId8"/>
    <p:sldId id="752" r:id="rId9"/>
    <p:sldId id="841" r:id="rId10"/>
    <p:sldId id="1081" r:id="rId11"/>
    <p:sldId id="1107" r:id="rId12"/>
    <p:sldId id="739" r:id="rId13"/>
    <p:sldId id="743" r:id="rId14"/>
    <p:sldId id="1095" r:id="rId15"/>
    <p:sldId id="1109" r:id="rId16"/>
    <p:sldId id="1096" r:id="rId17"/>
    <p:sldId id="750" r:id="rId18"/>
    <p:sldId id="839" r:id="rId19"/>
    <p:sldId id="1103" r:id="rId20"/>
    <p:sldId id="1097" r:id="rId21"/>
    <p:sldId id="834" r:id="rId22"/>
    <p:sldId id="1104" r:id="rId23"/>
    <p:sldId id="1102" r:id="rId24"/>
    <p:sldId id="1108" r:id="rId25"/>
    <p:sldId id="740" r:id="rId26"/>
    <p:sldId id="846" r:id="rId27"/>
    <p:sldId id="1105" r:id="rId28"/>
    <p:sldId id="831" r:id="rId29"/>
    <p:sldId id="832" r:id="rId30"/>
    <p:sldId id="1098" r:id="rId31"/>
    <p:sldId id="1099" r:id="rId32"/>
    <p:sldId id="835" r:id="rId33"/>
    <p:sldId id="1100" r:id="rId34"/>
    <p:sldId id="1106" r:id="rId35"/>
    <p:sldId id="1101" r:id="rId36"/>
    <p:sldId id="837" r:id="rId37"/>
    <p:sldId id="1110" r:id="rId38"/>
    <p:sldId id="812" r:id="rId39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319D"/>
    <a:srgbClr val="43C4CC"/>
    <a:srgbClr val="FF0000"/>
    <a:srgbClr val="0000FF"/>
    <a:srgbClr val="9D3431"/>
    <a:srgbClr val="FF9966"/>
    <a:srgbClr val="FF3EE4"/>
    <a:srgbClr val="008000"/>
    <a:srgbClr val="A4001D"/>
    <a:srgbClr val="9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4563" autoAdjust="0"/>
    <p:restoredTop sz="89329" autoAdjust="0"/>
  </p:normalViewPr>
  <p:slideViewPr>
    <p:cSldViewPr snapToGrid="0">
      <p:cViewPr varScale="1">
        <p:scale>
          <a:sx n="91" d="100"/>
          <a:sy n="91" d="100"/>
        </p:scale>
        <p:origin x="108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9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3498" y="-78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harms/Documents/LCLS-II/CMTS/LCLS-II%20Cryomodule%20test%20summar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9eb4ed8f995fdd0d/Documents/pCM%20Test/pCM%20preliminary%202016-09-28%20v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9eb4ed8f995fdd0d/Documents/pCM%20Test/Sliding%20Short%20Data%20CMTS-1_8-25-2016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harms/Documents/LCLS-II/CMTS/LCLS-II%20Cryomodule%20test%20summary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harms/Documents/LCLS-II/CMTS/LCLS-II%20Cryomodule%20test%20summary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Comparative</a:t>
            </a:r>
            <a:r>
              <a:rPr lang="en-US" sz="1800" b="1" baseline="0"/>
              <a:t> Average Gradients</a:t>
            </a:r>
            <a:endParaRPr lang="en-US" sz="18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ndard"/>
        <c:varyColors val="0"/>
        <c:ser>
          <c:idx val="0"/>
          <c:order val="0"/>
          <c:tx>
            <c:strRef>
              <c:f>Gradient!$C$3:$C$4</c:f>
              <c:strCache>
                <c:ptCount val="2"/>
                <c:pt idx="0">
                  <c:v>VTS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Gradient!$B$5:$B$21</c:f>
              <c:strCache>
                <c:ptCount val="17"/>
                <c:pt idx="0">
                  <c:v>F1.3-01</c:v>
                </c:pt>
                <c:pt idx="1">
                  <c:v> F1.3-02</c:v>
                </c:pt>
                <c:pt idx="2">
                  <c:v> F.13-03</c:v>
                </c:pt>
                <c:pt idx="3">
                  <c:v> F1.3-04</c:v>
                </c:pt>
                <c:pt idx="4">
                  <c:v> F1.3-06</c:v>
                </c:pt>
                <c:pt idx="5">
                  <c:v> F1.3-05</c:v>
                </c:pt>
                <c:pt idx="6">
                  <c:v> F1.3-07</c:v>
                </c:pt>
                <c:pt idx="7">
                  <c:v>F1.3-09</c:v>
                </c:pt>
                <c:pt idx="8">
                  <c:v>F1.3-08</c:v>
                </c:pt>
                <c:pt idx="9">
                  <c:v>F1.3-10</c:v>
                </c:pt>
                <c:pt idx="10">
                  <c:v>F1.3-11</c:v>
                </c:pt>
                <c:pt idx="11">
                  <c:v>F1.3-12</c:v>
                </c:pt>
                <c:pt idx="12">
                  <c:v>F1.3-13</c:v>
                </c:pt>
                <c:pt idx="13">
                  <c:v>F1.3-14</c:v>
                </c:pt>
                <c:pt idx="14">
                  <c:v>F1.3-15</c:v>
                </c:pt>
                <c:pt idx="15">
                  <c:v>F1.3-16</c:v>
                </c:pt>
                <c:pt idx="16">
                  <c:v> Average</c:v>
                </c:pt>
              </c:strCache>
            </c:strRef>
          </c:cat>
          <c:val>
            <c:numRef>
              <c:f>Gradient!$C$5:$C$21</c:f>
              <c:numCache>
                <c:formatCode>General</c:formatCode>
                <c:ptCount val="17"/>
                <c:pt idx="0">
                  <c:v>0</c:v>
                </c:pt>
                <c:pt idx="1">
                  <c:v>23.4</c:v>
                </c:pt>
                <c:pt idx="2">
                  <c:v>24.5</c:v>
                </c:pt>
                <c:pt idx="3">
                  <c:v>23.4</c:v>
                </c:pt>
                <c:pt idx="4">
                  <c:v>22.6</c:v>
                </c:pt>
                <c:pt idx="5">
                  <c:v>21.3</c:v>
                </c:pt>
                <c:pt idx="6">
                  <c:v>23.1</c:v>
                </c:pt>
                <c:pt idx="7">
                  <c:v>24.3</c:v>
                </c:pt>
                <c:pt idx="8">
                  <c:v>23.7</c:v>
                </c:pt>
                <c:pt idx="9">
                  <c:v>23.8</c:v>
                </c:pt>
                <c:pt idx="10">
                  <c:v>24.5</c:v>
                </c:pt>
                <c:pt idx="11">
                  <c:v>24.9</c:v>
                </c:pt>
                <c:pt idx="12">
                  <c:v>25.2</c:v>
                </c:pt>
                <c:pt idx="13">
                  <c:v>22.9</c:v>
                </c:pt>
                <c:pt idx="14">
                  <c:v>24.3</c:v>
                </c:pt>
                <c:pt idx="15">
                  <c:v>23.3</c:v>
                </c:pt>
                <c:pt idx="16" formatCode="0.0">
                  <c:v>23.68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68-654A-AE5D-00E638C4C50B}"/>
            </c:ext>
          </c:extLst>
        </c:ser>
        <c:ser>
          <c:idx val="1"/>
          <c:order val="1"/>
          <c:tx>
            <c:strRef>
              <c:f>Gradient!$D$3:$D$4</c:f>
              <c:strCache>
                <c:ptCount val="2"/>
                <c:pt idx="0">
                  <c:v>CMTF Maximum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Gradient!$B$5:$B$21</c:f>
              <c:strCache>
                <c:ptCount val="17"/>
                <c:pt idx="0">
                  <c:v>F1.3-01</c:v>
                </c:pt>
                <c:pt idx="1">
                  <c:v> F1.3-02</c:v>
                </c:pt>
                <c:pt idx="2">
                  <c:v> F.13-03</c:v>
                </c:pt>
                <c:pt idx="3">
                  <c:v> F1.3-04</c:v>
                </c:pt>
                <c:pt idx="4">
                  <c:v> F1.3-06</c:v>
                </c:pt>
                <c:pt idx="5">
                  <c:v> F1.3-05</c:v>
                </c:pt>
                <c:pt idx="6">
                  <c:v> F1.3-07</c:v>
                </c:pt>
                <c:pt idx="7">
                  <c:v>F1.3-09</c:v>
                </c:pt>
                <c:pt idx="8">
                  <c:v>F1.3-08</c:v>
                </c:pt>
                <c:pt idx="9">
                  <c:v>F1.3-10</c:v>
                </c:pt>
                <c:pt idx="10">
                  <c:v>F1.3-11</c:v>
                </c:pt>
                <c:pt idx="11">
                  <c:v>F1.3-12</c:v>
                </c:pt>
                <c:pt idx="12">
                  <c:v>F1.3-13</c:v>
                </c:pt>
                <c:pt idx="13">
                  <c:v>F1.3-14</c:v>
                </c:pt>
                <c:pt idx="14">
                  <c:v>F1.3-15</c:v>
                </c:pt>
                <c:pt idx="15">
                  <c:v>F1.3-16</c:v>
                </c:pt>
                <c:pt idx="16">
                  <c:v> Average</c:v>
                </c:pt>
              </c:strCache>
            </c:strRef>
          </c:cat>
          <c:val>
            <c:numRef>
              <c:f>Gradient!$D$5:$D$21</c:f>
              <c:numCache>
                <c:formatCode>General</c:formatCode>
                <c:ptCount val="17"/>
                <c:pt idx="0">
                  <c:v>19.100000000000001</c:v>
                </c:pt>
                <c:pt idx="1">
                  <c:v>20.48</c:v>
                </c:pt>
                <c:pt idx="2">
                  <c:v>18.8</c:v>
                </c:pt>
                <c:pt idx="3">
                  <c:v>20.6</c:v>
                </c:pt>
                <c:pt idx="4">
                  <c:v>20.8</c:v>
                </c:pt>
                <c:pt idx="5">
                  <c:v>20.8</c:v>
                </c:pt>
                <c:pt idx="6">
                  <c:v>20.100000000000001</c:v>
                </c:pt>
                <c:pt idx="7">
                  <c:v>21</c:v>
                </c:pt>
                <c:pt idx="8">
                  <c:v>19.5</c:v>
                </c:pt>
                <c:pt idx="9">
                  <c:v>20.8</c:v>
                </c:pt>
                <c:pt idx="10">
                  <c:v>20.5</c:v>
                </c:pt>
                <c:pt idx="11">
                  <c:v>20.5</c:v>
                </c:pt>
                <c:pt idx="12">
                  <c:v>20.3</c:v>
                </c:pt>
                <c:pt idx="13">
                  <c:v>19.399999999999999</c:v>
                </c:pt>
                <c:pt idx="14">
                  <c:v>19.600000000000001</c:v>
                </c:pt>
                <c:pt idx="15">
                  <c:v>19.8</c:v>
                </c:pt>
                <c:pt idx="16" formatCode="0.0">
                  <c:v>20.13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E68-654A-AE5D-00E638C4C50B}"/>
            </c:ext>
          </c:extLst>
        </c:ser>
        <c:ser>
          <c:idx val="2"/>
          <c:order val="2"/>
          <c:tx>
            <c:strRef>
              <c:f>Gradient!$E$3:$E$4</c:f>
              <c:strCache>
                <c:ptCount val="2"/>
                <c:pt idx="0">
                  <c:v>CMTF Usable</c:v>
                </c:pt>
                <c:pt idx="1">
                  <c:v> [MV/m]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Gradient!$B$5:$B$21</c:f>
              <c:strCache>
                <c:ptCount val="17"/>
                <c:pt idx="0">
                  <c:v>F1.3-01</c:v>
                </c:pt>
                <c:pt idx="1">
                  <c:v> F1.3-02</c:v>
                </c:pt>
                <c:pt idx="2">
                  <c:v> F.13-03</c:v>
                </c:pt>
                <c:pt idx="3">
                  <c:v> F1.3-04</c:v>
                </c:pt>
                <c:pt idx="4">
                  <c:v> F1.3-06</c:v>
                </c:pt>
                <c:pt idx="5">
                  <c:v> F1.3-05</c:v>
                </c:pt>
                <c:pt idx="6">
                  <c:v> F1.3-07</c:v>
                </c:pt>
                <c:pt idx="7">
                  <c:v>F1.3-09</c:v>
                </c:pt>
                <c:pt idx="8">
                  <c:v>F1.3-08</c:v>
                </c:pt>
                <c:pt idx="9">
                  <c:v>F1.3-10</c:v>
                </c:pt>
                <c:pt idx="10">
                  <c:v>F1.3-11</c:v>
                </c:pt>
                <c:pt idx="11">
                  <c:v>F1.3-12</c:v>
                </c:pt>
                <c:pt idx="12">
                  <c:v>F1.3-13</c:v>
                </c:pt>
                <c:pt idx="13">
                  <c:v>F1.3-14</c:v>
                </c:pt>
                <c:pt idx="14">
                  <c:v>F1.3-15</c:v>
                </c:pt>
                <c:pt idx="15">
                  <c:v>F1.3-16</c:v>
                </c:pt>
                <c:pt idx="16">
                  <c:v> Average</c:v>
                </c:pt>
              </c:strCache>
            </c:strRef>
          </c:cat>
          <c:val>
            <c:numRef>
              <c:f>Gradient!$E$5:$E$21</c:f>
              <c:numCache>
                <c:formatCode>General</c:formatCode>
                <c:ptCount val="17"/>
                <c:pt idx="0">
                  <c:v>18</c:v>
                </c:pt>
                <c:pt idx="1">
                  <c:v>20.399999999999999</c:v>
                </c:pt>
                <c:pt idx="2">
                  <c:v>17.600000000000001</c:v>
                </c:pt>
                <c:pt idx="3">
                  <c:v>19.2</c:v>
                </c:pt>
                <c:pt idx="4">
                  <c:v>20.100000000000001</c:v>
                </c:pt>
                <c:pt idx="5">
                  <c:v>18.8</c:v>
                </c:pt>
                <c:pt idx="6">
                  <c:v>19.8</c:v>
                </c:pt>
                <c:pt idx="7">
                  <c:v>20.6</c:v>
                </c:pt>
                <c:pt idx="8">
                  <c:v>18.899999999999999</c:v>
                </c:pt>
                <c:pt idx="9">
                  <c:v>20.399999999999999</c:v>
                </c:pt>
                <c:pt idx="10">
                  <c:v>19.600000000000001</c:v>
                </c:pt>
                <c:pt idx="11">
                  <c:v>19.7</c:v>
                </c:pt>
                <c:pt idx="12">
                  <c:v>19.399999999999999</c:v>
                </c:pt>
                <c:pt idx="13">
                  <c:v>18</c:v>
                </c:pt>
                <c:pt idx="14">
                  <c:v>18.3</c:v>
                </c:pt>
                <c:pt idx="15">
                  <c:v>18.2</c:v>
                </c:pt>
                <c:pt idx="16" formatCode="0.0">
                  <c:v>19.1875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E68-654A-AE5D-00E638C4C5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4381263"/>
        <c:axId val="1054382943"/>
      </c:areaChart>
      <c:catAx>
        <c:axId val="105438126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4382943"/>
        <c:crosses val="autoZero"/>
        <c:auto val="1"/>
        <c:lblAlgn val="ctr"/>
        <c:lblOffset val="100"/>
        <c:noMultiLvlLbl val="0"/>
      </c:catAx>
      <c:valAx>
        <c:axId val="1054382943"/>
        <c:scaling>
          <c:orientation val="minMax"/>
          <c:max val="30"/>
          <c:min val="1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438126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Labview</a:t>
            </a:r>
            <a:r>
              <a:rPr lang="en-US" dirty="0"/>
              <a:t> LLRF Linearity Check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'[pCM preliminary 2016-09-28 v3.xlsx]CAV3 Labview linearity'!$D$8:$D$18</c:f>
              <c:numCache>
                <c:formatCode>General</c:formatCode>
                <c:ptCount val="11"/>
                <c:pt idx="0">
                  <c:v>46.36</c:v>
                </c:pt>
                <c:pt idx="1">
                  <c:v>87.5</c:v>
                </c:pt>
                <c:pt idx="2">
                  <c:v>133.69999999999999</c:v>
                </c:pt>
                <c:pt idx="3">
                  <c:v>203</c:v>
                </c:pt>
                <c:pt idx="4">
                  <c:v>279.7</c:v>
                </c:pt>
                <c:pt idx="5">
                  <c:v>358.8</c:v>
                </c:pt>
                <c:pt idx="6">
                  <c:v>402.5</c:v>
                </c:pt>
                <c:pt idx="10">
                  <c:v>421.2</c:v>
                </c:pt>
              </c:numCache>
            </c:numRef>
          </c:xVal>
          <c:yVal>
            <c:numRef>
              <c:f>'[pCM preliminary 2016-09-28 v3.xlsx]CAV3 Labview linearity'!$J$8:$J$18</c:f>
              <c:numCache>
                <c:formatCode>General</c:formatCode>
                <c:ptCount val="11"/>
                <c:pt idx="0">
                  <c:v>46.7</c:v>
                </c:pt>
                <c:pt idx="1">
                  <c:v>88.3</c:v>
                </c:pt>
                <c:pt idx="2">
                  <c:v>136</c:v>
                </c:pt>
                <c:pt idx="3">
                  <c:v>207</c:v>
                </c:pt>
                <c:pt idx="4">
                  <c:v>286</c:v>
                </c:pt>
                <c:pt idx="5">
                  <c:v>366</c:v>
                </c:pt>
                <c:pt idx="6">
                  <c:v>412</c:v>
                </c:pt>
                <c:pt idx="10">
                  <c:v>428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00C-2044-8039-1AB5F4D46D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40430352"/>
        <c:axId val="-1140633872"/>
      </c:scatterChart>
      <c:valAx>
        <c:axId val="-11404303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 algn="ctr" rtl="0">
                  <a:defRPr lang="en-US" sz="18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r>
                  <a:rPr lang="en-US" sz="18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effectLst/>
                    <a:latin typeface="+mn-lt"/>
                    <a:ea typeface="+mn-ea"/>
                    <a:cs typeface="+mn-cs"/>
                  </a:rPr>
                  <a:t>Pt from power meter [mW]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algn="ctr" rtl="0">
                <a:defRPr lang="en-US" sz="18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140633872"/>
        <c:crosses val="autoZero"/>
        <c:crossBetween val="midCat"/>
      </c:valAx>
      <c:valAx>
        <c:axId val="-1140633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 i="0" baseline="0" dirty="0">
                    <a:effectLst/>
                  </a:rPr>
                  <a:t>Pt from LLRF [</a:t>
                </a:r>
                <a:r>
                  <a:rPr lang="en-US" sz="1800" b="0" i="0" baseline="0" dirty="0" err="1">
                    <a:effectLst/>
                  </a:rPr>
                  <a:t>mW</a:t>
                </a:r>
                <a:r>
                  <a:rPr lang="en-US" sz="1800" b="0" i="0" baseline="0" dirty="0">
                    <a:effectLst/>
                  </a:rPr>
                  <a:t>]</a:t>
                </a:r>
                <a:endParaRPr lang="en-US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1404303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Directional</a:t>
            </a:r>
            <a:r>
              <a:rPr lang="en-US" baseline="0"/>
              <a:t> Coupler Power vs Sliding Short Position </a:t>
            </a:r>
            <a:endParaRPr lang="en-US"/>
          </a:p>
        </c:rich>
      </c:tx>
      <c:layout>
        <c:manualLayout>
          <c:xMode val="edge"/>
          <c:yMode val="edge"/>
          <c:x val="0.14019444444444401"/>
          <c:y val="1.474926253687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7580927384076995E-2"/>
          <c:y val="0.15392330383480801"/>
          <c:w val="0.87753018372703395"/>
          <c:h val="0.50957563932826999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'[Sliding Short Data CMTS-1_8-25-2016.xlsx]Sheet1'!$B$5</c:f>
              <c:strCache>
                <c:ptCount val="1"/>
                <c:pt idx="0">
                  <c:v>SPA Single directional coupler at output of SSA - Forward Power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'[Sliding Short Data CMTS-1_8-25-2016.xlsx]Sheet1'!$A$6:$A$17</c:f>
              <c:numCache>
                <c:formatCode>General</c:formatCode>
                <c:ptCount val="12"/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10</c:v>
                </c:pt>
              </c:numCache>
            </c:numRef>
          </c:xVal>
          <c:yVal>
            <c:numRef>
              <c:f>'[Sliding Short Data CMTS-1_8-25-2016.xlsx]Sheet1'!$B$6:$B$17</c:f>
              <c:numCache>
                <c:formatCode>General</c:formatCode>
                <c:ptCount val="12"/>
                <c:pt idx="1">
                  <c:v>462</c:v>
                </c:pt>
                <c:pt idx="2">
                  <c:v>463</c:v>
                </c:pt>
                <c:pt idx="3">
                  <c:v>466.4</c:v>
                </c:pt>
                <c:pt idx="4">
                  <c:v>467</c:v>
                </c:pt>
                <c:pt idx="5">
                  <c:v>466</c:v>
                </c:pt>
                <c:pt idx="6">
                  <c:v>463.6</c:v>
                </c:pt>
                <c:pt idx="7">
                  <c:v>461.3</c:v>
                </c:pt>
                <c:pt idx="8">
                  <c:v>462</c:v>
                </c:pt>
                <c:pt idx="9">
                  <c:v>465.3</c:v>
                </c:pt>
                <c:pt idx="10">
                  <c:v>467.2</c:v>
                </c:pt>
                <c:pt idx="11">
                  <c:v>467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844-4E4C-BD0F-0A408CBAD787}"/>
            </c:ext>
          </c:extLst>
        </c:ser>
        <c:ser>
          <c:idx val="1"/>
          <c:order val="1"/>
          <c:tx>
            <c:strRef>
              <c:f>'[Sliding Short Data CMTS-1_8-25-2016.xlsx]Sheet1'!$C$5</c:f>
              <c:strCache>
                <c:ptCount val="1"/>
                <c:pt idx="0">
                  <c:v>SPA Dual directional coupler at output of circulator - Forward Power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'[Sliding Short Data CMTS-1_8-25-2016.xlsx]Sheet1'!$A$6:$A$17</c:f>
              <c:numCache>
                <c:formatCode>General</c:formatCode>
                <c:ptCount val="12"/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10</c:v>
                </c:pt>
              </c:numCache>
            </c:numRef>
          </c:xVal>
          <c:yVal>
            <c:numRef>
              <c:f>'[Sliding Short Data CMTS-1_8-25-2016.xlsx]Sheet1'!$C$6:$C$17</c:f>
              <c:numCache>
                <c:formatCode>General</c:formatCode>
                <c:ptCount val="12"/>
                <c:pt idx="1">
                  <c:v>455</c:v>
                </c:pt>
                <c:pt idx="2">
                  <c:v>442</c:v>
                </c:pt>
                <c:pt idx="3">
                  <c:v>449</c:v>
                </c:pt>
                <c:pt idx="4">
                  <c:v>467</c:v>
                </c:pt>
                <c:pt idx="5">
                  <c:v>479</c:v>
                </c:pt>
                <c:pt idx="6">
                  <c:v>477</c:v>
                </c:pt>
                <c:pt idx="7">
                  <c:v>461</c:v>
                </c:pt>
                <c:pt idx="8">
                  <c:v>444</c:v>
                </c:pt>
                <c:pt idx="9">
                  <c:v>445</c:v>
                </c:pt>
                <c:pt idx="10">
                  <c:v>460</c:v>
                </c:pt>
                <c:pt idx="11">
                  <c:v>476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844-4E4C-BD0F-0A408CBAD787}"/>
            </c:ext>
          </c:extLst>
        </c:ser>
        <c:ser>
          <c:idx val="2"/>
          <c:order val="2"/>
          <c:tx>
            <c:strRef>
              <c:f>'[Sliding Short Data CMTS-1_8-25-2016.xlsx]Sheet1'!$D$5</c:f>
              <c:strCache>
                <c:ptCount val="1"/>
                <c:pt idx="0">
                  <c:v>Mega Dual directional coupler at sliding short - Forward Power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'[Sliding Short Data CMTS-1_8-25-2016.xlsx]Sheet1'!$A$6:$A$17</c:f>
              <c:numCache>
                <c:formatCode>General</c:formatCode>
                <c:ptCount val="12"/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10</c:v>
                </c:pt>
              </c:numCache>
            </c:numRef>
          </c:xVal>
          <c:yVal>
            <c:numRef>
              <c:f>'[Sliding Short Data CMTS-1_8-25-2016.xlsx]Sheet1'!$D$6:$D$17</c:f>
              <c:numCache>
                <c:formatCode>General</c:formatCode>
                <c:ptCount val="12"/>
                <c:pt idx="1">
                  <c:v>459</c:v>
                </c:pt>
                <c:pt idx="2">
                  <c:v>488</c:v>
                </c:pt>
                <c:pt idx="3">
                  <c:v>486</c:v>
                </c:pt>
                <c:pt idx="4">
                  <c:v>457</c:v>
                </c:pt>
                <c:pt idx="5">
                  <c:v>432</c:v>
                </c:pt>
                <c:pt idx="6">
                  <c:v>427</c:v>
                </c:pt>
                <c:pt idx="7">
                  <c:v>448</c:v>
                </c:pt>
                <c:pt idx="8">
                  <c:v>481</c:v>
                </c:pt>
                <c:pt idx="9">
                  <c:v>490</c:v>
                </c:pt>
                <c:pt idx="10">
                  <c:v>469</c:v>
                </c:pt>
                <c:pt idx="11">
                  <c:v>440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844-4E4C-BD0F-0A408CBAD787}"/>
            </c:ext>
          </c:extLst>
        </c:ser>
        <c:ser>
          <c:idx val="3"/>
          <c:order val="3"/>
          <c:tx>
            <c:strRef>
              <c:f>'[Sliding Short Data CMTS-1_8-25-2016.xlsx]Sheet1'!$E$5</c:f>
              <c:strCache>
                <c:ptCount val="1"/>
                <c:pt idx="0">
                  <c:v>SPA Dual directional coupler at output of circulator - Reflected Power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'[Sliding Short Data CMTS-1_8-25-2016.xlsx]Sheet1'!$A$6:$A$17</c:f>
              <c:numCache>
                <c:formatCode>General</c:formatCode>
                <c:ptCount val="12"/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10</c:v>
                </c:pt>
              </c:numCache>
            </c:numRef>
          </c:xVal>
          <c:yVal>
            <c:numRef>
              <c:f>'[Sliding Short Data CMTS-1_8-25-2016.xlsx]Sheet1'!$E$6:$E$17</c:f>
              <c:numCache>
                <c:formatCode>General</c:formatCode>
                <c:ptCount val="12"/>
                <c:pt idx="1">
                  <c:v>372</c:v>
                </c:pt>
                <c:pt idx="2">
                  <c:v>373</c:v>
                </c:pt>
                <c:pt idx="3">
                  <c:v>412</c:v>
                </c:pt>
                <c:pt idx="4">
                  <c:v>448</c:v>
                </c:pt>
                <c:pt idx="5">
                  <c:v>453</c:v>
                </c:pt>
                <c:pt idx="6">
                  <c:v>423</c:v>
                </c:pt>
                <c:pt idx="7">
                  <c:v>381</c:v>
                </c:pt>
                <c:pt idx="8">
                  <c:v>367</c:v>
                </c:pt>
                <c:pt idx="9">
                  <c:v>397</c:v>
                </c:pt>
                <c:pt idx="10">
                  <c:v>438</c:v>
                </c:pt>
                <c:pt idx="11">
                  <c:v>455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C844-4E4C-BD0F-0A408CBAD787}"/>
            </c:ext>
          </c:extLst>
        </c:ser>
        <c:ser>
          <c:idx val="4"/>
          <c:order val="4"/>
          <c:tx>
            <c:strRef>
              <c:f>'[Sliding Short Data CMTS-1_8-25-2016.xlsx]Sheet1'!$F$5</c:f>
              <c:strCache>
                <c:ptCount val="1"/>
                <c:pt idx="0">
                  <c:v>Mega Dual directional coupler at sliding short - Reflected Power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'[Sliding Short Data CMTS-1_8-25-2016.xlsx]Sheet1'!$A$6:$A$17</c:f>
              <c:numCache>
                <c:formatCode>General</c:formatCode>
                <c:ptCount val="12"/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10</c:v>
                </c:pt>
              </c:numCache>
            </c:numRef>
          </c:xVal>
          <c:yVal>
            <c:numRef>
              <c:f>'[Sliding Short Data CMTS-1_8-25-2016.xlsx]Sheet1'!$F$6:$F$17</c:f>
              <c:numCache>
                <c:formatCode>General</c:formatCode>
                <c:ptCount val="12"/>
                <c:pt idx="1">
                  <c:v>395</c:v>
                </c:pt>
                <c:pt idx="2">
                  <c:v>406</c:v>
                </c:pt>
                <c:pt idx="3">
                  <c:v>385</c:v>
                </c:pt>
                <c:pt idx="4">
                  <c:v>351</c:v>
                </c:pt>
                <c:pt idx="5">
                  <c:v>338</c:v>
                </c:pt>
                <c:pt idx="6">
                  <c:v>353</c:v>
                </c:pt>
                <c:pt idx="7">
                  <c:v>386</c:v>
                </c:pt>
                <c:pt idx="8">
                  <c:v>408</c:v>
                </c:pt>
                <c:pt idx="9">
                  <c:v>395.4</c:v>
                </c:pt>
                <c:pt idx="10">
                  <c:v>362</c:v>
                </c:pt>
                <c:pt idx="11">
                  <c:v>340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C844-4E4C-BD0F-0A408CBAD7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57742928"/>
        <c:axId val="-1157757888"/>
      </c:scatterChart>
      <c:valAx>
        <c:axId val="-11577429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Relative</a:t>
                </a:r>
                <a:r>
                  <a:rPr lang="en-US" baseline="0"/>
                  <a:t> Short Position in Inches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157757888"/>
        <c:crosses val="autoZero"/>
        <c:crossBetween val="midCat"/>
        <c:majorUnit val="1"/>
      </c:valAx>
      <c:valAx>
        <c:axId val="-1157757888"/>
        <c:scaling>
          <c:orientation val="minMax"/>
          <c:min val="3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RF</a:t>
                </a:r>
                <a:r>
                  <a:rPr lang="en-US" baseline="0"/>
                  <a:t> Power in Watts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157742928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200895363399501"/>
          <c:y val="0.75552923141244499"/>
          <c:w val="0.67598209273201004"/>
          <c:h val="0.244470768587555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F1.3-10 Integrated Dose</a:t>
            </a:r>
          </a:p>
        </c:rich>
      </c:tx>
      <c:layout>
        <c:manualLayout>
          <c:xMode val="edge"/>
          <c:yMode val="edge"/>
          <c:x val="0.27067666757358871"/>
          <c:y val="3.2941180539284305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3"/>
          <c:order val="0"/>
          <c:tx>
            <c:strRef>
              <c:f>[2]Sheet1!$B$1</c:f>
              <c:strCache>
                <c:ptCount val="1"/>
                <c:pt idx="0">
                  <c:v>West</c:v>
                </c:pt>
              </c:strCache>
            </c:strRef>
          </c:tx>
          <c:invertIfNegative val="0"/>
          <c:cat>
            <c:numRef>
              <c:f>[2]Sheet1!$A$2:$A$9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[2]Sheet1!$B$2:$B$9</c:f>
              <c:numCache>
                <c:formatCode>General</c:formatCode>
                <c:ptCount val="8"/>
                <c:pt idx="0">
                  <c:v>6015</c:v>
                </c:pt>
                <c:pt idx="1">
                  <c:v>2740</c:v>
                </c:pt>
                <c:pt idx="2">
                  <c:v>703</c:v>
                </c:pt>
                <c:pt idx="3">
                  <c:v>1124</c:v>
                </c:pt>
                <c:pt idx="4">
                  <c:v>840</c:v>
                </c:pt>
                <c:pt idx="5">
                  <c:v>347</c:v>
                </c:pt>
                <c:pt idx="6">
                  <c:v>255</c:v>
                </c:pt>
                <c:pt idx="7">
                  <c:v>602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05-AE4F-9867-F7D621E340E3}"/>
            </c:ext>
          </c:extLst>
        </c:ser>
        <c:ser>
          <c:idx val="4"/>
          <c:order val="1"/>
          <c:tx>
            <c:strRef>
              <c:f>[2]Sheet1!$C$1</c:f>
              <c:strCache>
                <c:ptCount val="1"/>
                <c:pt idx="0">
                  <c:v>East</c:v>
                </c:pt>
              </c:strCache>
            </c:strRef>
          </c:tx>
          <c:invertIfNegative val="0"/>
          <c:cat>
            <c:numRef>
              <c:f>[2]Sheet1!$A$2:$A$9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[2]Sheet1!$C$2:$C$9</c:f>
              <c:numCache>
                <c:formatCode>General</c:formatCode>
                <c:ptCount val="8"/>
                <c:pt idx="0">
                  <c:v>5047</c:v>
                </c:pt>
                <c:pt idx="1">
                  <c:v>2455</c:v>
                </c:pt>
                <c:pt idx="2">
                  <c:v>579</c:v>
                </c:pt>
                <c:pt idx="3">
                  <c:v>1157</c:v>
                </c:pt>
                <c:pt idx="4">
                  <c:v>410</c:v>
                </c:pt>
                <c:pt idx="5">
                  <c:v>631</c:v>
                </c:pt>
                <c:pt idx="6">
                  <c:v>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05-AE4F-9867-F7D621E340E3}"/>
            </c:ext>
          </c:extLst>
        </c:ser>
        <c:ser>
          <c:idx val="5"/>
          <c:order val="2"/>
          <c:tx>
            <c:strRef>
              <c:f>[2]Sheet1!$D$1</c:f>
              <c:strCache>
                <c:ptCount val="1"/>
                <c:pt idx="0">
                  <c:v>Bottom</c:v>
                </c:pt>
              </c:strCache>
            </c:strRef>
          </c:tx>
          <c:invertIfNegative val="0"/>
          <c:cat>
            <c:numRef>
              <c:f>[2]Sheet1!$A$2:$A$9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[2]Sheet1!$D$2:$D$9</c:f>
              <c:numCache>
                <c:formatCode>General</c:formatCode>
                <c:ptCount val="8"/>
                <c:pt idx="0">
                  <c:v>18147</c:v>
                </c:pt>
                <c:pt idx="1">
                  <c:v>17047</c:v>
                </c:pt>
                <c:pt idx="2">
                  <c:v>1324</c:v>
                </c:pt>
                <c:pt idx="3">
                  <c:v>2707</c:v>
                </c:pt>
                <c:pt idx="4">
                  <c:v>2446</c:v>
                </c:pt>
                <c:pt idx="5">
                  <c:v>937</c:v>
                </c:pt>
                <c:pt idx="6">
                  <c:v>275</c:v>
                </c:pt>
                <c:pt idx="7">
                  <c:v>1102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305-AE4F-9867-F7D621E340E3}"/>
            </c:ext>
          </c:extLst>
        </c:ser>
        <c:ser>
          <c:idx val="0"/>
          <c:order val="3"/>
          <c:tx>
            <c:strRef>
              <c:f>[2]Sheet1!$B$1</c:f>
              <c:strCache>
                <c:ptCount val="1"/>
                <c:pt idx="0">
                  <c:v>West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[2]Sheet1!$A$2:$A$9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[2]Sheet1!$B$2:$B$9</c:f>
              <c:numCache>
                <c:formatCode>General</c:formatCode>
                <c:ptCount val="8"/>
                <c:pt idx="0">
                  <c:v>6015</c:v>
                </c:pt>
                <c:pt idx="1">
                  <c:v>2740</c:v>
                </c:pt>
                <c:pt idx="2">
                  <c:v>703</c:v>
                </c:pt>
                <c:pt idx="3">
                  <c:v>1124</c:v>
                </c:pt>
                <c:pt idx="4">
                  <c:v>840</c:v>
                </c:pt>
                <c:pt idx="5">
                  <c:v>347</c:v>
                </c:pt>
                <c:pt idx="6">
                  <c:v>255</c:v>
                </c:pt>
                <c:pt idx="7">
                  <c:v>602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305-AE4F-9867-F7D621E340E3}"/>
            </c:ext>
          </c:extLst>
        </c:ser>
        <c:ser>
          <c:idx val="1"/>
          <c:order val="4"/>
          <c:tx>
            <c:strRef>
              <c:f>[2]Sheet1!$C$1</c:f>
              <c:strCache>
                <c:ptCount val="1"/>
                <c:pt idx="0">
                  <c:v>East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[2]Sheet1!$A$2:$A$9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[2]Sheet1!$C$2:$C$9</c:f>
              <c:numCache>
                <c:formatCode>General</c:formatCode>
                <c:ptCount val="8"/>
                <c:pt idx="0">
                  <c:v>5047</c:v>
                </c:pt>
                <c:pt idx="1">
                  <c:v>2455</c:v>
                </c:pt>
                <c:pt idx="2">
                  <c:v>579</c:v>
                </c:pt>
                <c:pt idx="3">
                  <c:v>1157</c:v>
                </c:pt>
                <c:pt idx="4">
                  <c:v>410</c:v>
                </c:pt>
                <c:pt idx="5">
                  <c:v>631</c:v>
                </c:pt>
                <c:pt idx="6">
                  <c:v>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305-AE4F-9867-F7D621E340E3}"/>
            </c:ext>
          </c:extLst>
        </c:ser>
        <c:ser>
          <c:idx val="2"/>
          <c:order val="5"/>
          <c:tx>
            <c:strRef>
              <c:f>[2]Sheet1!$D$1</c:f>
              <c:strCache>
                <c:ptCount val="1"/>
                <c:pt idx="0">
                  <c:v>Bottom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[2]Sheet1!$A$2:$A$9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[2]Sheet1!$D$2:$D$9</c:f>
              <c:numCache>
                <c:formatCode>General</c:formatCode>
                <c:ptCount val="8"/>
                <c:pt idx="0">
                  <c:v>18147</c:v>
                </c:pt>
                <c:pt idx="1">
                  <c:v>17047</c:v>
                </c:pt>
                <c:pt idx="2">
                  <c:v>1324</c:v>
                </c:pt>
                <c:pt idx="3">
                  <c:v>2707</c:v>
                </c:pt>
                <c:pt idx="4">
                  <c:v>2446</c:v>
                </c:pt>
                <c:pt idx="5">
                  <c:v>937</c:v>
                </c:pt>
                <c:pt idx="6">
                  <c:v>275</c:v>
                </c:pt>
                <c:pt idx="7">
                  <c:v>1102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305-AE4F-9867-F7D621E340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5392528"/>
        <c:axId val="765394208"/>
      </c:barChart>
      <c:catAx>
        <c:axId val="765392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5394208"/>
        <c:crosses val="autoZero"/>
        <c:auto val="1"/>
        <c:lblAlgn val="ctr"/>
        <c:lblOffset val="100"/>
        <c:noMultiLvlLbl val="0"/>
      </c:catAx>
      <c:valAx>
        <c:axId val="765394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5392528"/>
        <c:crosses val="autoZero"/>
        <c:crossBetween val="between"/>
      </c:valAx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F1.3-12 Integrated Dose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Dosimetry!$B$1</c:f>
              <c:strCache>
                <c:ptCount val="1"/>
                <c:pt idx="0">
                  <c:v>west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Dosimetry!$A$33:$A$40</c:f>
              <c:strCache>
                <c:ptCount val="8"/>
                <c:pt idx="0">
                  <c:v>F1.3-12 1</c:v>
                </c:pt>
                <c:pt idx="1">
                  <c:v>F1.3-12 2</c:v>
                </c:pt>
                <c:pt idx="2">
                  <c:v>F1.3-12 3</c:v>
                </c:pt>
                <c:pt idx="3">
                  <c:v>F1.3-12 4</c:v>
                </c:pt>
                <c:pt idx="4">
                  <c:v>F1.3-12 5</c:v>
                </c:pt>
                <c:pt idx="5">
                  <c:v>F1.3-12 6</c:v>
                </c:pt>
                <c:pt idx="6">
                  <c:v>F1.3-12 7</c:v>
                </c:pt>
                <c:pt idx="7">
                  <c:v>F1.3-12 8</c:v>
                </c:pt>
              </c:strCache>
            </c:strRef>
          </c:cat>
          <c:val>
            <c:numRef>
              <c:f>Dosimetry!$B$33:$B$40</c:f>
              <c:numCache>
                <c:formatCode>General</c:formatCode>
                <c:ptCount val="8"/>
                <c:pt idx="0">
                  <c:v>18</c:v>
                </c:pt>
                <c:pt idx="1">
                  <c:v>17</c:v>
                </c:pt>
                <c:pt idx="2">
                  <c:v>8</c:v>
                </c:pt>
                <c:pt idx="3">
                  <c:v>8</c:v>
                </c:pt>
                <c:pt idx="4">
                  <c:v>36</c:v>
                </c:pt>
                <c:pt idx="5">
                  <c:v>24</c:v>
                </c:pt>
                <c:pt idx="6">
                  <c:v>13</c:v>
                </c:pt>
                <c:pt idx="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5A-2E41-992E-C45257455D85}"/>
            </c:ext>
          </c:extLst>
        </c:ser>
        <c:ser>
          <c:idx val="1"/>
          <c:order val="1"/>
          <c:tx>
            <c:strRef>
              <c:f>Dosimetry!$C$1</c:f>
              <c:strCache>
                <c:ptCount val="1"/>
                <c:pt idx="0">
                  <c:v>east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Dosimetry!$A$33:$A$40</c:f>
              <c:strCache>
                <c:ptCount val="8"/>
                <c:pt idx="0">
                  <c:v>F1.3-12 1</c:v>
                </c:pt>
                <c:pt idx="1">
                  <c:v>F1.3-12 2</c:v>
                </c:pt>
                <c:pt idx="2">
                  <c:v>F1.3-12 3</c:v>
                </c:pt>
                <c:pt idx="3">
                  <c:v>F1.3-12 4</c:v>
                </c:pt>
                <c:pt idx="4">
                  <c:v>F1.3-12 5</c:v>
                </c:pt>
                <c:pt idx="5">
                  <c:v>F1.3-12 6</c:v>
                </c:pt>
                <c:pt idx="6">
                  <c:v>F1.3-12 7</c:v>
                </c:pt>
                <c:pt idx="7">
                  <c:v>F1.3-12 8</c:v>
                </c:pt>
              </c:strCache>
            </c:strRef>
          </c:cat>
          <c:val>
            <c:numRef>
              <c:f>Dosimetry!$C$33:$C$40</c:f>
              <c:numCache>
                <c:formatCode>General</c:formatCode>
                <c:ptCount val="8"/>
                <c:pt idx="0">
                  <c:v>14</c:v>
                </c:pt>
                <c:pt idx="1">
                  <c:v>14</c:v>
                </c:pt>
                <c:pt idx="2">
                  <c:v>8</c:v>
                </c:pt>
                <c:pt idx="3">
                  <c:v>10</c:v>
                </c:pt>
                <c:pt idx="4">
                  <c:v>25</c:v>
                </c:pt>
                <c:pt idx="5">
                  <c:v>25</c:v>
                </c:pt>
                <c:pt idx="6">
                  <c:v>10</c:v>
                </c:pt>
                <c:pt idx="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D5A-2E41-992E-C45257455D85}"/>
            </c:ext>
          </c:extLst>
        </c:ser>
        <c:ser>
          <c:idx val="2"/>
          <c:order val="2"/>
          <c:tx>
            <c:strRef>
              <c:f>Dosimetry!$D$1</c:f>
              <c:strCache>
                <c:ptCount val="1"/>
                <c:pt idx="0">
                  <c:v>bottom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Dosimetry!$A$33:$A$40</c:f>
              <c:strCache>
                <c:ptCount val="8"/>
                <c:pt idx="0">
                  <c:v>F1.3-12 1</c:v>
                </c:pt>
                <c:pt idx="1">
                  <c:v>F1.3-12 2</c:v>
                </c:pt>
                <c:pt idx="2">
                  <c:v>F1.3-12 3</c:v>
                </c:pt>
                <c:pt idx="3">
                  <c:v>F1.3-12 4</c:v>
                </c:pt>
                <c:pt idx="4">
                  <c:v>F1.3-12 5</c:v>
                </c:pt>
                <c:pt idx="5">
                  <c:v>F1.3-12 6</c:v>
                </c:pt>
                <c:pt idx="6">
                  <c:v>F1.3-12 7</c:v>
                </c:pt>
                <c:pt idx="7">
                  <c:v>F1.3-12 8</c:v>
                </c:pt>
              </c:strCache>
            </c:strRef>
          </c:cat>
          <c:val>
            <c:numRef>
              <c:f>Dosimetry!$D$33:$D$40</c:f>
              <c:numCache>
                <c:formatCode>General</c:formatCode>
                <c:ptCount val="8"/>
                <c:pt idx="0">
                  <c:v>65</c:v>
                </c:pt>
                <c:pt idx="1">
                  <c:v>82</c:v>
                </c:pt>
                <c:pt idx="2">
                  <c:v>33</c:v>
                </c:pt>
                <c:pt idx="3">
                  <c:v>18</c:v>
                </c:pt>
                <c:pt idx="4">
                  <c:v>82</c:v>
                </c:pt>
                <c:pt idx="5">
                  <c:v>111</c:v>
                </c:pt>
                <c:pt idx="6">
                  <c:v>65</c:v>
                </c:pt>
                <c:pt idx="7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D5A-2E41-992E-C45257455D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92087919"/>
        <c:axId val="792098367"/>
      </c:barChart>
      <c:catAx>
        <c:axId val="792087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2098367"/>
        <c:crosses val="autoZero"/>
        <c:auto val="1"/>
        <c:lblAlgn val="ctr"/>
        <c:lblOffset val="100"/>
        <c:noMultiLvlLbl val="0"/>
      </c:catAx>
      <c:valAx>
        <c:axId val="7920983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20879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5953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5953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8226311-62EA-456F-8B76-9220A4C1A6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807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5953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9133" y="4410392"/>
            <a:ext cx="5586735" cy="4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5953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8C1C09D7-2034-4A7F-959F-75165A7C71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3175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33358E-CE59-44A9-940C-F5E33043BB0D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62631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2419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232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732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8438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8001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1401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5775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3507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6134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956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766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0433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583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2886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3396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703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775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42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57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838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266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255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708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LCLS-II/Cryo systems Weekly meeting 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LCLS-II/Cryo systems Weekly meeting 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LCLS-II/Cryo systems Weekly meeting 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LCLS-II/Cryo systems Weekly meeting 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LCLS-II/Cryo systems Weekly meeting 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LCLS-II/Cryo systems Weekly meeting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469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LCLS-II/Cryo systems Weekly meeting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30" r:id="rId8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png"/><Relationship Id="rId4" Type="http://schemas.openxmlformats.org/officeDocument/2006/relationships/image" Target="../media/image1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tif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tiff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tiff"/><Relationship Id="rId5" Type="http://schemas.openxmlformats.org/officeDocument/2006/relationships/image" Target="../media/image51.png"/><Relationship Id="rId4" Type="http://schemas.openxmlformats.org/officeDocument/2006/relationships/image" Target="../media/image50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57213" y="631825"/>
            <a:ext cx="8008937" cy="2246313"/>
          </a:xfrm>
        </p:spPr>
        <p:txBody>
          <a:bodyPr/>
          <a:lstStyle/>
          <a:p>
            <a:r>
              <a:rPr lang="en-US" sz="3200" dirty="0"/>
              <a:t>CM test procedures and microphonics/unit test measurements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564" y="2889509"/>
            <a:ext cx="7989887" cy="2652522"/>
          </a:xfrm>
        </p:spPr>
        <p:txBody>
          <a:bodyPr/>
          <a:lstStyle/>
          <a:p>
            <a:r>
              <a:rPr lang="en-US" sz="1800" dirty="0"/>
              <a:t>E. Harms on behalf of the Fermilab Cryomodule Testing Team</a:t>
            </a:r>
          </a:p>
          <a:p>
            <a:r>
              <a:rPr lang="en-US" sz="1800" dirty="0"/>
              <a:t>LCLS-II HE Cryomodule Performance Workshop</a:t>
            </a:r>
          </a:p>
          <a:p>
            <a:r>
              <a:rPr lang="en-US" sz="1800" dirty="0"/>
              <a:t>25-26 April 2019 at Jefferson Lab</a:t>
            </a:r>
          </a:p>
        </p:txBody>
      </p:sp>
    </p:spTree>
    <p:extLst>
      <p:ext uri="{BB962C8B-B14F-4D97-AF65-F5344CB8AC3E}">
        <p14:creationId xmlns:p14="http://schemas.microsoft.com/office/powerpoint/2010/main" val="173521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rise - (Usable) 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Content Placeholder 2"/>
              <p:cNvSpPr>
                <a:spLocks noGrp="1"/>
              </p:cNvSpPr>
              <p:nvPr>
                <p:ph sz="quarter" idx="14"/>
              </p:nvPr>
            </p:nvSpPr>
            <p:spPr>
              <a:xfrm>
                <a:off x="457199" y="1243584"/>
                <a:ext cx="4493615" cy="5046380"/>
              </a:xfrm>
            </p:spPr>
            <p:txBody>
              <a:bodyPr>
                <a:normAutofit fontScale="92500" lnSpcReduction="20000"/>
              </a:bodyPr>
              <a:lstStyle/>
              <a:p>
                <a:pPr lvl="1"/>
                <a:r>
                  <a:rPr lang="en-US" dirty="0"/>
                  <a:t>Gradient defined</a:t>
                </a:r>
              </a:p>
              <a:p>
                <a:pPr lvl="2"/>
                <a:r>
                  <a:rPr lang="en-US" dirty="0" err="1"/>
                  <a:t>P</a:t>
                </a:r>
                <a:r>
                  <a:rPr lang="en-US" baseline="-25000" dirty="0" err="1"/>
                  <a:t>Forward</a:t>
                </a:r>
                <a:endParaRPr lang="en-US" dirty="0"/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  <a:p>
                <a:pPr lvl="2"/>
                <a:r>
                  <a:rPr lang="en-US" dirty="0" err="1"/>
                  <a:t>P</a:t>
                </a:r>
                <a:r>
                  <a:rPr lang="en-US" baseline="-25000" dirty="0" err="1"/>
                  <a:t>Transmitted</a:t>
                </a:r>
                <a:endParaRPr lang="en-US" dirty="0"/>
              </a:p>
              <a:p>
                <a:pPr marL="2333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i="1">
                              <a:latin typeface="Cambria Math" charset="0"/>
                            </a:rPr>
                            <m:t>𝐸</m:t>
                          </m:r>
                        </m:e>
                        <m:sub>
                          <m:r>
                            <a:rPr lang="en-US" sz="1500" i="1">
                              <a:latin typeface="Cambria Math" charset="0"/>
                            </a:rPr>
                            <m:t>𝑎𝑐𝑐</m:t>
                          </m:r>
                        </m:sub>
                      </m:sSub>
                      <m:r>
                        <a:rPr lang="en-US" sz="150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i="1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1500" i="1">
                              <a:latin typeface="Cambria Math" charset="0"/>
                            </a:rPr>
                            <m:t>𝐿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1500" i="1"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highlight>
                                    <a:srgbClr val="FFFF00"/>
                                  </a:highlight>
                                  <a:latin typeface="Cambria Math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500" i="1">
                                  <a:highlight>
                                    <a:srgbClr val="FFFF00"/>
                                  </a:highlight>
                                  <a:latin typeface="Cambria Math" charset="0"/>
                                </a:rPr>
                                <m:t>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latin typeface="Cambria Math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1500" i="1">
                                  <a:latin typeface="Cambria Math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500" i="1">
                              <a:latin typeface="Cambria Math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500" i="1">
                                  <a:latin typeface="Cambria Math" charset="0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en-US" sz="1500" i="1">
                                  <a:latin typeface="Cambria Math" charset="0"/>
                                </a:rPr>
                                <m:t>𝑄</m:t>
                              </m:r>
                            </m:den>
                          </m:f>
                          <m:r>
                            <a:rPr lang="en-US" sz="1500" i="1">
                              <a:latin typeface="Cambria Math" charset="0"/>
                            </a:rPr>
                            <m:t>)</m:t>
                          </m:r>
                        </m:e>
                      </m:rad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/>
                  <a:t>We use</a:t>
                </a:r>
              </a:p>
              <a:p>
                <a:pPr marL="457200" lvl="2" indent="0">
                  <a:buNone/>
                </a:pPr>
                <a:r>
                  <a:rPr lang="en-US" dirty="0"/>
                  <a:t>Forward power technique</a:t>
                </a:r>
              </a:p>
              <a:p>
                <a:pPr lvl="3"/>
                <a:r>
                  <a:rPr lang="en-US" dirty="0"/>
                  <a:t>more accurate for us</a:t>
                </a:r>
              </a:p>
              <a:p>
                <a:pPr lvl="2"/>
                <a:r>
                  <a:rPr lang="en-US" dirty="0"/>
                  <a:t>Cross-checks</a:t>
                </a:r>
              </a:p>
              <a:p>
                <a:pPr lvl="3"/>
                <a:r>
                  <a:rPr lang="en-US" dirty="0"/>
                  <a:t>VTS</a:t>
                </a:r>
              </a:p>
              <a:p>
                <a:pPr lvl="3"/>
                <a:r>
                  <a:rPr lang="en-US" dirty="0"/>
                  <a:t>J-01</a:t>
                </a:r>
              </a:p>
              <a:p>
                <a:pPr lvl="3"/>
                <a:r>
                  <a:rPr lang="en-US" dirty="0"/>
                  <a:t>Calibration run every test</a:t>
                </a:r>
              </a:p>
              <a:p>
                <a:pPr lvl="1"/>
                <a:r>
                  <a:rPr lang="en-US" dirty="0"/>
                  <a:t>‘Usable’ gradient </a:t>
                </a:r>
              </a:p>
              <a:p>
                <a:pPr lvl="2"/>
                <a:r>
                  <a:rPr lang="en-US" dirty="0"/>
                  <a:t>1 hour, &lt; 50 </a:t>
                </a:r>
                <a:r>
                  <a:rPr lang="en-US" dirty="0" err="1"/>
                  <a:t>mR</a:t>
                </a:r>
                <a:r>
                  <a:rPr lang="en-US" dirty="0"/>
                  <a:t>/</a:t>
                </a:r>
                <a:r>
                  <a:rPr lang="en-US" dirty="0" err="1"/>
                  <a:t>hr</a:t>
                </a:r>
                <a:endParaRPr lang="en-US" dirty="0"/>
              </a:p>
              <a:p>
                <a:pPr lvl="1"/>
                <a:r>
                  <a:rPr lang="en-US" dirty="0"/>
                  <a:t>Quench. Bad.</a:t>
                </a:r>
              </a:p>
            </p:txBody>
          </p:sp>
        </mc:Choice>
        <mc:Fallback xmlns="">
          <p:sp>
            <p:nvSpPr>
              <p:cNvPr id="4099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4"/>
              </p:nvPr>
            </p:nvSpPr>
            <p:spPr>
              <a:xfrm>
                <a:off x="457199" y="1243584"/>
                <a:ext cx="4493615" cy="5046380"/>
              </a:xfrm>
              <a:blipFill>
                <a:blip r:embed="rId3"/>
                <a:stretch>
                  <a:fillRect t="-1508" b="-3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979839DA-5E65-B843-95FA-3E65BFE0C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00" y="1860550"/>
            <a:ext cx="3431149" cy="5501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F78FD5-B9DA-7C4E-AF8A-4423C73AFF01}"/>
              </a:ext>
            </a:extLst>
          </p:cNvPr>
          <p:cNvSpPr txBox="1"/>
          <p:nvPr/>
        </p:nvSpPr>
        <p:spPr>
          <a:xfrm>
            <a:off x="6060591" y="6354608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PULSED operation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E150D2F-F5A2-7D48-8F6B-E92DF1A9A3A6}"/>
              </a:ext>
            </a:extLst>
          </p:cNvPr>
          <p:cNvGrpSpPr/>
          <p:nvPr/>
        </p:nvGrpSpPr>
        <p:grpSpPr>
          <a:xfrm>
            <a:off x="5193160" y="3976641"/>
            <a:ext cx="3362232" cy="2426819"/>
            <a:chOff x="4419600" y="1399685"/>
            <a:chExt cx="4465482" cy="3441700"/>
          </a:xfrm>
        </p:grpSpPr>
        <p:sp>
          <p:nvSpPr>
            <p:cNvPr id="3" name="AutoShape 4" descr="https://www-bd.fnal.gov/Elog/api/get/file/binary?fileId=170425">
              <a:extLst>
                <a:ext uri="{FF2B5EF4-FFF2-40B4-BE49-F238E27FC236}">
                  <a16:creationId xmlns:a16="http://schemas.microsoft.com/office/drawing/2014/main" id="{A151B4CF-711B-5F43-A920-0275E201E5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419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E8E4D42-EF78-7942-BDCD-54EDEE4F8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2182" y="1399685"/>
              <a:ext cx="4152900" cy="34417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7B0CD6B-39F6-A14B-8A58-D46225EBACB2}"/>
                </a:ext>
              </a:extLst>
            </p:cNvPr>
            <p:cNvSpPr txBox="1"/>
            <p:nvPr/>
          </p:nvSpPr>
          <p:spPr>
            <a:xfrm>
              <a:off x="7600951" y="2052178"/>
              <a:ext cx="101983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</a:rPr>
                <a:t>Good - QL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94E1C257-AD41-2448-B890-705603D9B2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81502" y="2461156"/>
              <a:ext cx="508775" cy="1258612"/>
            </a:xfrm>
            <a:prstGeom prst="straightConnector1">
              <a:avLst/>
            </a:prstGeom>
            <a:ln w="31750">
              <a:solidFill>
                <a:srgbClr val="FFFF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53DC22-1C29-DA46-8655-83729C3FED44}"/>
                </a:ext>
              </a:extLst>
            </p:cNvPr>
            <p:cNvSpPr txBox="1"/>
            <p:nvPr/>
          </p:nvSpPr>
          <p:spPr>
            <a:xfrm>
              <a:off x="5860455" y="4317601"/>
              <a:ext cx="1289135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</a:rPr>
                <a:t>Bad - Quench</a:t>
              </a: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6CA22-A5E2-7F4B-A6B1-3C8427372B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76CD3D-1C5D-A242-9A77-1FA97B95BA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7908" y="1371679"/>
            <a:ext cx="3126877" cy="25015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CAA4803-E93A-424D-8F69-497A661F6C1B}"/>
              </a:ext>
            </a:extLst>
          </p:cNvPr>
          <p:cNvSpPr txBox="1"/>
          <p:nvPr/>
        </p:nvSpPr>
        <p:spPr>
          <a:xfrm>
            <a:off x="4015437" y="1783051"/>
            <a:ext cx="12356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5"/>
                </a:solidFill>
              </a:rPr>
              <a:t>Nearly perfect Usable Gradient run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64A47C13-D2E2-804D-9979-B8241C6024E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543674"/>
            <a:ext cx="4126528" cy="314326"/>
          </a:xfrm>
        </p:spPr>
        <p:txBody>
          <a:bodyPr/>
          <a:lstStyle/>
          <a:p>
            <a:r>
              <a:rPr lang="en-US" dirty="0"/>
              <a:t>LCLS-II HE CM Performance Workshop | Harms</a:t>
            </a:r>
          </a:p>
        </p:txBody>
      </p:sp>
    </p:spTree>
    <p:extLst>
      <p:ext uri="{BB962C8B-B14F-4D97-AF65-F5344CB8AC3E}">
        <p14:creationId xmlns:p14="http://schemas.microsoft.com/office/powerpoint/2010/main" val="3679482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A06A804-AB83-314D-882F-52E0DF7AA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528" y="2098845"/>
            <a:ext cx="4758554" cy="3943634"/>
          </a:xfrm>
          <a:prstGeom prst="rect">
            <a:avLst/>
          </a:prstGeom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rise - pulsed processing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669328" cy="5046380"/>
          </a:xfrm>
        </p:spPr>
        <p:txBody>
          <a:bodyPr/>
          <a:lstStyle/>
          <a:p>
            <a:pPr lvl="1"/>
            <a:r>
              <a:rPr lang="en-US" dirty="0"/>
              <a:t>Many cavities initially quench @17-18 MV/m</a:t>
            </a:r>
          </a:p>
          <a:p>
            <a:pPr lvl="1"/>
            <a:r>
              <a:rPr lang="en-US" dirty="0"/>
              <a:t>Presumably </a:t>
            </a:r>
            <a:r>
              <a:rPr lang="en-US" dirty="0" err="1"/>
              <a:t>multipacting</a:t>
            </a:r>
            <a:endParaRPr lang="en-US" dirty="0"/>
          </a:p>
          <a:p>
            <a:pPr lvl="1"/>
            <a:r>
              <a:rPr lang="en-US" dirty="0"/>
              <a:t>Pulsed processing</a:t>
            </a:r>
          </a:p>
          <a:p>
            <a:pPr lvl="2"/>
            <a:r>
              <a:rPr lang="en-US" dirty="0"/>
              <a:t>40 </a:t>
            </a:r>
            <a:r>
              <a:rPr lang="en-US" dirty="0" err="1"/>
              <a:t>msec</a:t>
            </a:r>
            <a:r>
              <a:rPr lang="en-US" dirty="0"/>
              <a:t> pulse width</a:t>
            </a:r>
          </a:p>
          <a:p>
            <a:pPr lvl="2"/>
            <a:r>
              <a:rPr lang="en-US" dirty="0"/>
              <a:t>10’s of minutes</a:t>
            </a:r>
          </a:p>
          <a:p>
            <a:pPr lvl="2"/>
            <a:r>
              <a:rPr lang="en-US" dirty="0"/>
              <a:t>Progressively higher gradient</a:t>
            </a:r>
          </a:p>
          <a:p>
            <a:pPr lvl="1"/>
            <a:r>
              <a:rPr lang="en-US" dirty="0"/>
              <a:t>Can achieve up to 21 MV/m stably</a:t>
            </a:r>
          </a:p>
          <a:p>
            <a:pPr lvl="2"/>
            <a:r>
              <a:rPr lang="en-US" dirty="0"/>
              <a:t>Rad safety Administrative limit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AutoShape 4" descr="https://www-bd.fnal.gov/Elog/api/get/file/binary?fileId=170425">
            <a:extLst>
              <a:ext uri="{FF2B5EF4-FFF2-40B4-BE49-F238E27FC236}">
                <a16:creationId xmlns:a16="http://schemas.microsoft.com/office/drawing/2014/main" id="{A151B4CF-711B-5F43-A920-0275E201E5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B0CD6B-39F6-A14B-8A58-D46225EBACB2}"/>
              </a:ext>
            </a:extLst>
          </p:cNvPr>
          <p:cNvSpPr txBox="1"/>
          <p:nvPr/>
        </p:nvSpPr>
        <p:spPr>
          <a:xfrm>
            <a:off x="7600227" y="2794939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</a:rPr>
              <a:t>Gradient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53DC22-1C29-DA46-8655-83729C3FED44}"/>
              </a:ext>
            </a:extLst>
          </p:cNvPr>
          <p:cNvSpPr txBox="1"/>
          <p:nvPr/>
        </p:nvSpPr>
        <p:spPr>
          <a:xfrm>
            <a:off x="6359467" y="2971319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B319D"/>
                </a:solidFill>
                <a:highlight>
                  <a:srgbClr val="C0C0C0"/>
                </a:highlight>
              </a:rPr>
              <a:t>Radiation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38540A-E242-1C46-944A-B5774A487C97}"/>
              </a:ext>
            </a:extLst>
          </p:cNvPr>
          <p:cNvSpPr txBox="1"/>
          <p:nvPr/>
        </p:nvSpPr>
        <p:spPr>
          <a:xfrm>
            <a:off x="5931180" y="3889960"/>
            <a:ext cx="166904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33CC"/>
                </a:solidFill>
              </a:rPr>
              <a:t>Pulsed Processing</a:t>
            </a:r>
          </a:p>
          <a:p>
            <a:pPr algn="ctr"/>
            <a:r>
              <a:rPr lang="en-US" sz="1400" dirty="0">
                <a:solidFill>
                  <a:srgbClr val="0033CC"/>
                </a:solidFill>
              </a:rPr>
              <a:t>~40 minutes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CB9426-6405-3842-BCFA-821EB623E8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1C0C31CD-841B-1E48-BE1B-9166C81C278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543674"/>
            <a:ext cx="4126528" cy="314326"/>
          </a:xfrm>
        </p:spPr>
        <p:txBody>
          <a:bodyPr/>
          <a:lstStyle/>
          <a:p>
            <a:r>
              <a:rPr lang="en-US" dirty="0"/>
              <a:t>LCLS-II HE CM Performance Workshop | Harms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A0590FE-C7D4-D041-A4DA-FFDE2E18A1D3}"/>
              </a:ext>
            </a:extLst>
          </p:cNvPr>
          <p:cNvCxnSpPr/>
          <p:nvPr/>
        </p:nvCxnSpPr>
        <p:spPr>
          <a:xfrm flipH="1">
            <a:off x="5433237" y="4134357"/>
            <a:ext cx="361507" cy="0"/>
          </a:xfrm>
          <a:prstGeom prst="straightConnector1">
            <a:avLst/>
          </a:prstGeom>
          <a:ln w="31750">
            <a:solidFill>
              <a:schemeClr val="bg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AE51CC0-03FB-904B-8AE3-7D920FBCF785}"/>
              </a:ext>
            </a:extLst>
          </p:cNvPr>
          <p:cNvCxnSpPr>
            <a:cxnSpLocks/>
          </p:cNvCxnSpPr>
          <p:nvPr/>
        </p:nvCxnSpPr>
        <p:spPr>
          <a:xfrm flipV="1">
            <a:off x="7656607" y="4143974"/>
            <a:ext cx="278498" cy="5888"/>
          </a:xfrm>
          <a:prstGeom prst="straightConnector1">
            <a:avLst/>
          </a:prstGeom>
          <a:ln w="31750">
            <a:solidFill>
              <a:schemeClr val="bg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DC8F862-22A7-5D46-BD26-ECC98A1383FC}"/>
              </a:ext>
            </a:extLst>
          </p:cNvPr>
          <p:cNvSpPr txBox="1"/>
          <p:nvPr/>
        </p:nvSpPr>
        <p:spPr>
          <a:xfrm>
            <a:off x="4600156" y="1351993"/>
            <a:ext cx="39308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5"/>
                </a:solidFill>
              </a:rPr>
              <a:t>F1.3-16 Cavity #8</a:t>
            </a:r>
          </a:p>
          <a:p>
            <a:pPr algn="ctr"/>
            <a:r>
              <a:rPr lang="en-US" sz="2000" dirty="0">
                <a:solidFill>
                  <a:schemeClr val="accent5"/>
                </a:solidFill>
              </a:rPr>
              <a:t>Improved from 17.5 to 19+ MV/m</a:t>
            </a:r>
          </a:p>
        </p:txBody>
      </p:sp>
    </p:spTree>
    <p:extLst>
      <p:ext uri="{BB962C8B-B14F-4D97-AF65-F5344CB8AC3E}">
        <p14:creationId xmlns:p14="http://schemas.microsoft.com/office/powerpoint/2010/main" val="3534345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comparison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99B631-0A09-454B-A310-5F6DD57430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DC5D6677-4309-954C-BF3D-02D306F1C8D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543674"/>
            <a:ext cx="4126528" cy="314326"/>
          </a:xfrm>
        </p:spPr>
        <p:txBody>
          <a:bodyPr/>
          <a:lstStyle/>
          <a:p>
            <a:r>
              <a:rPr lang="en-US" dirty="0"/>
              <a:t>LCLS-II HE CM Performance Workshop | Harms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916F14E-5930-534C-BDDD-FED1CC8C49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551151"/>
              </p:ext>
            </p:extLst>
          </p:nvPr>
        </p:nvGraphicFramePr>
        <p:xfrm>
          <a:off x="583819" y="1413598"/>
          <a:ext cx="2958890" cy="5047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33">
                  <a:extLst>
                    <a:ext uri="{9D8B030D-6E8A-4147-A177-3AD203B41FA5}">
                      <a16:colId xmlns:a16="http://schemas.microsoft.com/office/drawing/2014/main" val="2420141366"/>
                    </a:ext>
                  </a:extLst>
                </a:gridCol>
                <a:gridCol w="566657">
                  <a:extLst>
                    <a:ext uri="{9D8B030D-6E8A-4147-A177-3AD203B41FA5}">
                      <a16:colId xmlns:a16="http://schemas.microsoft.com/office/drawing/2014/main" val="1825985722"/>
                    </a:ext>
                  </a:extLst>
                </a:gridCol>
                <a:gridCol w="667512">
                  <a:extLst>
                    <a:ext uri="{9D8B030D-6E8A-4147-A177-3AD203B41FA5}">
                      <a16:colId xmlns:a16="http://schemas.microsoft.com/office/drawing/2014/main" val="573025509"/>
                    </a:ext>
                  </a:extLst>
                </a:gridCol>
                <a:gridCol w="932688">
                  <a:extLst>
                    <a:ext uri="{9D8B030D-6E8A-4147-A177-3AD203B41FA5}">
                      <a16:colId xmlns:a16="http://schemas.microsoft.com/office/drawing/2014/main" val="3942669789"/>
                    </a:ext>
                  </a:extLst>
                </a:gridCol>
              </a:tblGrid>
              <a:tr h="25745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 dirty="0">
                          <a:effectLst/>
                        </a:rPr>
                        <a:t>VTS</a:t>
                      </a:r>
                      <a:endParaRPr 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 dirty="0">
                          <a:effectLst/>
                        </a:rPr>
                        <a:t>CMTF Test</a:t>
                      </a:r>
                      <a:endParaRPr 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9202512"/>
                  </a:ext>
                </a:extLst>
              </a:tr>
              <a:tr h="77235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u="none" strike="noStrike" dirty="0">
                          <a:solidFill>
                            <a:schemeClr val="bg1"/>
                          </a:solidFill>
                          <a:effectLst/>
                        </a:rPr>
                        <a:t>Cryomodule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solidFill>
                            <a:schemeClr val="bg1"/>
                          </a:solidFill>
                          <a:effectLst/>
                        </a:rPr>
                        <a:t>Eacc* [MV/m]</a:t>
                      </a:r>
                      <a:endParaRPr lang="en-US" sz="10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 dirty="0">
                          <a:solidFill>
                            <a:schemeClr val="bg1"/>
                          </a:solidFill>
                          <a:effectLst/>
                        </a:rPr>
                        <a:t>Max** Gradient [MV/m]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 dirty="0">
                          <a:solidFill>
                            <a:schemeClr val="bg1"/>
                          </a:solidFill>
                          <a:effectLst/>
                        </a:rPr>
                        <a:t>Usable Gradient***</a:t>
                      </a:r>
                    </a:p>
                    <a:p>
                      <a:pPr algn="ctr" rtl="0" fontAlgn="ctr"/>
                      <a:r>
                        <a:rPr lang="en-US" sz="1050" u="none" strike="noStrike" dirty="0">
                          <a:solidFill>
                            <a:schemeClr val="bg1"/>
                          </a:solidFill>
                          <a:effectLst/>
                        </a:rPr>
                        <a:t> [MV/m]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6467357"/>
                  </a:ext>
                </a:extLst>
              </a:tr>
              <a:tr h="17244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>
                          <a:effectLst/>
                        </a:rPr>
                        <a:t>F1.3-01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n/a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66983268"/>
                  </a:ext>
                </a:extLst>
              </a:tr>
              <a:tr h="24709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>
                          <a:effectLst/>
                        </a:rPr>
                        <a:t> F1.3-02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20.48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80862109"/>
                  </a:ext>
                </a:extLst>
              </a:tr>
              <a:tr h="26253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>
                          <a:effectLst/>
                        </a:rPr>
                        <a:t> F.13-03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</a:rPr>
                        <a:t>24.5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91733648"/>
                  </a:ext>
                </a:extLst>
              </a:tr>
              <a:tr h="24709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>
                          <a:effectLst/>
                        </a:rPr>
                        <a:t> F1.3-04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76156653"/>
                  </a:ext>
                </a:extLst>
              </a:tr>
              <a:tr h="26253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>
                          <a:effectLst/>
                        </a:rPr>
                        <a:t> F1.3-06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08649262"/>
                  </a:ext>
                </a:extLst>
              </a:tr>
              <a:tr h="24709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>
                          <a:effectLst/>
                        </a:rPr>
                        <a:t> F1.3-05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48537421"/>
                  </a:ext>
                </a:extLst>
              </a:tr>
              <a:tr h="26253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>
                          <a:effectLst/>
                        </a:rPr>
                        <a:t> F1.3-07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80197048"/>
                  </a:ext>
                </a:extLst>
              </a:tr>
              <a:tr h="2316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>
                          <a:effectLst/>
                        </a:rPr>
                        <a:t>F1.3-09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34703828"/>
                  </a:ext>
                </a:extLst>
              </a:tr>
              <a:tr h="2316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F1.3-08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4165634"/>
                  </a:ext>
                </a:extLst>
              </a:tr>
              <a:tr h="2316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F1.3-10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81640182"/>
                  </a:ext>
                </a:extLst>
              </a:tr>
              <a:tr h="2316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F1.3-11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6110842"/>
                  </a:ext>
                </a:extLst>
              </a:tr>
              <a:tr h="2316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F1.3-12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13876351"/>
                  </a:ext>
                </a:extLst>
              </a:tr>
              <a:tr h="2316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F1.3-13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43603632"/>
                  </a:ext>
                </a:extLst>
              </a:tr>
              <a:tr h="2316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F1.3-14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59081234"/>
                  </a:ext>
                </a:extLst>
              </a:tr>
              <a:tr h="2316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F1.3-15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14032323"/>
                  </a:ext>
                </a:extLst>
              </a:tr>
              <a:tr h="2316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>
                          <a:effectLst/>
                        </a:rPr>
                        <a:t>F1.3-16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51568254"/>
                  </a:ext>
                </a:extLst>
              </a:tr>
              <a:tr h="2316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u="none" strike="noStrike" dirty="0">
                          <a:effectLst/>
                        </a:rPr>
                        <a:t> Average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89743255"/>
                  </a:ext>
                </a:extLst>
              </a:tr>
            </a:tbl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7002159-3329-054F-91CD-8BC78B16E2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0275085"/>
              </p:ext>
            </p:extLst>
          </p:nvPr>
        </p:nvGraphicFramePr>
        <p:xfrm>
          <a:off x="3686175" y="2110776"/>
          <a:ext cx="5084607" cy="3261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B1A8FDC-A74B-D149-9269-358C098A033E}"/>
              </a:ext>
            </a:extLst>
          </p:cNvPr>
          <p:cNvCxnSpPr>
            <a:cxnSpLocks/>
          </p:cNvCxnSpPr>
          <p:nvPr/>
        </p:nvCxnSpPr>
        <p:spPr>
          <a:xfrm>
            <a:off x="4140213" y="3712897"/>
            <a:ext cx="4415179" cy="1"/>
          </a:xfrm>
          <a:prstGeom prst="line">
            <a:avLst/>
          </a:prstGeom>
          <a:ln w="31750">
            <a:solidFill>
              <a:schemeClr val="tx2">
                <a:lumMod val="20000"/>
                <a:lumOff val="80000"/>
              </a:schemeClr>
            </a:solidFill>
            <a:prstDash val="dash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6001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emission &amp; dark current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1818271"/>
          </a:xfrm>
        </p:spPr>
        <p:txBody>
          <a:bodyPr/>
          <a:lstStyle/>
          <a:p>
            <a:pPr lvl="1"/>
            <a:r>
              <a:rPr lang="en-US" dirty="0"/>
              <a:t>Strong indicator of cavity cleanliness</a:t>
            </a:r>
          </a:p>
          <a:p>
            <a:pPr lvl="1"/>
            <a:r>
              <a:rPr lang="en-US" dirty="0"/>
              <a:t>Activation during operation</a:t>
            </a:r>
          </a:p>
          <a:p>
            <a:pPr lvl="1"/>
            <a:r>
              <a:rPr lang="en-US" dirty="0"/>
              <a:t>Feedback on assembly techniques</a:t>
            </a:r>
          </a:p>
          <a:p>
            <a:pPr lvl="2"/>
            <a:r>
              <a:rPr lang="en-US" dirty="0"/>
              <a:t>e.g. BPM fastener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C232AE-D9E3-AC46-AE3E-41DDCF431E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0D7E4D-4077-134D-B53B-C9951DA6C692}"/>
              </a:ext>
            </a:extLst>
          </p:cNvPr>
          <p:cNvGrpSpPr/>
          <p:nvPr/>
        </p:nvGrpSpPr>
        <p:grpSpPr>
          <a:xfrm>
            <a:off x="304301" y="2836653"/>
            <a:ext cx="4299981" cy="3439985"/>
            <a:chOff x="4386819" y="2692995"/>
            <a:chExt cx="4299981" cy="343998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FB9AC2-6113-7A4A-982D-56C4EF362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86819" y="2692995"/>
              <a:ext cx="4299981" cy="343998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FD27DFC-38FB-B242-A2C4-6A5B69A7EBD6}"/>
                </a:ext>
              </a:extLst>
            </p:cNvPr>
            <p:cNvSpPr txBox="1"/>
            <p:nvPr/>
          </p:nvSpPr>
          <p:spPr>
            <a:xfrm>
              <a:off x="6015127" y="2860054"/>
              <a:ext cx="18213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5"/>
                  </a:solidFill>
                </a:rPr>
                <a:t>Beamline vacuum event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C7FC2C4-1E99-DA46-91EE-C0CB9F7C597B}"/>
                </a:ext>
              </a:extLst>
            </p:cNvPr>
            <p:cNvSpPr txBox="1"/>
            <p:nvPr/>
          </p:nvSpPr>
          <p:spPr>
            <a:xfrm>
              <a:off x="6189193" y="4539801"/>
              <a:ext cx="10294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Dark current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CC6BE37-305B-CE40-92F8-BBB39BFDB7A8}"/>
                </a:ext>
              </a:extLst>
            </p:cNvPr>
            <p:cNvSpPr txBox="1"/>
            <p:nvPr/>
          </p:nvSpPr>
          <p:spPr>
            <a:xfrm>
              <a:off x="6832157" y="3228914"/>
              <a:ext cx="7729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B050"/>
                  </a:solidFill>
                </a:rPr>
                <a:t>Cavity</a:t>
              </a:r>
            </a:p>
            <a:p>
              <a:pPr algn="ctr"/>
              <a:r>
                <a:rPr lang="en-US" sz="1200" dirty="0">
                  <a:solidFill>
                    <a:srgbClr val="00B050"/>
                  </a:solidFill>
                </a:rPr>
                <a:t>Gradient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B78667E-BF89-9F43-A3D5-67FC6FFD797A}"/>
                </a:ext>
              </a:extLst>
            </p:cNvPr>
            <p:cNvSpPr txBox="1"/>
            <p:nvPr/>
          </p:nvSpPr>
          <p:spPr>
            <a:xfrm>
              <a:off x="5904998" y="5316816"/>
              <a:ext cx="14702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Adjacent Radiation</a:t>
              </a:r>
            </a:p>
            <a:p>
              <a:pPr algn="ctr"/>
              <a:r>
                <a:rPr lang="en-US" sz="1200" dirty="0"/>
                <a:t>Detectors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53CF9F6-BB7E-EA44-87B1-CF33EB2763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59805" y="3839976"/>
              <a:ext cx="798919" cy="1"/>
            </a:xfrm>
            <a:prstGeom prst="straightConnector1">
              <a:avLst/>
            </a:prstGeom>
            <a:ln w="25400">
              <a:solidFill>
                <a:schemeClr val="bg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8CE9B1-1F1C-4A4D-90A9-815325E54471}"/>
                </a:ext>
              </a:extLst>
            </p:cNvPr>
            <p:cNvSpPr txBox="1"/>
            <p:nvPr/>
          </p:nvSpPr>
          <p:spPr>
            <a:xfrm>
              <a:off x="6491519" y="3814481"/>
              <a:ext cx="14542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1"/>
                  </a:solidFill>
                </a:rPr>
                <a:t>Pulsed Processing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34A1D75-0B21-EA43-8D29-85B0E81AC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049" y="1188726"/>
            <a:ext cx="4295243" cy="32816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5719DA3-61CA-E54F-B090-55A2ADC135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581" y="4240802"/>
            <a:ext cx="2610191" cy="208815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FECCDFD-588E-1340-816D-8D0B2912225F}"/>
              </a:ext>
            </a:extLst>
          </p:cNvPr>
          <p:cNvSpPr txBox="1"/>
          <p:nvPr/>
        </p:nvSpPr>
        <p:spPr>
          <a:xfrm>
            <a:off x="6759640" y="4315185"/>
            <a:ext cx="6984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Onset at 14 MV/m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1130670-B229-7F4F-A131-21BFDDF381C2}"/>
              </a:ext>
            </a:extLst>
          </p:cNvPr>
          <p:cNvCxnSpPr>
            <a:cxnSpLocks/>
          </p:cNvCxnSpPr>
          <p:nvPr/>
        </p:nvCxnSpPr>
        <p:spPr>
          <a:xfrm>
            <a:off x="7108880" y="4989731"/>
            <a:ext cx="207766" cy="941668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44877EC-B81D-0C4D-8F5C-3A52D3E604CE}"/>
              </a:ext>
            </a:extLst>
          </p:cNvPr>
          <p:cNvCxnSpPr>
            <a:cxnSpLocks/>
          </p:cNvCxnSpPr>
          <p:nvPr/>
        </p:nvCxnSpPr>
        <p:spPr>
          <a:xfrm>
            <a:off x="6759640" y="6328956"/>
            <a:ext cx="1803600" cy="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D1B9805-893D-8045-AF38-D0B9190864B3}"/>
              </a:ext>
            </a:extLst>
          </p:cNvPr>
          <p:cNvSpPr txBox="1"/>
          <p:nvPr/>
        </p:nvSpPr>
        <p:spPr>
          <a:xfrm>
            <a:off x="7257049" y="6187446"/>
            <a:ext cx="961511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10-20 MV/m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3CF6570-7892-9249-9AC0-131B0F6C546A}"/>
              </a:ext>
            </a:extLst>
          </p:cNvPr>
          <p:cNvCxnSpPr>
            <a:cxnSpLocks/>
          </p:cNvCxnSpPr>
          <p:nvPr/>
        </p:nvCxnSpPr>
        <p:spPr>
          <a:xfrm flipV="1">
            <a:off x="8662276" y="4315185"/>
            <a:ext cx="1145" cy="1839401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40C3FFE-3A11-884A-931C-4D0BA392A372}"/>
              </a:ext>
            </a:extLst>
          </p:cNvPr>
          <p:cNvSpPr txBox="1"/>
          <p:nvPr/>
        </p:nvSpPr>
        <p:spPr>
          <a:xfrm>
            <a:off x="7901955" y="4753038"/>
            <a:ext cx="1092451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0-10 mrem/</a:t>
            </a:r>
            <a:r>
              <a:rPr lang="en-US" sz="1100" dirty="0" err="1"/>
              <a:t>hr</a:t>
            </a:r>
            <a:endParaRPr lang="en-US" sz="11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2C5058-2836-844F-8E07-8C181A4EB4A8}"/>
              </a:ext>
            </a:extLst>
          </p:cNvPr>
          <p:cNvSpPr txBox="1"/>
          <p:nvPr/>
        </p:nvSpPr>
        <p:spPr>
          <a:xfrm>
            <a:off x="1406195" y="6276638"/>
            <a:ext cx="31692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5"/>
                </a:solidFill>
              </a:rPr>
              <a:t>A processing event – F1.3-09 cavity 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4B6342-8726-F348-A4D5-49856243AD73}"/>
              </a:ext>
            </a:extLst>
          </p:cNvPr>
          <p:cNvSpPr txBox="1"/>
          <p:nvPr/>
        </p:nvSpPr>
        <p:spPr>
          <a:xfrm>
            <a:off x="5663882" y="5307677"/>
            <a:ext cx="9753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/>
                </a:solidFill>
              </a:rPr>
              <a:t>F1.3-14 cavity 7 FE onset</a:t>
            </a:r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560C316E-D929-7C40-8EB6-4F58E59D55F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543674"/>
            <a:ext cx="4126528" cy="314326"/>
          </a:xfrm>
        </p:spPr>
        <p:txBody>
          <a:bodyPr/>
          <a:lstStyle/>
          <a:p>
            <a:r>
              <a:rPr lang="en-US" dirty="0"/>
              <a:t>LCLS-II HE CM Performance Workshop | Harms</a:t>
            </a:r>
          </a:p>
        </p:txBody>
      </p:sp>
    </p:spTree>
    <p:extLst>
      <p:ext uri="{BB962C8B-B14F-4D97-AF65-F5344CB8AC3E}">
        <p14:creationId xmlns:p14="http://schemas.microsoft.com/office/powerpoint/2010/main" val="218018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 detector layout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304" y="1320304"/>
            <a:ext cx="8449938" cy="336235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5-Point Star 6"/>
          <p:cNvSpPr/>
          <p:nvPr/>
        </p:nvSpPr>
        <p:spPr>
          <a:xfrm>
            <a:off x="3739242" y="2179864"/>
            <a:ext cx="212272" cy="30207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5193090" y="2179864"/>
            <a:ext cx="212272" cy="30207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6700156" y="3083378"/>
            <a:ext cx="212272" cy="30207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2283278" y="2972906"/>
            <a:ext cx="212272" cy="30207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199161" y="4726074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FOX (x-ray) detectors</a:t>
            </a:r>
          </a:p>
        </p:txBody>
      </p:sp>
      <p:sp>
        <p:nvSpPr>
          <p:cNvPr id="14" name="5-Point Star 13"/>
          <p:cNvSpPr/>
          <p:nvPr/>
        </p:nvSpPr>
        <p:spPr>
          <a:xfrm>
            <a:off x="993601" y="4660102"/>
            <a:ext cx="212272" cy="30207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436A33B-FEDE-294C-8FFE-CEAE77EE2027}"/>
              </a:ext>
            </a:extLst>
          </p:cNvPr>
          <p:cNvSpPr/>
          <p:nvPr/>
        </p:nvSpPr>
        <p:spPr>
          <a:xfrm>
            <a:off x="1047913" y="5111785"/>
            <a:ext cx="103648" cy="10294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EC89BE2-1DA6-9C47-B82C-96A66C2FA8C3}"/>
              </a:ext>
            </a:extLst>
          </p:cNvPr>
          <p:cNvSpPr/>
          <p:nvPr/>
        </p:nvSpPr>
        <p:spPr>
          <a:xfrm>
            <a:off x="5838636" y="2762376"/>
            <a:ext cx="103648" cy="10294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BF05847-5437-7646-A0EC-2070C3542FD5}"/>
              </a:ext>
            </a:extLst>
          </p:cNvPr>
          <p:cNvSpPr/>
          <p:nvPr/>
        </p:nvSpPr>
        <p:spPr>
          <a:xfrm>
            <a:off x="5497720" y="2755028"/>
            <a:ext cx="103648" cy="10294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87B9D77-E4C8-5D42-A109-BBDE9E2068F0}"/>
              </a:ext>
            </a:extLst>
          </p:cNvPr>
          <p:cNvSpPr/>
          <p:nvPr/>
        </p:nvSpPr>
        <p:spPr>
          <a:xfrm>
            <a:off x="5089442" y="2754620"/>
            <a:ext cx="103648" cy="10294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9264B-B4FC-E542-AC4A-4E96519BC970}"/>
              </a:ext>
            </a:extLst>
          </p:cNvPr>
          <p:cNvSpPr/>
          <p:nvPr/>
        </p:nvSpPr>
        <p:spPr>
          <a:xfrm>
            <a:off x="4727507" y="2755028"/>
            <a:ext cx="103648" cy="10294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A87981D-7864-2049-A2DA-C8C8D6F88519}"/>
              </a:ext>
            </a:extLst>
          </p:cNvPr>
          <p:cNvSpPr/>
          <p:nvPr/>
        </p:nvSpPr>
        <p:spPr>
          <a:xfrm>
            <a:off x="4364670" y="2754620"/>
            <a:ext cx="103648" cy="10294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84003EC-DB4D-0349-9691-13608503FF75}"/>
              </a:ext>
            </a:extLst>
          </p:cNvPr>
          <p:cNvSpPr/>
          <p:nvPr/>
        </p:nvSpPr>
        <p:spPr>
          <a:xfrm>
            <a:off x="3979564" y="2762376"/>
            <a:ext cx="103648" cy="10294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7BC21F5-9490-0D44-B50E-11F4354E58C9}"/>
              </a:ext>
            </a:extLst>
          </p:cNvPr>
          <p:cNvSpPr/>
          <p:nvPr/>
        </p:nvSpPr>
        <p:spPr>
          <a:xfrm>
            <a:off x="3594457" y="2754212"/>
            <a:ext cx="103648" cy="10294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5C102FF-CA63-4D45-AFFF-ADC28670003C}"/>
              </a:ext>
            </a:extLst>
          </p:cNvPr>
          <p:cNvSpPr/>
          <p:nvPr/>
        </p:nvSpPr>
        <p:spPr>
          <a:xfrm>
            <a:off x="3231620" y="2754212"/>
            <a:ext cx="103648" cy="10294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969AA9-3A9D-6D49-B3F3-A67F805E7BC6}"/>
              </a:ext>
            </a:extLst>
          </p:cNvPr>
          <p:cNvSpPr txBox="1"/>
          <p:nvPr/>
        </p:nvSpPr>
        <p:spPr>
          <a:xfrm>
            <a:off x="1195191" y="5039896"/>
            <a:ext cx="43845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DecaRad</a:t>
            </a:r>
            <a:r>
              <a:rPr lang="en-US" sz="1100" dirty="0"/>
              <a:t> locations (mounted on each coupler) </a:t>
            </a:r>
            <a:r>
              <a:rPr lang="en-US" sz="1100" i="1" dirty="0"/>
              <a:t>F1.3-10 and beyond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F63EB6D-1F15-034A-929F-E8612864CDA6}"/>
              </a:ext>
            </a:extLst>
          </p:cNvPr>
          <p:cNvSpPr/>
          <p:nvPr/>
        </p:nvSpPr>
        <p:spPr>
          <a:xfrm>
            <a:off x="6370320" y="2927186"/>
            <a:ext cx="111760" cy="9144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C2BCA391-D525-AD4D-AC0E-8C98BE00F57A}"/>
              </a:ext>
            </a:extLst>
          </p:cNvPr>
          <p:cNvSpPr/>
          <p:nvPr/>
        </p:nvSpPr>
        <p:spPr>
          <a:xfrm>
            <a:off x="2773681" y="2911691"/>
            <a:ext cx="111760" cy="9144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497B2B71-D923-4F4E-8A1A-38F64FD9761C}"/>
              </a:ext>
            </a:extLst>
          </p:cNvPr>
          <p:cNvSpPr/>
          <p:nvPr/>
        </p:nvSpPr>
        <p:spPr>
          <a:xfrm>
            <a:off x="1039801" y="5421739"/>
            <a:ext cx="111760" cy="9144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B923FF-3B85-4544-9C67-EED90CDDF25B}"/>
              </a:ext>
            </a:extLst>
          </p:cNvPr>
          <p:cNvSpPr txBox="1"/>
          <p:nvPr/>
        </p:nvSpPr>
        <p:spPr>
          <a:xfrm>
            <a:off x="1195191" y="5341875"/>
            <a:ext cx="18357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Faraday cup (at each end)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3933F3D-E620-5B44-9375-15D3A696BCBB}"/>
              </a:ext>
            </a:extLst>
          </p:cNvPr>
          <p:cNvCxnSpPr/>
          <p:nvPr/>
        </p:nvCxnSpPr>
        <p:spPr>
          <a:xfrm>
            <a:off x="3129847" y="2661920"/>
            <a:ext cx="3195320" cy="0"/>
          </a:xfrm>
          <a:prstGeom prst="line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35BA1D6-0959-8A4C-A0D3-B9B7D3CF4D81}"/>
              </a:ext>
            </a:extLst>
          </p:cNvPr>
          <p:cNvCxnSpPr>
            <a:cxnSpLocks/>
          </p:cNvCxnSpPr>
          <p:nvPr/>
        </p:nvCxnSpPr>
        <p:spPr>
          <a:xfrm>
            <a:off x="976949" y="5815255"/>
            <a:ext cx="228924" cy="0"/>
          </a:xfrm>
          <a:prstGeom prst="line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  <a:prstDash val="lgDashDot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ADEF47B-70F5-9741-A922-1BF52CC743A4}"/>
              </a:ext>
            </a:extLst>
          </p:cNvPr>
          <p:cNvSpPr txBox="1"/>
          <p:nvPr/>
        </p:nvSpPr>
        <p:spPr>
          <a:xfrm>
            <a:off x="1195190" y="5643853"/>
            <a:ext cx="4302530" cy="430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 Total Loss Monitor (TLM) and SLAC fiber optic cable detector run below and the length of the cryomodule stand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9F8F54-7E30-604E-9F89-5C0D31493312}"/>
              </a:ext>
            </a:extLst>
          </p:cNvPr>
          <p:cNvSpPr txBox="1"/>
          <p:nvPr/>
        </p:nvSpPr>
        <p:spPr>
          <a:xfrm>
            <a:off x="431827" y="6023017"/>
            <a:ext cx="56010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Dosimetry is mounted on each cryomodule at each cavity location (x3 – east, west, bottom) to record integrated dose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FDC6E1-91E2-8F43-A7EA-C2B92DF551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8476" y="4632259"/>
            <a:ext cx="1233698" cy="164493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455DCD6-E7BC-8D48-BF3C-D625A218E8E0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3030950" y="5472680"/>
            <a:ext cx="2807686" cy="36587"/>
          </a:xfrm>
          <a:prstGeom prst="straightConnector1">
            <a:avLst/>
          </a:prstGeom>
          <a:ln w="28575">
            <a:solidFill>
              <a:schemeClr val="tx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625F88EF-B7A2-0C45-B9A5-ED73893BFD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9190" y="5012357"/>
            <a:ext cx="1306826" cy="980119"/>
          </a:xfrm>
          <a:prstGeom prst="rect">
            <a:avLst/>
          </a:prstGeom>
        </p:spPr>
      </p:pic>
      <p:sp>
        <p:nvSpPr>
          <p:cNvPr id="36" name="Footer Placeholder 3">
            <a:extLst>
              <a:ext uri="{FF2B5EF4-FFF2-40B4-BE49-F238E27FC236}">
                <a16:creationId xmlns:a16="http://schemas.microsoft.com/office/drawing/2014/main" id="{971D01BA-411E-A841-8C25-77B7843D904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543674"/>
            <a:ext cx="4126528" cy="314326"/>
          </a:xfrm>
        </p:spPr>
        <p:txBody>
          <a:bodyPr/>
          <a:lstStyle/>
          <a:p>
            <a:r>
              <a:rPr lang="en-US" dirty="0"/>
              <a:t>LCLS-II HE CM Performance Workshop | Harms</a:t>
            </a:r>
          </a:p>
        </p:txBody>
      </p:sp>
    </p:spTree>
    <p:extLst>
      <p:ext uri="{BB962C8B-B14F-4D97-AF65-F5344CB8AC3E}">
        <p14:creationId xmlns:p14="http://schemas.microsoft.com/office/powerpoint/2010/main" val="1231534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F357096-D33D-164D-BA11-1B77BBBCF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167" y="4145200"/>
            <a:ext cx="5167258" cy="22779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Q0 measurements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AA55478-7E84-48B7-8595-82F09F6037EF}"/>
              </a:ext>
            </a:extLst>
          </p:cNvPr>
          <p:cNvSpPr txBox="1">
            <a:spLocks/>
          </p:cNvSpPr>
          <p:nvPr/>
        </p:nvSpPr>
        <p:spPr>
          <a:xfrm>
            <a:off x="164566" y="1356881"/>
            <a:ext cx="3671858" cy="518679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+mn-lt"/>
              </a:rPr>
              <a:t>Mass flow technique</a:t>
            </a:r>
          </a:p>
          <a:p>
            <a:pPr marL="742950" lvl="1" indent="-285750"/>
            <a:r>
              <a:rPr lang="en-US" sz="1400" dirty="0" err="1">
                <a:solidFill>
                  <a:srgbClr val="505050"/>
                </a:solidFill>
                <a:latin typeface="Symbol" pitchFamily="2" charset="2"/>
              </a:rPr>
              <a:t>D</a:t>
            </a:r>
            <a:r>
              <a:rPr lang="en-US" sz="1400" dirty="0" err="1">
                <a:solidFill>
                  <a:srgbClr val="505050"/>
                </a:solidFill>
                <a:latin typeface="+mn-lt"/>
              </a:rPr>
              <a:t>p</a:t>
            </a:r>
            <a:r>
              <a:rPr lang="en-US" sz="1400" dirty="0">
                <a:solidFill>
                  <a:srgbClr val="505050"/>
                </a:solidFill>
                <a:latin typeface="+mn-lt"/>
              </a:rPr>
              <a:t>/</a:t>
            </a:r>
            <a:r>
              <a:rPr lang="en-US" sz="1400" dirty="0">
                <a:solidFill>
                  <a:srgbClr val="505050"/>
                </a:solidFill>
                <a:latin typeface="Symbol" pitchFamily="2" charset="2"/>
              </a:rPr>
              <a:t>D</a:t>
            </a:r>
            <a:r>
              <a:rPr lang="en-US" sz="1400" dirty="0">
                <a:solidFill>
                  <a:srgbClr val="505050"/>
                </a:solidFill>
                <a:latin typeface="+mn-lt"/>
              </a:rPr>
              <a:t>t technique attempted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+mn-lt"/>
              </a:rPr>
              <a:t>Thermal bump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+mn-lt"/>
              </a:rPr>
              <a:t>3-fold independent analyses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+mn-lt"/>
              </a:rPr>
              <a:t>Low Q0 correlated to cavity material with know poor flux expulsion/low results from VTS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+mn-lt"/>
              </a:rPr>
              <a:t>Determine P</a:t>
            </a:r>
            <a:r>
              <a:rPr lang="en-US" sz="1600" baseline="-25000" dirty="0">
                <a:solidFill>
                  <a:srgbClr val="505050"/>
                </a:solidFill>
                <a:latin typeface="+mn-lt"/>
              </a:rPr>
              <a:t>C</a:t>
            </a:r>
            <a:r>
              <a:rPr lang="en-US" sz="1600" dirty="0">
                <a:solidFill>
                  <a:srgbClr val="505050"/>
                </a:solidFill>
                <a:latin typeface="+mn-lt"/>
              </a:rPr>
              <a:t> by</a:t>
            </a:r>
          </a:p>
          <a:p>
            <a:pPr marL="742950" lvl="1" indent="-285750"/>
            <a:r>
              <a:rPr lang="en-US" sz="1400" dirty="0">
                <a:solidFill>
                  <a:srgbClr val="505050"/>
                </a:solidFill>
                <a:latin typeface="+mn-lt"/>
              </a:rPr>
              <a:t>Lock JT valve</a:t>
            </a:r>
          </a:p>
          <a:p>
            <a:pPr marL="742950" lvl="1" indent="-285750"/>
            <a:r>
              <a:rPr lang="en-US" sz="1400" dirty="0">
                <a:solidFill>
                  <a:srgbClr val="505050"/>
                </a:solidFill>
                <a:latin typeface="+mn-lt"/>
              </a:rPr>
              <a:t>Measure mass flow with no heat load</a:t>
            </a:r>
          </a:p>
          <a:p>
            <a:pPr marL="742950" lvl="1" indent="-285750"/>
            <a:r>
              <a:rPr lang="en-US" sz="1400" dirty="0">
                <a:solidFill>
                  <a:srgbClr val="505050"/>
                </a:solidFill>
                <a:latin typeface="+mn-lt"/>
              </a:rPr>
              <a:t>Measure mass flow with heater on</a:t>
            </a:r>
          </a:p>
          <a:p>
            <a:pPr marL="742950" lvl="1" indent="-285750"/>
            <a:r>
              <a:rPr lang="en-US" sz="1400" dirty="0">
                <a:solidFill>
                  <a:srgbClr val="505050"/>
                </a:solidFill>
                <a:latin typeface="+mn-lt"/>
              </a:rPr>
              <a:t>Measure mass flow with each cavity at 16 MV/m</a:t>
            </a:r>
          </a:p>
          <a:p>
            <a:pPr marL="742950" lvl="1" indent="-285750"/>
            <a:r>
              <a:rPr lang="en-US" sz="1400" dirty="0">
                <a:solidFill>
                  <a:srgbClr val="505050"/>
                </a:solidFill>
                <a:latin typeface="+mn-lt"/>
              </a:rPr>
              <a:t>Compare mass flows and subtract static load</a:t>
            </a:r>
          </a:p>
          <a:p>
            <a:pPr marL="742950" lvl="1" indent="-285750"/>
            <a:r>
              <a:rPr lang="en-US" sz="1400" i="1" dirty="0">
                <a:solidFill>
                  <a:srgbClr val="505050"/>
                </a:solidFill>
                <a:latin typeface="+mn-lt"/>
              </a:rPr>
              <a:t>Challenges are stable mass flow &amp; JT valve position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50505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1F620B-385F-3946-9C4A-E2CC25BD5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6563" y="1620267"/>
            <a:ext cx="4988552" cy="226889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FB7B38-74DA-4E47-9F27-5FD2B9BD55E4}"/>
              </a:ext>
            </a:extLst>
          </p:cNvPr>
          <p:cNvCxnSpPr>
            <a:cxnSpLocks/>
          </p:cNvCxnSpPr>
          <p:nvPr/>
        </p:nvCxnSpPr>
        <p:spPr>
          <a:xfrm>
            <a:off x="4336026" y="5387733"/>
            <a:ext cx="4643408" cy="1"/>
          </a:xfrm>
          <a:prstGeom prst="line">
            <a:avLst/>
          </a:prstGeom>
          <a:ln w="31750">
            <a:solidFill>
              <a:schemeClr val="accent2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1860CAC-F0C3-E34E-9739-03BD4BA0D23C}"/>
              </a:ext>
            </a:extLst>
          </p:cNvPr>
          <p:cNvSpPr txBox="1"/>
          <p:nvPr/>
        </p:nvSpPr>
        <p:spPr>
          <a:xfrm>
            <a:off x="4067446" y="2048910"/>
            <a:ext cx="1475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mass flow - 1-2 g/s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942B3B-7516-9641-8C2A-5B243BD166B4}"/>
              </a:ext>
            </a:extLst>
          </p:cNvPr>
          <p:cNvSpPr txBox="1"/>
          <p:nvPr/>
        </p:nvSpPr>
        <p:spPr>
          <a:xfrm>
            <a:off x="6482376" y="2024061"/>
            <a:ext cx="2012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9966"/>
                </a:solidFill>
              </a:rPr>
              <a:t>cavity gradient – 16 MV/m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90DCE7-E130-C042-8976-3781DB409AD0}"/>
              </a:ext>
            </a:extLst>
          </p:cNvPr>
          <p:cNvSpPr txBox="1"/>
          <p:nvPr/>
        </p:nvSpPr>
        <p:spPr>
          <a:xfrm>
            <a:off x="3893167" y="3039130"/>
            <a:ext cx="1780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heater power ~8 Watts)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E4079DD6-0135-134C-B435-5F17750A15E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543674"/>
            <a:ext cx="4126528" cy="314326"/>
          </a:xfrm>
        </p:spPr>
        <p:txBody>
          <a:bodyPr/>
          <a:lstStyle/>
          <a:p>
            <a:r>
              <a:rPr lang="en-US" dirty="0"/>
              <a:t>LCLS-II HE CM Performance Workshop | Harms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44DC42-8C39-584D-9976-55D25A1C9037}"/>
              </a:ext>
            </a:extLst>
          </p:cNvPr>
          <p:cNvSpPr txBox="1"/>
          <p:nvPr/>
        </p:nvSpPr>
        <p:spPr>
          <a:xfrm>
            <a:off x="7273967" y="5575993"/>
            <a:ext cx="125547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spec = 2.7E+10</a:t>
            </a:r>
          </a:p>
        </p:txBody>
      </p:sp>
    </p:spTree>
    <p:extLst>
      <p:ext uri="{BB962C8B-B14F-4D97-AF65-F5344CB8AC3E}">
        <p14:creationId xmlns:p14="http://schemas.microsoft.com/office/powerpoint/2010/main" val="3124207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Q0 measurements – minimal magnetic field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AA55478-7E84-48B7-8595-82F09F6037EF}"/>
              </a:ext>
            </a:extLst>
          </p:cNvPr>
          <p:cNvSpPr txBox="1">
            <a:spLocks/>
          </p:cNvSpPr>
          <p:nvPr/>
        </p:nvSpPr>
        <p:spPr>
          <a:xfrm>
            <a:off x="164566" y="1356881"/>
            <a:ext cx="2991244" cy="518679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+mn-lt"/>
              </a:rPr>
              <a:t>Practice magnetic hygiene</a:t>
            </a:r>
          </a:p>
          <a:p>
            <a:pPr marL="742950" lvl="1" indent="-285750"/>
            <a:r>
              <a:rPr lang="en-US" sz="1400" dirty="0">
                <a:solidFill>
                  <a:srgbClr val="505050"/>
                </a:solidFill>
                <a:latin typeface="+mn-lt"/>
              </a:rPr>
              <a:t>Girders are non-magnetic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+mn-lt"/>
              </a:rPr>
              <a:t>Demagnetization just before cooldown</a:t>
            </a:r>
          </a:p>
          <a:p>
            <a:pPr marL="742950" lvl="1" indent="-285750"/>
            <a:r>
              <a:rPr lang="en-US" sz="1400" dirty="0">
                <a:solidFill>
                  <a:srgbClr val="505050"/>
                </a:solidFill>
                <a:latin typeface="+mn-lt"/>
              </a:rPr>
              <a:t>&lt; 2.5 </a:t>
            </a:r>
            <a:r>
              <a:rPr lang="en-US" sz="1400" dirty="0" err="1">
                <a:solidFill>
                  <a:srgbClr val="505050"/>
                </a:solidFill>
                <a:latin typeface="+mn-lt"/>
              </a:rPr>
              <a:t>mGauss</a:t>
            </a:r>
            <a:r>
              <a:rPr lang="en-US" sz="1400" dirty="0">
                <a:solidFill>
                  <a:srgbClr val="505050"/>
                </a:solidFill>
                <a:latin typeface="+mn-lt"/>
              </a:rPr>
              <a:t> goal, less is routine </a:t>
            </a:r>
          </a:p>
          <a:p>
            <a:pPr marL="742950" lvl="1" indent="-285750"/>
            <a:r>
              <a:rPr lang="en-US" sz="1400" dirty="0">
                <a:solidFill>
                  <a:srgbClr val="505050"/>
                </a:solidFill>
                <a:latin typeface="+mn-lt"/>
              </a:rPr>
              <a:t>2 hour process</a:t>
            </a:r>
          </a:p>
          <a:p>
            <a:pPr marL="742950" lvl="1" indent="-285750"/>
            <a:r>
              <a:rPr lang="en-US" sz="1400" dirty="0">
                <a:solidFill>
                  <a:srgbClr val="505050"/>
                </a:solidFill>
                <a:latin typeface="+mn-lt"/>
              </a:rPr>
              <a:t>External Coils</a:t>
            </a:r>
          </a:p>
          <a:p>
            <a:pPr marL="742950" lvl="1" indent="-285750"/>
            <a:r>
              <a:rPr lang="en-US" sz="1400" dirty="0">
                <a:solidFill>
                  <a:srgbClr val="505050"/>
                </a:solidFill>
                <a:latin typeface="+mn-lt"/>
              </a:rPr>
              <a:t>5 Internal fluxgate</a:t>
            </a:r>
            <a:r>
              <a:rPr lang="en-US" sz="1400" i="1" dirty="0">
                <a:solidFill>
                  <a:srgbClr val="505050"/>
                </a:solidFill>
                <a:latin typeface="+mn-lt"/>
              </a:rPr>
              <a:t>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+mn-lt"/>
              </a:rPr>
              <a:t>Thermal bump/flux expulsion</a:t>
            </a:r>
          </a:p>
          <a:p>
            <a:pPr marL="742950" lvl="1" indent="-285750"/>
            <a:r>
              <a:rPr lang="en-US" sz="1400" dirty="0">
                <a:solidFill>
                  <a:srgbClr val="505050"/>
                </a:solidFill>
                <a:latin typeface="+mn-lt"/>
              </a:rPr>
              <a:t>Warm to 45 K</a:t>
            </a:r>
          </a:p>
          <a:p>
            <a:pPr marL="742950" lvl="1" indent="-285750"/>
            <a:r>
              <a:rPr lang="en-US" sz="1400" dirty="0">
                <a:solidFill>
                  <a:srgbClr val="505050"/>
                </a:solidFill>
                <a:latin typeface="+mn-lt"/>
              </a:rPr>
              <a:t>45-60 minutes &gt;45K as measured on helium vessels</a:t>
            </a:r>
          </a:p>
          <a:p>
            <a:pPr marL="742950" lvl="1" indent="-285750"/>
            <a:r>
              <a:rPr lang="en-US" sz="1400" dirty="0">
                <a:solidFill>
                  <a:srgbClr val="505050"/>
                </a:solidFill>
                <a:latin typeface="+mn-lt"/>
              </a:rPr>
              <a:t>‘Fast’ (32 g/s) cooldown</a:t>
            </a:r>
          </a:p>
          <a:p>
            <a:pPr marL="742950" lvl="1" indent="-285750"/>
            <a:r>
              <a:rPr lang="en-US" sz="1400" dirty="0">
                <a:solidFill>
                  <a:srgbClr val="505050"/>
                </a:solidFill>
                <a:latin typeface="+mn-lt"/>
              </a:rPr>
              <a:t>Thermalize for 24 hours</a:t>
            </a:r>
          </a:p>
          <a:p>
            <a:pPr marL="742950" lvl="1" indent="-285750"/>
            <a:r>
              <a:rPr lang="en-US" sz="1400" dirty="0">
                <a:solidFill>
                  <a:srgbClr val="505050"/>
                </a:solidFill>
                <a:latin typeface="+mn-lt"/>
              </a:rPr>
              <a:t>Avoid quenching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50505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90B12C6-4613-C140-8282-25A887609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2560" y="1395772"/>
            <a:ext cx="2749521" cy="21996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68617B-3407-5B4A-B863-00E7F0E4DB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6110" y="3790540"/>
            <a:ext cx="2749520" cy="22829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FF2504F-0A30-9748-9838-7934A0E8FC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2081" y="3790541"/>
            <a:ext cx="2793001" cy="23190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01D742D-B6B5-ED43-8D01-31D28532F0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2129" y="1395772"/>
            <a:ext cx="2762953" cy="2210362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E74A75EF-4272-8A40-8919-A70514B29FB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543674"/>
            <a:ext cx="4126528" cy="314326"/>
          </a:xfrm>
        </p:spPr>
        <p:txBody>
          <a:bodyPr/>
          <a:lstStyle/>
          <a:p>
            <a:r>
              <a:rPr lang="en-US" dirty="0"/>
              <a:t>LCLS-II HE CM Performance Workshop | Harms</a:t>
            </a:r>
          </a:p>
        </p:txBody>
      </p:sp>
    </p:spTree>
    <p:extLst>
      <p:ext uri="{BB962C8B-B14F-4D97-AF65-F5344CB8AC3E}">
        <p14:creationId xmlns:p14="http://schemas.microsoft.com/office/powerpoint/2010/main" val="544733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test – RF heater compensation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EE503D-08A3-6B49-B607-E8DAE1FA51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2B6D9A-9EA3-D74C-9046-6C9F5386E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045" y="1459043"/>
            <a:ext cx="6961909" cy="5093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D4CC52-7F37-F442-8D99-EB97690A34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807" y="1243508"/>
            <a:ext cx="8526714" cy="2299792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25DBA8D-3239-2C4F-9922-87B314078459}"/>
              </a:ext>
            </a:extLst>
          </p:cNvPr>
          <p:cNvSpPr/>
          <p:nvPr/>
        </p:nvSpPr>
        <p:spPr>
          <a:xfrm>
            <a:off x="1486538" y="2393404"/>
            <a:ext cx="4622800" cy="609600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A32D138-C1A2-8047-803F-9EDC3745E066}"/>
              </a:ext>
            </a:extLst>
          </p:cNvPr>
          <p:cNvSpPr/>
          <p:nvPr/>
        </p:nvSpPr>
        <p:spPr>
          <a:xfrm>
            <a:off x="7746606" y="2040796"/>
            <a:ext cx="939799" cy="1134204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3C64C5B-3C0A-D041-BA52-FED429B1598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543674"/>
            <a:ext cx="4126528" cy="314326"/>
          </a:xfrm>
        </p:spPr>
        <p:txBody>
          <a:bodyPr/>
          <a:lstStyle/>
          <a:p>
            <a:r>
              <a:rPr lang="en-US" dirty="0"/>
              <a:t>LCLS-II HE CM Performance Workshop | Harms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206B6B-8CAA-4147-8146-D6F3DE5F6C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6421" y="3463036"/>
            <a:ext cx="2052100" cy="282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77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test - RF output/GDR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EEA6D7-2911-0447-9E55-F61BF28A5C0E}"/>
              </a:ext>
            </a:extLst>
          </p:cNvPr>
          <p:cNvSpPr txBox="1"/>
          <p:nvPr/>
        </p:nvSpPr>
        <p:spPr>
          <a:xfrm>
            <a:off x="336740" y="2095566"/>
            <a:ext cx="23920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5"/>
                </a:solidFill>
              </a:rPr>
              <a:t>SSA output</a:t>
            </a:r>
          </a:p>
          <a:p>
            <a:pPr algn="ctr"/>
            <a:r>
              <a:rPr lang="en-US" sz="2000" b="1" dirty="0">
                <a:solidFill>
                  <a:schemeClr val="accent5"/>
                </a:solidFill>
              </a:rPr>
              <a:t>all cavities @ 16 MV/m</a:t>
            </a:r>
          </a:p>
          <a:p>
            <a:pPr algn="ctr"/>
            <a:r>
              <a:rPr lang="en-US" sz="2000" b="1" dirty="0">
                <a:solidFill>
                  <a:schemeClr val="accent5"/>
                </a:solidFill>
              </a:rPr>
              <a:t>Cavities 1, 4, 7 in GDR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AE2A1D-FE24-944D-8A04-1883EA5C7A6E}"/>
              </a:ext>
            </a:extLst>
          </p:cNvPr>
          <p:cNvSpPr txBox="1"/>
          <p:nvPr/>
        </p:nvSpPr>
        <p:spPr>
          <a:xfrm>
            <a:off x="336740" y="4636940"/>
            <a:ext cx="239200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Cavities are NOT identical</a:t>
            </a:r>
            <a:endParaRPr lang="en-US" sz="1100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0B87F308-0813-B443-8C81-63939FA4DAD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543674"/>
            <a:ext cx="4126528" cy="314326"/>
          </a:xfrm>
        </p:spPr>
        <p:txBody>
          <a:bodyPr/>
          <a:lstStyle/>
          <a:p>
            <a:r>
              <a:rPr lang="en-US" dirty="0"/>
              <a:t>LCLS-II HE CM Performance Workshop | Harms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977E3F-1A05-354D-95F5-046D814CC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401" y="1606433"/>
            <a:ext cx="5938682" cy="475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751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Microphonics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AA55478-7E84-48B7-8595-82F09F6037EF}"/>
              </a:ext>
            </a:extLst>
          </p:cNvPr>
          <p:cNvSpPr txBox="1">
            <a:spLocks/>
          </p:cNvSpPr>
          <p:nvPr/>
        </p:nvSpPr>
        <p:spPr>
          <a:xfrm>
            <a:off x="451822" y="1327052"/>
            <a:ext cx="2998856" cy="499119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/>
              </a:rPr>
              <a:t>Acceptance limit is 10 Hz peak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/>
              </a:rPr>
              <a:t>Early issues with thermoacoustic oscillation induced microphonics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/>
              </a:rPr>
              <a:t>Thermalization has an effect – a few days to reach equilibrium and minimize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/>
              </a:rPr>
              <a:t>Data capture typically for at least 30 minutes</a:t>
            </a:r>
          </a:p>
          <a:p>
            <a:pPr marL="742950" lvl="1" indent="-285750"/>
            <a:r>
              <a:rPr lang="en-US" sz="1400" dirty="0">
                <a:solidFill>
                  <a:srgbClr val="505050"/>
                </a:solidFill>
                <a:latin typeface="Helvetica"/>
              </a:rPr>
              <a:t>Shortly after cooldown complete</a:t>
            </a:r>
          </a:p>
          <a:p>
            <a:pPr marL="742950" lvl="1" indent="-285750"/>
            <a:r>
              <a:rPr lang="en-US" sz="1400" dirty="0">
                <a:solidFill>
                  <a:srgbClr val="505050"/>
                </a:solidFill>
                <a:latin typeface="Helvetica"/>
              </a:rPr>
              <a:t>Unit test</a:t>
            </a:r>
          </a:p>
          <a:p>
            <a:pPr marL="742950" lvl="1" indent="-285750"/>
            <a:r>
              <a:rPr lang="en-US" sz="1400" dirty="0">
                <a:solidFill>
                  <a:srgbClr val="505050"/>
                </a:solidFill>
                <a:latin typeface="Helvetica"/>
              </a:rPr>
              <a:t>Prior to warmup</a:t>
            </a:r>
            <a:endParaRPr lang="en-US" sz="1400" dirty="0">
              <a:solidFill>
                <a:srgbClr val="505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98478" y="6218794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5"/>
                </a:solidFill>
              </a:rPr>
              <a:t>courtesy Contreras-Martinez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2E2BE6-016D-3842-AD70-318B83337EC8}"/>
              </a:ext>
            </a:extLst>
          </p:cNvPr>
          <p:cNvSpPr txBox="1"/>
          <p:nvPr/>
        </p:nvSpPr>
        <p:spPr>
          <a:xfrm>
            <a:off x="3844878" y="4506707"/>
            <a:ext cx="14542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F1.3-14</a:t>
            </a:r>
          </a:p>
          <a:p>
            <a:r>
              <a:rPr lang="en-US" dirty="0"/>
              <a:t>Unit test</a:t>
            </a:r>
          </a:p>
          <a:p>
            <a:r>
              <a:rPr lang="en-US" dirty="0"/>
              <a:t>17 Jan 2019</a:t>
            </a:r>
          </a:p>
        </p:txBody>
      </p:sp>
      <p:pic>
        <p:nvPicPr>
          <p:cNvPr id="13" name="Content Placeholder 20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CE9BB6AC-7BCB-CD4E-849A-91E18DB168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3684" y="3876876"/>
            <a:ext cx="3859339" cy="2182992"/>
          </a:xfrm>
          <a:prstGeom prst="rect">
            <a:avLst/>
          </a:prstGeom>
        </p:spPr>
      </p:pic>
      <p:pic>
        <p:nvPicPr>
          <p:cNvPr id="11" name="Content Placeholder 12">
            <a:extLst>
              <a:ext uri="{FF2B5EF4-FFF2-40B4-BE49-F238E27FC236}">
                <a16:creationId xmlns:a16="http://schemas.microsoft.com/office/drawing/2014/main" id="{5D90AB2C-D62D-C54C-BC2C-2DF8D0B6B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860" y="1327052"/>
            <a:ext cx="3410985" cy="25262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536E70-2399-074E-ACE1-C7092E9A099D}"/>
              </a:ext>
            </a:extLst>
          </p:cNvPr>
          <p:cNvSpPr txBox="1"/>
          <p:nvPr/>
        </p:nvSpPr>
        <p:spPr>
          <a:xfrm>
            <a:off x="4032156" y="1817000"/>
            <a:ext cx="17107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F1.3-14</a:t>
            </a:r>
          </a:p>
          <a:p>
            <a:r>
              <a:rPr lang="en-US" dirty="0"/>
              <a:t>After cooldown</a:t>
            </a:r>
          </a:p>
          <a:p>
            <a:r>
              <a:rPr lang="en-US" dirty="0"/>
              <a:t>7 Jan 2019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D285C3E3-DED4-3640-89ED-829B0D50C26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543674"/>
            <a:ext cx="4126528" cy="314326"/>
          </a:xfrm>
        </p:spPr>
        <p:txBody>
          <a:bodyPr/>
          <a:lstStyle/>
          <a:p>
            <a:r>
              <a:rPr lang="en-US" dirty="0"/>
              <a:t>LCLS-II HE CM Performance Workshop | Harms</a:t>
            </a:r>
          </a:p>
        </p:txBody>
      </p:sp>
    </p:spTree>
    <p:extLst>
      <p:ext uri="{BB962C8B-B14F-4D97-AF65-F5344CB8AC3E}">
        <p14:creationId xmlns:p14="http://schemas.microsoft.com/office/powerpoint/2010/main" val="4066568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Talking points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4599088" y="1389083"/>
            <a:ext cx="4126528" cy="5108554"/>
          </a:xfrm>
          <a:prstGeom prst="rect">
            <a:avLst/>
          </a:prstGeom>
        </p:spPr>
        <p:txBody>
          <a:bodyPr>
            <a:noAutofit/>
          </a:bodyPr>
          <a:lstStyle/>
          <a:p>
            <a:pPr lvl="1"/>
            <a:r>
              <a:rPr lang="en-US" dirty="0"/>
              <a:t>Acceptance criteria</a:t>
            </a:r>
          </a:p>
          <a:p>
            <a:pPr lvl="1"/>
            <a:r>
              <a:rPr lang="en-US" dirty="0"/>
              <a:t>Test procedures</a:t>
            </a:r>
          </a:p>
          <a:p>
            <a:pPr lvl="2"/>
            <a:r>
              <a:rPr lang="en-US" dirty="0"/>
              <a:t>Gradient</a:t>
            </a:r>
          </a:p>
          <a:p>
            <a:pPr lvl="2"/>
            <a:r>
              <a:rPr lang="en-US" dirty="0"/>
              <a:t>FE/Dark current</a:t>
            </a:r>
          </a:p>
          <a:p>
            <a:pPr lvl="2"/>
            <a:r>
              <a:rPr lang="en-US" dirty="0"/>
              <a:t>Q0</a:t>
            </a:r>
          </a:p>
          <a:p>
            <a:pPr lvl="2"/>
            <a:r>
              <a:rPr lang="en-US" dirty="0"/>
              <a:t>Unit test</a:t>
            </a:r>
          </a:p>
          <a:p>
            <a:pPr lvl="1"/>
            <a:r>
              <a:rPr lang="en-US" dirty="0"/>
              <a:t>Test duration</a:t>
            </a:r>
          </a:p>
          <a:p>
            <a:pPr lvl="1"/>
            <a:r>
              <a:rPr lang="en-US" dirty="0"/>
              <a:t>Overall experience &amp; lessons learned</a:t>
            </a:r>
          </a:p>
          <a:p>
            <a:pPr lvl="1"/>
            <a:r>
              <a:rPr lang="en-US" dirty="0"/>
              <a:t>Performance to date</a:t>
            </a:r>
          </a:p>
          <a:p>
            <a:pPr lvl="1"/>
            <a:r>
              <a:rPr lang="en-US" dirty="0"/>
              <a:t>Summary</a:t>
            </a:r>
          </a:p>
          <a:p>
            <a:pPr lvl="1"/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0" y="6543674"/>
            <a:ext cx="4126528" cy="314326"/>
          </a:xfrm>
        </p:spPr>
        <p:txBody>
          <a:bodyPr/>
          <a:lstStyle/>
          <a:p>
            <a:r>
              <a:rPr lang="en-US" dirty="0"/>
              <a:t>LCLS-II HE CM Performance Workshop | Harms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75B75A-E549-1349-8D2E-715705235189}"/>
              </a:ext>
            </a:extLst>
          </p:cNvPr>
          <p:cNvSpPr/>
          <p:nvPr/>
        </p:nvSpPr>
        <p:spPr>
          <a:xfrm>
            <a:off x="217613" y="1450741"/>
            <a:ext cx="43814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’This talk should cover procedures for cooldown, thermal cycles, initial power rises, Q0 measurements, microphonics, GDR measurements, and unit test procedures.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The goal of this workshop is to compare 1) specifications and achieved performance for LCLS-II cavities and cryomodules and</a:t>
            </a:r>
          </a:p>
          <a:p>
            <a:r>
              <a:rPr lang="en-US" dirty="0"/>
              <a:t>2) list expectations and challenges for LCLS-II-HE. From the list we will develop plans for improvements and mitigations and discuss how to apply these to the planned LCLS-II-HE prototype cryomodule.’</a:t>
            </a:r>
          </a:p>
        </p:txBody>
      </p:sp>
    </p:spTree>
    <p:extLst>
      <p:ext uri="{BB962C8B-B14F-4D97-AF65-F5344CB8AC3E}">
        <p14:creationId xmlns:p14="http://schemas.microsoft.com/office/powerpoint/2010/main" val="4262618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Operational Experience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4579374" cy="5065522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dirty="0"/>
              <a:t>Reliability</a:t>
            </a:r>
          </a:p>
          <a:p>
            <a:pPr lvl="2"/>
            <a:r>
              <a:rPr lang="en-US" dirty="0"/>
              <a:t>Largely excellent</a:t>
            </a:r>
          </a:p>
          <a:p>
            <a:pPr lvl="1"/>
            <a:r>
              <a:rPr lang="en-US" dirty="0"/>
              <a:t>What interrupts testing?</a:t>
            </a:r>
          </a:p>
          <a:p>
            <a:pPr lvl="2"/>
            <a:r>
              <a:rPr lang="en-US" dirty="0"/>
              <a:t>Vacuum (gauge lifetime)</a:t>
            </a:r>
          </a:p>
          <a:p>
            <a:pPr lvl="2"/>
            <a:r>
              <a:rPr lang="en-US" dirty="0" err="1"/>
              <a:t>Cryo</a:t>
            </a:r>
            <a:r>
              <a:rPr lang="en-US" dirty="0"/>
              <a:t> trips</a:t>
            </a:r>
          </a:p>
          <a:p>
            <a:pPr lvl="2"/>
            <a:r>
              <a:rPr lang="en-US" dirty="0"/>
              <a:t>Rogue RF antenna trips</a:t>
            </a:r>
          </a:p>
          <a:p>
            <a:pPr lvl="2"/>
            <a:r>
              <a:rPr lang="en-US" dirty="0" err="1"/>
              <a:t>Cryo</a:t>
            </a:r>
            <a:r>
              <a:rPr lang="en-US" dirty="0"/>
              <a:t> plant trip</a:t>
            </a:r>
          </a:p>
          <a:p>
            <a:pPr lvl="3"/>
            <a:r>
              <a:rPr lang="en-US" dirty="0"/>
              <a:t>up to many weeks interruption</a:t>
            </a:r>
          </a:p>
          <a:p>
            <a:pPr lvl="2"/>
            <a:r>
              <a:rPr lang="en-US" dirty="0"/>
              <a:t>SSA’s – pretty good!</a:t>
            </a:r>
          </a:p>
          <a:p>
            <a:pPr lvl="2"/>
            <a:r>
              <a:rPr lang="en-US" dirty="0"/>
              <a:t>Magnet – conductively cooled</a:t>
            </a:r>
          </a:p>
          <a:p>
            <a:pPr lvl="2"/>
            <a:r>
              <a:rPr lang="en-US" dirty="0"/>
              <a:t>LLRF hiccups</a:t>
            </a:r>
          </a:p>
          <a:p>
            <a:pPr lvl="2"/>
            <a:r>
              <a:rPr lang="en-US" dirty="0"/>
              <a:t>Minor Controls outages </a:t>
            </a:r>
          </a:p>
          <a:p>
            <a:pPr lvl="2"/>
            <a:r>
              <a:rPr lang="en-US" dirty="0"/>
              <a:t>Quench detection  – developing; nearly complete</a:t>
            </a:r>
          </a:p>
          <a:p>
            <a:pPr lvl="1"/>
            <a:r>
              <a:rPr lang="en-US" dirty="0"/>
              <a:t>Restore (some) thermometry?</a:t>
            </a:r>
          </a:p>
          <a:p>
            <a:pPr lvl="2"/>
            <a:r>
              <a:rPr lang="en-US" dirty="0"/>
              <a:t>Fluxgates</a:t>
            </a:r>
          </a:p>
          <a:p>
            <a:pPr lvl="2"/>
            <a:r>
              <a:rPr lang="en-US" dirty="0"/>
              <a:t>Thermometry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65DED9C-020B-534E-B19F-A49E93A68EB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513403"/>
            <a:ext cx="4579374" cy="314326"/>
          </a:xfrm>
        </p:spPr>
        <p:txBody>
          <a:bodyPr/>
          <a:lstStyle/>
          <a:p>
            <a:r>
              <a:rPr lang="en-US" dirty="0"/>
              <a:t>Harms - LCLSII Operations Workshop #1 | February 11-14th, 2019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015E95-0060-9742-8B5E-62119D3D75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B5CDD8-AD80-274A-802A-E6C492F9BB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8589" y="3799000"/>
            <a:ext cx="1737561" cy="2316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701972-DFBC-BD4E-A862-F4DF63C199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7831" y="1381015"/>
            <a:ext cx="1737561" cy="23167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96BAB5-87BE-6944-9DAC-5D19C82419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519" y="1362917"/>
            <a:ext cx="1737561" cy="2316749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1BB0F78-CD5A-C847-BA38-3520564292EB}"/>
              </a:ext>
            </a:extLst>
          </p:cNvPr>
          <p:cNvSpPr/>
          <p:nvPr/>
        </p:nvSpPr>
        <p:spPr>
          <a:xfrm>
            <a:off x="7327232" y="1991226"/>
            <a:ext cx="342900" cy="619627"/>
          </a:xfrm>
          <a:prstGeom prst="roundRect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E16B5B-126F-E242-AAA5-59C7A078E8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518" y="3814984"/>
            <a:ext cx="1737561" cy="2316748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EC84A2C-9434-CC48-9BA3-3659156CBE57}"/>
              </a:ext>
            </a:extLst>
          </p:cNvPr>
          <p:cNvSpPr/>
          <p:nvPr/>
        </p:nvSpPr>
        <p:spPr>
          <a:xfrm>
            <a:off x="5517190" y="4875457"/>
            <a:ext cx="885239" cy="496644"/>
          </a:xfrm>
          <a:prstGeom prst="roundRect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62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(of summaries)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99B631-0A09-454B-A310-5F6DD57430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DC5D6677-4309-954C-BF3D-02D306F1C8D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543674"/>
            <a:ext cx="4126528" cy="314326"/>
          </a:xfrm>
        </p:spPr>
        <p:txBody>
          <a:bodyPr/>
          <a:lstStyle/>
          <a:p>
            <a:r>
              <a:rPr lang="en-US" dirty="0"/>
              <a:t>LCLS-II HE CM Performance Workshop | Harms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916F14E-5930-534C-BDDD-FED1CC8C49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614898"/>
              </p:ext>
            </p:extLst>
          </p:nvPr>
        </p:nvGraphicFramePr>
        <p:xfrm>
          <a:off x="546138" y="1270660"/>
          <a:ext cx="7914938" cy="5047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33">
                  <a:extLst>
                    <a:ext uri="{9D8B030D-6E8A-4147-A177-3AD203B41FA5}">
                      <a16:colId xmlns:a16="http://schemas.microsoft.com/office/drawing/2014/main" val="2420141366"/>
                    </a:ext>
                  </a:extLst>
                </a:gridCol>
                <a:gridCol w="566657">
                  <a:extLst>
                    <a:ext uri="{9D8B030D-6E8A-4147-A177-3AD203B41FA5}">
                      <a16:colId xmlns:a16="http://schemas.microsoft.com/office/drawing/2014/main" val="182598572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052264409"/>
                    </a:ext>
                  </a:extLst>
                </a:gridCol>
                <a:gridCol w="667512">
                  <a:extLst>
                    <a:ext uri="{9D8B030D-6E8A-4147-A177-3AD203B41FA5}">
                      <a16:colId xmlns:a16="http://schemas.microsoft.com/office/drawing/2014/main" val="573025509"/>
                    </a:ext>
                  </a:extLst>
                </a:gridCol>
                <a:gridCol w="932688">
                  <a:extLst>
                    <a:ext uri="{9D8B030D-6E8A-4147-A177-3AD203B41FA5}">
                      <a16:colId xmlns:a16="http://schemas.microsoft.com/office/drawing/2014/main" val="3942669789"/>
                    </a:ext>
                  </a:extLst>
                </a:gridCol>
                <a:gridCol w="1042416">
                  <a:extLst>
                    <a:ext uri="{9D8B030D-6E8A-4147-A177-3AD203B41FA5}">
                      <a16:colId xmlns:a16="http://schemas.microsoft.com/office/drawing/2014/main" val="82852308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1705032588"/>
                    </a:ext>
                  </a:extLst>
                </a:gridCol>
                <a:gridCol w="1810512">
                  <a:extLst>
                    <a:ext uri="{9D8B030D-6E8A-4147-A177-3AD203B41FA5}">
                      <a16:colId xmlns:a16="http://schemas.microsoft.com/office/drawing/2014/main" val="4134965392"/>
                    </a:ext>
                  </a:extLst>
                </a:gridCol>
              </a:tblGrid>
              <a:tr h="25745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u="none" strike="noStrike" dirty="0">
                          <a:effectLst/>
                        </a:rPr>
                        <a:t> </a:t>
                      </a:r>
                      <a:endParaRPr 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 dirty="0">
                          <a:effectLst/>
                        </a:rPr>
                        <a:t>VTS</a:t>
                      </a:r>
                      <a:endParaRPr 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 dirty="0">
                          <a:effectLst/>
                        </a:rPr>
                        <a:t>CMTF Test</a:t>
                      </a:r>
                      <a:endParaRPr 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9202512"/>
                  </a:ext>
                </a:extLst>
              </a:tr>
              <a:tr h="77235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u="none" strike="noStrike" dirty="0">
                          <a:solidFill>
                            <a:schemeClr val="bg1"/>
                          </a:solidFill>
                          <a:effectLst/>
                        </a:rPr>
                        <a:t>Cryomodule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>
                          <a:solidFill>
                            <a:schemeClr val="bg1"/>
                          </a:solidFill>
                          <a:effectLst/>
                        </a:rPr>
                        <a:t>Eacc* [MV/m]</a:t>
                      </a:r>
                      <a:endParaRPr lang="en-US" sz="10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 dirty="0">
                          <a:solidFill>
                            <a:schemeClr val="bg1"/>
                          </a:solidFill>
                          <a:effectLst/>
                        </a:rPr>
                        <a:t>Q0@16MV/m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 dirty="0">
                          <a:solidFill>
                            <a:schemeClr val="bg1"/>
                          </a:solidFill>
                          <a:effectLst/>
                        </a:rPr>
                        <a:t>Max** Voltage [MV]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 dirty="0">
                          <a:solidFill>
                            <a:schemeClr val="bg1"/>
                          </a:solidFill>
                          <a:effectLst/>
                        </a:rPr>
                        <a:t>Usable </a:t>
                      </a:r>
                      <a:r>
                        <a:rPr lang="en-US" sz="1050" u="none" strike="noStrike">
                          <a:solidFill>
                            <a:schemeClr val="bg1"/>
                          </a:solidFill>
                          <a:effectLst/>
                        </a:rPr>
                        <a:t>Voltage***</a:t>
                      </a:r>
                    </a:p>
                    <a:p>
                      <a:pPr algn="ctr" rtl="0" fontAlgn="ctr"/>
                      <a:r>
                        <a:rPr lang="en-US" sz="1050" u="none" strike="noStrike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050" u="none" strike="noStrike" dirty="0">
                          <a:solidFill>
                            <a:schemeClr val="bg1"/>
                          </a:solidFill>
                          <a:effectLst/>
                        </a:rPr>
                        <a:t>[MV]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 dirty="0">
                          <a:solidFill>
                            <a:schemeClr val="bg1"/>
                          </a:solidFill>
                          <a:effectLst/>
                        </a:rPr>
                        <a:t>Q0 @16MV/</a:t>
                      </a:r>
                      <a:r>
                        <a:rPr lang="en-US" sz="1050" u="none" strike="noStrike">
                          <a:solidFill>
                            <a:schemeClr val="bg1"/>
                          </a:solidFill>
                          <a:effectLst/>
                        </a:rPr>
                        <a:t>m     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Cavities not meeting FE onset spec (14 MV/m)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Cavities with FE limiting the usable gradient to  &lt;16 MV/m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6467357"/>
                  </a:ext>
                </a:extLst>
              </a:tr>
              <a:tr h="17244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>
                          <a:effectLst/>
                        </a:rPr>
                        <a:t>F1.3-01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n/a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n/a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149.7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3.0E+10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#5, #7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66983268"/>
                  </a:ext>
                </a:extLst>
              </a:tr>
              <a:tr h="24709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>
                          <a:effectLst/>
                        </a:rPr>
                        <a:t> F1.3-02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</a:rPr>
                        <a:t>2.4E+10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169.6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</a:rPr>
                        <a:t>2.1E+10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#5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80862109"/>
                  </a:ext>
                </a:extLst>
              </a:tr>
              <a:tr h="26253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>
                          <a:effectLst/>
                        </a:rPr>
                        <a:t> F.13-03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</a:rPr>
                        <a:t>203.1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</a:rPr>
                        <a:t>3.4E+10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155.9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3.5E+10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#3, #4, #7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#3, #4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91733648"/>
                  </a:ext>
                </a:extLst>
              </a:tr>
              <a:tr h="24709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>
                          <a:effectLst/>
                        </a:rPr>
                        <a:t> F1.3-04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</a:rPr>
                        <a:t>3.4E+10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170.7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</a:rPr>
                        <a:t>3.1E+10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#3, #6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#3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76156653"/>
                  </a:ext>
                </a:extLst>
              </a:tr>
              <a:tr h="26253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>
                          <a:effectLst/>
                        </a:rPr>
                        <a:t> F1.3-06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180.7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</a:rPr>
                        <a:t>2.8E+10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167.1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2.03E+10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#2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>
                          <a:effectLst/>
                        </a:rPr>
                        <a:t>none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08649262"/>
                  </a:ext>
                </a:extLst>
              </a:tr>
              <a:tr h="24709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>
                          <a:effectLst/>
                        </a:rPr>
                        <a:t> F1.3-05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</a:rPr>
                        <a:t>3.1E+10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156.1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</a:rPr>
                        <a:t>3.1E+10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#2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48537421"/>
                  </a:ext>
                </a:extLst>
              </a:tr>
              <a:tr h="26253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>
                          <a:effectLst/>
                        </a:rPr>
                        <a:t> F1.3-07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</a:rPr>
                        <a:t>2.8E+10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167.2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2.6E+10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80197048"/>
                  </a:ext>
                </a:extLst>
              </a:tr>
              <a:tr h="2316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>
                          <a:effectLst/>
                        </a:rPr>
                        <a:t>F1.3-09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</a:rPr>
                        <a:t>3.5E+10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</a:rPr>
                        <a:t>3.3E+10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#5, #6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>
                          <a:effectLst/>
                        </a:rPr>
                        <a:t>none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34703828"/>
                  </a:ext>
                </a:extLst>
              </a:tr>
              <a:tr h="2316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F1.3-08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196.8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2.8E+10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157.7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2.5E+10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4165634"/>
                  </a:ext>
                </a:extLst>
              </a:tr>
              <a:tr h="2316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F1.3-10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197.5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3.2E+10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2.7E+10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#2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81640182"/>
                  </a:ext>
                </a:extLst>
              </a:tr>
              <a:tr h="2316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F1.3-11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203.4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3.5E+10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3.6E+10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6110842"/>
                  </a:ext>
                </a:extLst>
              </a:tr>
              <a:tr h="2316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F1.3-12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207.2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3.49E+10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170.7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3.1E+10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13876351"/>
                  </a:ext>
                </a:extLst>
              </a:tr>
              <a:tr h="2316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F1.3-13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209.9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3.5E+10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169.1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161.5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3.27E+10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43603632"/>
                  </a:ext>
                </a:extLst>
              </a:tr>
              <a:tr h="2316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F1.3-14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3.4E+10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161.8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150.0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3.1E+10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59081234"/>
                  </a:ext>
                </a:extLst>
              </a:tr>
              <a:tr h="2316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F1.3-15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3.4E+10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163.4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3.04E+10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14032323"/>
                  </a:ext>
                </a:extLst>
              </a:tr>
              <a:tr h="2316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>
                          <a:effectLst/>
                        </a:rPr>
                        <a:t>F1.3-16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3.57E+10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151.5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3.58E+10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51568254"/>
                  </a:ext>
                </a:extLst>
              </a:tr>
              <a:tr h="2316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u="none" strike="noStrike" dirty="0">
                          <a:effectLst/>
                        </a:rPr>
                        <a:t> Average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197.7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>
                          <a:effectLst/>
                        </a:rPr>
                        <a:t>3.21E+10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166.3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159.7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>
                          <a:effectLst/>
                        </a:rPr>
                        <a:t>2.98E+10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897432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65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4579374" cy="4280916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Excellent results</a:t>
            </a:r>
          </a:p>
          <a:p>
            <a:pPr lvl="2"/>
            <a:r>
              <a:rPr lang="en-US" dirty="0"/>
              <a:t>Bodes well for LCLS-II operation</a:t>
            </a:r>
          </a:p>
          <a:p>
            <a:pPr lvl="2"/>
            <a:r>
              <a:rPr lang="en-US" dirty="0"/>
              <a:t>… and HE</a:t>
            </a:r>
          </a:p>
          <a:p>
            <a:pPr lvl="1"/>
            <a:r>
              <a:rPr lang="en-US" dirty="0"/>
              <a:t>Testing is mature</a:t>
            </a:r>
          </a:p>
          <a:p>
            <a:pPr lvl="2"/>
            <a:r>
              <a:rPr lang="en-US" dirty="0"/>
              <a:t>It took ~10 test cycles</a:t>
            </a:r>
          </a:p>
          <a:p>
            <a:pPr lvl="2"/>
            <a:r>
              <a:rPr lang="en-US" dirty="0"/>
              <a:t>ever evolving</a:t>
            </a:r>
          </a:p>
          <a:p>
            <a:pPr lvl="2"/>
            <a:r>
              <a:rPr lang="en-US" dirty="0"/>
              <a:t>always surprises</a:t>
            </a:r>
          </a:p>
          <a:p>
            <a:pPr lvl="2"/>
            <a:r>
              <a:rPr lang="en-US" dirty="0"/>
              <a:t>R&amp;D ➤ production not easy</a:t>
            </a:r>
          </a:p>
          <a:p>
            <a:pPr lvl="1"/>
            <a:r>
              <a:rPr lang="en-US" dirty="0"/>
              <a:t>A great team</a:t>
            </a:r>
          </a:p>
          <a:p>
            <a:pPr lvl="2"/>
            <a:r>
              <a:rPr lang="en-US" dirty="0"/>
              <a:t>Partner labs</a:t>
            </a:r>
          </a:p>
          <a:p>
            <a:pPr lvl="2"/>
            <a:r>
              <a:rPr lang="en-US" dirty="0"/>
              <a:t>Fermilab</a:t>
            </a:r>
          </a:p>
          <a:p>
            <a:pPr marL="457200" lvl="2" indent="0">
              <a:buNone/>
            </a:pPr>
            <a:endParaRPr lang="en-US" dirty="0"/>
          </a:p>
        </p:txBody>
      </p:sp>
      <p:pic>
        <p:nvPicPr>
          <p:cNvPr id="1026" name="Picture 2" descr="http://vms.fnal.gov/stillphotos/2017/0000/17-0048-02.jpg">
            <a:extLst>
              <a:ext uri="{FF2B5EF4-FFF2-40B4-BE49-F238E27FC236}">
                <a16:creationId xmlns:a16="http://schemas.microsoft.com/office/drawing/2014/main" id="{CC3757F7-8588-6445-BA31-10410B59A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9135" y="1335277"/>
            <a:ext cx="3377015" cy="506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99B631-0A09-454B-A310-5F6DD57430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DC5D6677-4309-954C-BF3D-02D306F1C8D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543674"/>
            <a:ext cx="4126528" cy="314326"/>
          </a:xfrm>
        </p:spPr>
        <p:txBody>
          <a:bodyPr/>
          <a:lstStyle/>
          <a:p>
            <a:r>
              <a:rPr lang="en-US" dirty="0"/>
              <a:t>LCLS-II HE CM Performance Workshop | Harms</a:t>
            </a:r>
          </a:p>
        </p:txBody>
      </p:sp>
    </p:spTree>
    <p:extLst>
      <p:ext uri="{BB962C8B-B14F-4D97-AF65-F5344CB8AC3E}">
        <p14:creationId xmlns:p14="http://schemas.microsoft.com/office/powerpoint/2010/main" val="26832675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1A3E2-E658-CA49-A8C6-985D512B01F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algn="ctr"/>
            <a:endParaRPr lang="en-US" sz="3200" dirty="0">
              <a:solidFill>
                <a:schemeClr val="bg2"/>
              </a:solidFill>
            </a:endParaRPr>
          </a:p>
          <a:p>
            <a:pPr algn="ctr"/>
            <a:endParaRPr lang="en-US" sz="3200" dirty="0">
              <a:solidFill>
                <a:schemeClr val="bg2"/>
              </a:solidFill>
            </a:endParaRPr>
          </a:p>
          <a:p>
            <a:pPr algn="ctr"/>
            <a:r>
              <a:rPr lang="en-US" sz="3200" dirty="0">
                <a:solidFill>
                  <a:schemeClr val="bg2"/>
                </a:solidFill>
              </a:rPr>
              <a:t>Thanks for your attention – 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D60D81-B9FB-3446-BE3D-E2EF9E7A26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C935E6B-2E39-174F-8B9D-6DA4C335E1A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543674"/>
            <a:ext cx="4126528" cy="314326"/>
          </a:xfrm>
        </p:spPr>
        <p:txBody>
          <a:bodyPr/>
          <a:lstStyle/>
          <a:p>
            <a:r>
              <a:rPr lang="en-US" dirty="0"/>
              <a:t>LCLS-II HE CM Performance Workshop | Harms</a:t>
            </a:r>
          </a:p>
        </p:txBody>
      </p:sp>
    </p:spTree>
    <p:extLst>
      <p:ext uri="{BB962C8B-B14F-4D97-AF65-F5344CB8AC3E}">
        <p14:creationId xmlns:p14="http://schemas.microsoft.com/office/powerpoint/2010/main" val="374493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Performance Measurement - Calibration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RF calibration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Forward power at SSA output before the circulator</a:t>
            </a:r>
          </a:p>
          <a:p>
            <a:pPr marL="1033463" lvl="2" indent="-342900">
              <a:buFont typeface="Arial" charset="0"/>
              <a:buChar char="•"/>
            </a:pPr>
            <a:r>
              <a:rPr lang="en-US" dirty="0"/>
              <a:t>Minimize the directional coupler signal deviation due to reflected power</a:t>
            </a:r>
          </a:p>
          <a:p>
            <a:pPr marL="1033463" lvl="2" indent="-342900">
              <a:buFont typeface="Arial" charset="0"/>
              <a:buChar char="•"/>
            </a:pPr>
            <a:r>
              <a:rPr lang="en-US" dirty="0"/>
              <a:t>Calibration using calorimetric load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Transmitted power and HOM power</a:t>
            </a:r>
          </a:p>
          <a:p>
            <a:pPr marL="1033463" lvl="2" indent="-342900">
              <a:buFont typeface="Arial" charset="0"/>
              <a:buChar char="•"/>
            </a:pPr>
            <a:r>
              <a:rPr lang="en-US" dirty="0"/>
              <a:t>Network analyzer for warm and cold transmission lines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Qext1</a:t>
            </a:r>
          </a:p>
          <a:p>
            <a:pPr marL="1033463" lvl="2" indent="-342900">
              <a:buFont typeface="Arial" charset="0"/>
              <a:buChar char="•"/>
            </a:pPr>
            <a:r>
              <a:rPr lang="en-US" dirty="0"/>
              <a:t>Fast oscilloscope for decay time</a:t>
            </a:r>
          </a:p>
          <a:p>
            <a:pPr marL="1033463" lvl="2" indent="-342900">
              <a:buFont typeface="Arial" charset="0"/>
              <a:buChar char="•"/>
            </a:pPr>
            <a:r>
              <a:rPr lang="en-US" dirty="0"/>
              <a:t>RF power decay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/>
              <a:t>Heatload</a:t>
            </a:r>
            <a:endParaRPr lang="en-US" dirty="0"/>
          </a:p>
          <a:p>
            <a:pPr marL="800100" lvl="1" indent="-342900">
              <a:buFont typeface="Arial" charset="0"/>
              <a:buChar char="•"/>
            </a:pPr>
            <a:r>
              <a:rPr lang="en-US" dirty="0" err="1"/>
              <a:t>Massflow</a:t>
            </a:r>
            <a:r>
              <a:rPr lang="en-US" dirty="0"/>
              <a:t> vs. known heater power</a:t>
            </a:r>
          </a:p>
          <a:p>
            <a:pPr marL="1033463" lvl="2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EF4D4098-C85E-CC44-95DE-5A957D51732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543674"/>
            <a:ext cx="4126528" cy="314326"/>
          </a:xfrm>
        </p:spPr>
        <p:txBody>
          <a:bodyPr/>
          <a:lstStyle/>
          <a:p>
            <a:r>
              <a:rPr lang="en-US" dirty="0"/>
              <a:t>LCLS-II HE CM Performance Workshop | Harms</a:t>
            </a:r>
          </a:p>
        </p:txBody>
      </p:sp>
    </p:spTree>
    <p:extLst>
      <p:ext uri="{BB962C8B-B14F-4D97-AF65-F5344CB8AC3E}">
        <p14:creationId xmlns:p14="http://schemas.microsoft.com/office/powerpoint/2010/main" val="15161662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LLRF Power Measurement Linearity Measurement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4"/>
          </p:nvPr>
        </p:nvGraphicFramePr>
        <p:xfrm>
          <a:off x="457200" y="1243013"/>
          <a:ext cx="8108950" cy="5065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D99E3A2-B0C7-F745-AE8B-95F23D981A2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543674"/>
            <a:ext cx="4126528" cy="314326"/>
          </a:xfrm>
        </p:spPr>
        <p:txBody>
          <a:bodyPr/>
          <a:lstStyle/>
          <a:p>
            <a:r>
              <a:rPr lang="en-US" dirty="0"/>
              <a:t>LCLS-II HE CM Performance Workshop | Harms</a:t>
            </a:r>
          </a:p>
        </p:txBody>
      </p:sp>
    </p:spTree>
    <p:extLst>
      <p:ext uri="{BB962C8B-B14F-4D97-AF65-F5344CB8AC3E}">
        <p14:creationId xmlns:p14="http://schemas.microsoft.com/office/powerpoint/2010/main" val="12505318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Directional Coupler Forward Power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4"/>
          </p:nvPr>
        </p:nvGraphicFramePr>
        <p:xfrm>
          <a:off x="457200" y="1243013"/>
          <a:ext cx="8108950" cy="5065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891505" y="6318251"/>
            <a:ext cx="3355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from John Reid and Co.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B23B2BC-3583-4241-82DD-97254334E98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543674"/>
            <a:ext cx="4126528" cy="314326"/>
          </a:xfrm>
        </p:spPr>
        <p:txBody>
          <a:bodyPr/>
          <a:lstStyle/>
          <a:p>
            <a:r>
              <a:rPr lang="en-US" dirty="0"/>
              <a:t>LCLS-II HE CM Performance Workshop | Harms</a:t>
            </a:r>
          </a:p>
        </p:txBody>
      </p:sp>
    </p:spTree>
    <p:extLst>
      <p:ext uri="{BB962C8B-B14F-4D97-AF65-F5344CB8AC3E}">
        <p14:creationId xmlns:p14="http://schemas.microsoft.com/office/powerpoint/2010/main" val="40253738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Performance Measurement - 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sz="quarter" idx="14"/>
              </p:nvPr>
            </p:nvSpPr>
            <p:spPr/>
            <p:txBody>
              <a:bodyPr/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dirty="0"/>
                  <a:t>Method A – Forward Power (Production method)</a:t>
                </a:r>
              </a:p>
              <a:p>
                <a:pPr marL="800100" lvl="1" indent="-342900">
                  <a:buFont typeface="Arial" charset="0"/>
                  <a:buChar char="•"/>
                </a:pPr>
                <a:r>
                  <a:rPr lang="en-US" dirty="0"/>
                  <a:t>Measure FPC </a:t>
                </a:r>
                <a:r>
                  <a:rPr lang="en-US" dirty="0" err="1"/>
                  <a:t>Qext</a:t>
                </a:r>
                <a:r>
                  <a:rPr lang="en-US" dirty="0"/>
                  <a:t> and forward power</a:t>
                </a:r>
              </a:p>
              <a:p>
                <a:pPr marL="800100" lvl="1" indent="-342900"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𝑎𝑐𝑐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charset="0"/>
                          </a:rPr>
                          <m:t>𝐿</m:t>
                        </m:r>
                      </m:den>
                    </m:f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charset="0"/>
                          </a:rPr>
                          <m:t>4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𝑓𝑜𝑟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𝑒𝑥𝑡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(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charset="0"/>
                              </a:rPr>
                              <m:t>𝑅</m:t>
                            </m:r>
                          </m:num>
                          <m:den>
                            <m:r>
                              <a:rPr lang="en-US" i="1">
                                <a:latin typeface="Cambria Math" charset="0"/>
                              </a:rPr>
                              <m:t>𝑄</m:t>
                            </m:r>
                          </m:den>
                        </m:f>
                        <m:r>
                          <a:rPr lang="en-US" i="1">
                            <a:latin typeface="Cambria Math" charset="0"/>
                          </a:rPr>
                          <m:t>)</m:t>
                        </m:r>
                      </m:e>
                    </m:rad>
                  </m:oMath>
                </a14:m>
                <a:r>
                  <a:rPr lang="en-US" dirty="0">
                    <a:effectLst/>
                  </a:rPr>
                  <a:t> </a:t>
                </a:r>
                <a:endParaRPr lang="en-US" dirty="0"/>
              </a:p>
              <a:p>
                <a:pPr marL="800100" lvl="1" indent="-342900">
                  <a:buFont typeface="Arial" charset="0"/>
                  <a:buChar char="•"/>
                </a:pPr>
                <a:endParaRPr lang="en-US" dirty="0"/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dirty="0"/>
                  <a:t>Method B – Transmitted Power</a:t>
                </a:r>
              </a:p>
              <a:p>
                <a:pPr marL="800100" lvl="1" indent="-342900">
                  <a:buFont typeface="Arial" charset="0"/>
                  <a:buChar char="•"/>
                </a:pPr>
                <a:r>
                  <a:rPr lang="en-US" dirty="0"/>
                  <a:t>Measure transmitted power and field probe </a:t>
                </a:r>
                <a:r>
                  <a:rPr lang="en-US" dirty="0" err="1"/>
                  <a:t>Qt</a:t>
                </a:r>
                <a:r>
                  <a:rPr lang="en-US" dirty="0"/>
                  <a:t> (using VTS </a:t>
                </a:r>
                <a:r>
                  <a:rPr lang="en-US" dirty="0" err="1"/>
                  <a:t>Qt</a:t>
                </a:r>
                <a:r>
                  <a:rPr lang="en-US" dirty="0"/>
                  <a:t>)</a:t>
                </a:r>
              </a:p>
              <a:p>
                <a:pPr marL="800100" lvl="1" indent="-342900"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𝑎𝑐𝑐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charset="0"/>
                          </a:rPr>
                          <m:t>𝐿</m:t>
                        </m:r>
                      </m:den>
                    </m:f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𝑡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(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charset="0"/>
                              </a:rPr>
                              <m:t>𝑅</m:t>
                            </m:r>
                          </m:num>
                          <m:den>
                            <m:r>
                              <a:rPr lang="en-US" i="1">
                                <a:latin typeface="Cambria Math" charset="0"/>
                              </a:rPr>
                              <m:t>𝑄</m:t>
                            </m:r>
                          </m:den>
                        </m:f>
                        <m:r>
                          <a:rPr lang="en-US" i="1">
                            <a:latin typeface="Cambria Math" charset="0"/>
                          </a:rPr>
                          <m:t>)</m:t>
                        </m:r>
                      </m:e>
                    </m:rad>
                  </m:oMath>
                </a14:m>
                <a:r>
                  <a:rPr lang="en-US" dirty="0">
                    <a:effectLst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4"/>
              </p:nvPr>
            </p:nvSpPr>
            <p:spPr>
              <a:blipFill rotWithShape="0">
                <a:blip r:embed="rId2"/>
                <a:stretch>
                  <a:fillRect l="-2105" t="-1083" r="-1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DF97CCB0-E04E-D448-8F97-11AC515C0BA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543674"/>
            <a:ext cx="4126528" cy="314326"/>
          </a:xfrm>
        </p:spPr>
        <p:txBody>
          <a:bodyPr/>
          <a:lstStyle/>
          <a:p>
            <a:r>
              <a:rPr lang="en-US" dirty="0"/>
              <a:t>LCLS-II HE CM Performance Workshop | Harms</a:t>
            </a:r>
          </a:p>
        </p:txBody>
      </p:sp>
    </p:spTree>
    <p:extLst>
      <p:ext uri="{BB962C8B-B14F-4D97-AF65-F5344CB8AC3E}">
        <p14:creationId xmlns:p14="http://schemas.microsoft.com/office/powerpoint/2010/main" val="29344879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Gradient Measurement - Comparison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Method A – Forward Power (Production method)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Waveguides assembly does not change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Calibration is stable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Less affected by environment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Method B – Transmitted Power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>
                <a:effectLst/>
              </a:rPr>
              <a:t>Transmission line less rigid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May require configuration changes due to signal levels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More connections/disconnections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VTS to cryomodule changes can happen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VTS measurement error propagation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42E0CB6E-E826-9A44-B5CB-71E6C6B590E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543674"/>
            <a:ext cx="4126528" cy="314326"/>
          </a:xfrm>
        </p:spPr>
        <p:txBody>
          <a:bodyPr/>
          <a:lstStyle/>
          <a:p>
            <a:r>
              <a:rPr lang="en-US" dirty="0"/>
              <a:t>LCLS-II HE CM Performance Workshop | Harms</a:t>
            </a:r>
          </a:p>
        </p:txBody>
      </p:sp>
    </p:spTree>
    <p:extLst>
      <p:ext uri="{BB962C8B-B14F-4D97-AF65-F5344CB8AC3E}">
        <p14:creationId xmlns:p14="http://schemas.microsoft.com/office/powerpoint/2010/main" val="26539067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Measurement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765110" y="1231645"/>
          <a:ext cx="7697754" cy="4527665"/>
        </p:xfrm>
        <a:graphic>
          <a:graphicData uri="http://schemas.openxmlformats.org/drawingml/2006/table">
            <a:tbl>
              <a:tblPr/>
              <a:tblGrid>
                <a:gridCol w="1509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51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432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3533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Gradient comparison as of 2016-09-19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17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CAVITY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Name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of Forward method over Pt method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7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TB9AES021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4.2%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5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TB9AES019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5.8%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7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TB9AES026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-5.8%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35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TB9AES024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-0.8%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35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TB9AES028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-4.5%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7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TB9AES016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1.1%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35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TB9AES022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-3.3%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7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TB9AES027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7.2%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3533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Average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3533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Mostly compared at low field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1CC334D5-9015-F746-8EEA-691EE893945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543674"/>
            <a:ext cx="4126528" cy="314326"/>
          </a:xfrm>
        </p:spPr>
        <p:txBody>
          <a:bodyPr/>
          <a:lstStyle/>
          <a:p>
            <a:r>
              <a:rPr lang="en-US" dirty="0"/>
              <a:t>LCLS-II HE CM Performance Workshop | Harms</a:t>
            </a:r>
          </a:p>
        </p:txBody>
      </p:sp>
    </p:spTree>
    <p:extLst>
      <p:ext uri="{BB962C8B-B14F-4D97-AF65-F5344CB8AC3E}">
        <p14:creationId xmlns:p14="http://schemas.microsoft.com/office/powerpoint/2010/main" val="3202034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BAF6B98F-7950-6241-B2E3-D56E28B33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868" y="1288065"/>
            <a:ext cx="4252070" cy="509840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638EC83-D96E-B44B-8FA7-7843E3570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6804" y="1519479"/>
            <a:ext cx="4158278" cy="23848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Acceptance criteria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318251"/>
            <a:ext cx="318932" cy="53975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2A8082D-1499-8D44-A34F-3DF2E02A5BD7}"/>
              </a:ext>
            </a:extLst>
          </p:cNvPr>
          <p:cNvSpPr/>
          <p:nvPr/>
        </p:nvSpPr>
        <p:spPr>
          <a:xfrm>
            <a:off x="5606537" y="5975349"/>
            <a:ext cx="24237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Hiragino Sans" charset="-128"/>
              </a:rPr>
              <a:t>-</a:t>
            </a:r>
            <a:endParaRPr lang="en-US" sz="1100" b="1" dirty="0"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Hiragino Sans" charset="-128"/>
            </a:endParaRPr>
          </a:p>
        </p:txBody>
      </p:sp>
      <p:sp>
        <p:nvSpPr>
          <p:cNvPr id="40" name="Footer Placeholder 3">
            <a:extLst>
              <a:ext uri="{FF2B5EF4-FFF2-40B4-BE49-F238E27FC236}">
                <a16:creationId xmlns:a16="http://schemas.microsoft.com/office/drawing/2014/main" id="{4559DA2D-C660-E94C-B9D6-7D7C1051D16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543674"/>
            <a:ext cx="4126528" cy="314326"/>
          </a:xfrm>
        </p:spPr>
        <p:txBody>
          <a:bodyPr/>
          <a:lstStyle/>
          <a:p>
            <a:r>
              <a:rPr lang="en-US" dirty="0"/>
              <a:t>LCLS-II HE CM Performance Workshop | Harms</a:t>
            </a:r>
          </a:p>
        </p:txBody>
      </p:sp>
    </p:spTree>
    <p:extLst>
      <p:ext uri="{BB962C8B-B14F-4D97-AF65-F5344CB8AC3E}">
        <p14:creationId xmlns:p14="http://schemas.microsoft.com/office/powerpoint/2010/main" val="3916154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Coupler Heating Effect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4542" y="1426029"/>
            <a:ext cx="8141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The FPC antenna moves into the cavity as the coupler warms up.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/>
              <a:t>Pfor</a:t>
            </a:r>
            <a:r>
              <a:rPr lang="en-US" dirty="0"/>
              <a:t> increased by 4%-7% for the same gradient.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Two hours to stabilize.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075" y="2349359"/>
            <a:ext cx="7368540" cy="4338188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4592783-E59D-A04E-9DEA-CAECBAAF723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543674"/>
            <a:ext cx="4126528" cy="314326"/>
          </a:xfrm>
        </p:spPr>
        <p:txBody>
          <a:bodyPr/>
          <a:lstStyle/>
          <a:p>
            <a:r>
              <a:rPr lang="en-US" dirty="0"/>
              <a:t>LCLS-II HE CM Performance Workshop | Harms</a:t>
            </a:r>
          </a:p>
        </p:txBody>
      </p:sp>
    </p:spTree>
    <p:extLst>
      <p:ext uri="{BB962C8B-B14F-4D97-AF65-F5344CB8AC3E}">
        <p14:creationId xmlns:p14="http://schemas.microsoft.com/office/powerpoint/2010/main" val="23275149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Analysis - </a:t>
            </a:r>
            <a:r>
              <a:rPr lang="en-US" dirty="0" err="1"/>
              <a:t>Eacc</a:t>
            </a:r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8363" y="1641021"/>
            <a:ext cx="16383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208" y="1641021"/>
            <a:ext cx="244792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608363" y="2803261"/>
              <a:ext cx="3479459" cy="851535"/>
            </p:xfrm>
            <a:graphic>
              <a:graphicData uri="http://schemas.openxmlformats.org/drawingml/2006/table">
                <a:tbl>
                  <a:tblPr/>
                  <a:tblGrid>
                    <a:gridCol w="136869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5538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5538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19050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Pt Method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 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 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 xmlns:m="http://schemas.openxmlformats.org/officeDocument/2006/math">
                              <m:r>
                                <a:rPr lang="en-US" sz="1800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∆</m:t>
                              </m:r>
                            </m:oMath>
                          </a14:m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_Eacc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 xmlns:m="http://schemas.openxmlformats.org/officeDocument/2006/math">
                              <m:r>
                                <a:rPr lang="en-US" sz="1800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∆</m:t>
                              </m:r>
                            </m:oMath>
                          </a14:m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_Pt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 xmlns:m="http://schemas.openxmlformats.org/officeDocument/2006/math">
                              <m:r>
                                <a:rPr lang="en-US" sz="1800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∆</m:t>
                              </m:r>
                            </m:oMath>
                          </a14:m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_Qt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7%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8%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12%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5096690"/>
                  </p:ext>
                </p:extLst>
              </p:nvPr>
            </p:nvGraphicFramePr>
            <p:xfrm>
              <a:off x="1608363" y="2803261"/>
              <a:ext cx="3479459" cy="851535"/>
            </p:xfrm>
            <a:graphic>
              <a:graphicData uri="http://schemas.openxmlformats.org/drawingml/2006/table">
                <a:tbl>
                  <a:tblPr/>
                  <a:tblGrid>
                    <a:gridCol w="1368697"/>
                    <a:gridCol w="1055381"/>
                    <a:gridCol w="1055381"/>
                  </a:tblGrid>
                  <a:tr h="283845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Pt Method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 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 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00"/>
                        </a:solidFill>
                      </a:tcPr>
                    </a:tc>
                  </a:tr>
                  <a:tr h="2838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 rotWithShape="0">
                          <a:blip r:embed="rId4"/>
                          <a:stretch>
                            <a:fillRect t="-123404" r="-154222" b="-1489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 rotWithShape="0">
                          <a:blip r:embed="rId4"/>
                          <a:stretch>
                            <a:fillRect l="-129310" t="-123404" r="-99425" b="-1489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 rotWithShape="0">
                          <a:blip r:embed="rId4"/>
                          <a:stretch>
                            <a:fillRect l="-230636" t="-123404" b="-148936"/>
                          </a:stretch>
                        </a:blipFill>
                      </a:tcPr>
                    </a:tc>
                  </a:tr>
                  <a:tr h="283845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7%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8%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12%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608363" y="4558020"/>
              <a:ext cx="3480956" cy="851535"/>
            </p:xfrm>
            <a:graphic>
              <a:graphicData uri="http://schemas.openxmlformats.org/drawingml/2006/table">
                <a:tbl>
                  <a:tblPr/>
                  <a:tblGrid>
                    <a:gridCol w="136928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558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5583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190500">
                    <a:tc gridSpan="3"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Pf Method similar to Pt Method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 xmlns:m="http://schemas.openxmlformats.org/officeDocument/2006/math">
                              <m:r>
                                <a:rPr lang="en-US" sz="1800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∆</m:t>
                              </m:r>
                            </m:oMath>
                          </a14:m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_Eacc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 xmlns:m="http://schemas.openxmlformats.org/officeDocument/2006/math">
                              <m:r>
                                <a:rPr lang="en-US" sz="1800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∆</m:t>
                              </m:r>
                            </m:oMath>
                          </a14:m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_Pf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 xmlns:m="http://schemas.openxmlformats.org/officeDocument/2006/math">
                              <m:r>
                                <a:rPr lang="en-US" sz="1800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∆</m:t>
                              </m:r>
                            </m:oMath>
                          </a14:m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_Q1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3%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5%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2%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14903343"/>
                  </p:ext>
                </p:extLst>
              </p:nvPr>
            </p:nvGraphicFramePr>
            <p:xfrm>
              <a:off x="1608363" y="4558020"/>
              <a:ext cx="3480956" cy="851535"/>
            </p:xfrm>
            <a:graphic>
              <a:graphicData uri="http://schemas.openxmlformats.org/drawingml/2006/table">
                <a:tbl>
                  <a:tblPr/>
                  <a:tblGrid>
                    <a:gridCol w="1369286"/>
                    <a:gridCol w="1055835"/>
                    <a:gridCol w="1055835"/>
                  </a:tblGrid>
                  <a:tr h="283845">
                    <a:tc gridSpan="3"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Pf Method similar to Pt Method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2838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 rotWithShape="0">
                          <a:blip r:embed="rId5"/>
                          <a:stretch>
                            <a:fillRect t="-123404" r="-154222" b="-1489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 rotWithShape="0">
                          <a:blip r:embed="rId5"/>
                          <a:stretch>
                            <a:fillRect l="-129310" t="-123404" r="-99425" b="-1489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 rotWithShape="0">
                          <a:blip r:embed="rId5"/>
                          <a:stretch>
                            <a:fillRect l="-230636" t="-123404" b="-148936"/>
                          </a:stretch>
                        </a:blipFill>
                      </a:tcPr>
                    </a:tc>
                  </a:tr>
                  <a:tr h="283845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3%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5%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2%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2" name="TextBox 11"/>
          <p:cNvSpPr txBox="1"/>
          <p:nvPr/>
        </p:nvSpPr>
        <p:spPr>
          <a:xfrm>
            <a:off x="5508170" y="4558020"/>
            <a:ext cx="3057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Pf calibrated by calorimetric load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08170" y="5236363"/>
            <a:ext cx="3483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Q1 by 100%-50% transmitted power decay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08170" y="2732026"/>
            <a:ext cx="3057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Pt calibrated by insertion loss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08170" y="3305852"/>
            <a:ext cx="3483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Qt using VTS measured data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D9FB02BF-B7DA-6F48-B559-550EB569239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543674"/>
            <a:ext cx="4126528" cy="314326"/>
          </a:xfrm>
        </p:spPr>
        <p:txBody>
          <a:bodyPr/>
          <a:lstStyle/>
          <a:p>
            <a:r>
              <a:rPr lang="en-US" dirty="0"/>
              <a:t>LCLS-II HE CM Performance Workshop | Harms</a:t>
            </a:r>
          </a:p>
        </p:txBody>
      </p:sp>
    </p:spTree>
    <p:extLst>
      <p:ext uri="{BB962C8B-B14F-4D97-AF65-F5344CB8AC3E}">
        <p14:creationId xmlns:p14="http://schemas.microsoft.com/office/powerpoint/2010/main" val="6395803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Measurement during Production Testing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dirty="0"/>
              <a:t>Measure decay time (Qext1) at low power (6-8 MV/m) in the beginning of the power rise.</a:t>
            </a:r>
          </a:p>
          <a:p>
            <a:pPr marL="457200" indent="-457200">
              <a:buAutoNum type="arabicPeriod"/>
            </a:pPr>
            <a:r>
              <a:rPr lang="en-US" dirty="0"/>
              <a:t>Calibrate the transmitted power to the </a:t>
            </a:r>
            <a:r>
              <a:rPr lang="en-US" dirty="0" err="1"/>
              <a:t>Eacc</a:t>
            </a:r>
            <a:r>
              <a:rPr lang="en-US" dirty="0"/>
              <a:t> determined by the Pf.</a:t>
            </a:r>
          </a:p>
          <a:p>
            <a:pPr marL="457200" indent="-457200">
              <a:buAutoNum type="arabicPeriod"/>
            </a:pPr>
            <a:r>
              <a:rPr lang="en-US" dirty="0"/>
              <a:t>Measure Pt to determine the </a:t>
            </a:r>
            <a:r>
              <a:rPr lang="en-US" dirty="0" err="1"/>
              <a:t>Eacc</a:t>
            </a:r>
            <a:r>
              <a:rPr lang="en-US" dirty="0"/>
              <a:t>. (Avoids the coupler heating effect).</a:t>
            </a:r>
          </a:p>
          <a:p>
            <a:pPr marL="457200" indent="-457200">
              <a:buAutoNum type="arabicPeriod"/>
            </a:pPr>
            <a:r>
              <a:rPr lang="en-US" dirty="0"/>
              <a:t>Verify the </a:t>
            </a:r>
            <a:r>
              <a:rPr lang="en-US" dirty="0" err="1"/>
              <a:t>Eacc</a:t>
            </a:r>
            <a:r>
              <a:rPr lang="en-US" dirty="0"/>
              <a:t> is consistent at 16 MV/m between LLRF power measurement and </a:t>
            </a:r>
            <a:r>
              <a:rPr lang="en-US" dirty="0" err="1"/>
              <a:t>agilent</a:t>
            </a:r>
            <a:r>
              <a:rPr lang="en-US" dirty="0"/>
              <a:t> power meter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E0C1F430-7D9F-E34B-94E9-E362AF5D803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543674"/>
            <a:ext cx="4126528" cy="314326"/>
          </a:xfrm>
        </p:spPr>
        <p:txBody>
          <a:bodyPr/>
          <a:lstStyle/>
          <a:p>
            <a:r>
              <a:rPr lang="en-US" dirty="0"/>
              <a:t>LCLS-II HE CM Performance Workshop | Harms</a:t>
            </a:r>
          </a:p>
        </p:txBody>
      </p:sp>
    </p:spTree>
    <p:extLst>
      <p:ext uri="{BB962C8B-B14F-4D97-AF65-F5344CB8AC3E}">
        <p14:creationId xmlns:p14="http://schemas.microsoft.com/office/powerpoint/2010/main" val="34094829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Usable gradient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AA55478-7E84-48B7-8595-82F09F6037EF}"/>
              </a:ext>
            </a:extLst>
          </p:cNvPr>
          <p:cNvSpPr txBox="1">
            <a:spLocks/>
          </p:cNvSpPr>
          <p:nvPr/>
        </p:nvSpPr>
        <p:spPr>
          <a:xfrm>
            <a:off x="258919" y="1327052"/>
            <a:ext cx="3666547" cy="511184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/>
              </a:rPr>
              <a:t>Determine maximum gradient each cavity can operate at for 1 hour continuously</a:t>
            </a:r>
          </a:p>
          <a:p>
            <a:pPr marL="742950" lvl="1" indent="-285750"/>
            <a:r>
              <a:rPr lang="en-US" sz="1200" dirty="0">
                <a:solidFill>
                  <a:srgbClr val="505050"/>
                </a:solidFill>
                <a:latin typeface="Helvetica"/>
              </a:rPr>
              <a:t>Previously – top down strategy beginning with maximum achieved</a:t>
            </a:r>
          </a:p>
          <a:p>
            <a:pPr marL="742950" lvl="1" indent="-285750"/>
            <a:r>
              <a:rPr lang="en-US" sz="1200" dirty="0">
                <a:solidFill>
                  <a:srgbClr val="505050"/>
                </a:solidFill>
                <a:latin typeface="Helvetica"/>
              </a:rPr>
              <a:t>Now – begin at 18 MV/m and work up towards maximum achieved gradient, extra processing may be beneficial.</a:t>
            </a:r>
          </a:p>
          <a:p>
            <a:pPr marL="742950" lvl="1" indent="-285750"/>
            <a:r>
              <a:rPr lang="en-US" sz="1200" dirty="0">
                <a:solidFill>
                  <a:srgbClr val="505050"/>
                </a:solidFill>
                <a:latin typeface="Helvetica"/>
              </a:rPr>
              <a:t>Take credit for time at previous (lower) gradient</a:t>
            </a:r>
          </a:p>
          <a:p>
            <a:pPr marL="742950" lvl="1" indent="-285750"/>
            <a:r>
              <a:rPr lang="en-US" sz="1200" dirty="0">
                <a:solidFill>
                  <a:srgbClr val="505050"/>
                </a:solidFill>
                <a:latin typeface="Helvetica"/>
              </a:rPr>
              <a:t>More efficient use of time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/>
              </a:rPr>
              <a:t>Most cavities Usable &lt; Maximum Achievable</a:t>
            </a:r>
          </a:p>
          <a:p>
            <a:pPr marL="742950" lvl="1" indent="-285750"/>
            <a:r>
              <a:rPr lang="en-US" sz="1200" dirty="0">
                <a:solidFill>
                  <a:srgbClr val="505050"/>
                </a:solidFill>
                <a:latin typeface="Helvetica"/>
              </a:rPr>
              <a:t>Many quench 10’s of minutes (up to 50!) after beginning of run</a:t>
            </a:r>
          </a:p>
          <a:p>
            <a:pPr marL="742950" lvl="1" indent="-285750"/>
            <a:r>
              <a:rPr lang="en-US" sz="1200" dirty="0">
                <a:solidFill>
                  <a:srgbClr val="505050"/>
                </a:solidFill>
                <a:latin typeface="Helvetica"/>
              </a:rPr>
              <a:t>Cause? end group heating, </a:t>
            </a:r>
            <a:r>
              <a:rPr lang="en-US" sz="1200" dirty="0" err="1">
                <a:solidFill>
                  <a:srgbClr val="505050"/>
                </a:solidFill>
                <a:latin typeface="Helvetica"/>
              </a:rPr>
              <a:t>multipacting</a:t>
            </a:r>
            <a:r>
              <a:rPr lang="en-US" sz="1200" dirty="0">
                <a:solidFill>
                  <a:srgbClr val="505050"/>
                </a:solidFill>
                <a:latin typeface="Helvetica"/>
              </a:rPr>
              <a:t>, etc.  – requires study time</a:t>
            </a:r>
          </a:p>
          <a:p>
            <a:pPr marL="742950" lvl="1" indent="-285750"/>
            <a:r>
              <a:rPr lang="en-US" sz="1200" dirty="0">
                <a:solidFill>
                  <a:srgbClr val="505050"/>
                </a:solidFill>
                <a:latin typeface="Helvetica"/>
              </a:rPr>
              <a:t>Risk vs. benefit to deliver cryomodules that already meet spec </a:t>
            </a:r>
            <a:endParaRPr lang="en-US" sz="1600" dirty="0">
              <a:solidFill>
                <a:srgbClr val="505050"/>
              </a:solidFill>
              <a:latin typeface="Helvetica"/>
            </a:endParaRPr>
          </a:p>
          <a:p>
            <a:pPr marL="976313" lvl="2" indent="-285750"/>
            <a:endParaRPr lang="en-US" sz="1400" dirty="0">
              <a:solidFill>
                <a:srgbClr val="505050"/>
              </a:solidFill>
              <a:latin typeface="Helvetica"/>
            </a:endParaRPr>
          </a:p>
          <a:p>
            <a:pPr marL="285750" indent="-285750"/>
            <a:endParaRPr lang="en-US" sz="1800" dirty="0">
              <a:solidFill>
                <a:srgbClr val="50505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D100CD-AEE4-1348-AFCE-302902C31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274" y="1327052"/>
            <a:ext cx="2951349" cy="2361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DCB637-3047-FD44-86A2-AD0ACDDAE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146" y="4046475"/>
            <a:ext cx="2839720" cy="22717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33C4F2-0A04-F541-B020-F0181CD6C09D}"/>
              </a:ext>
            </a:extLst>
          </p:cNvPr>
          <p:cNvSpPr txBox="1"/>
          <p:nvPr/>
        </p:nvSpPr>
        <p:spPr>
          <a:xfrm>
            <a:off x="6629865" y="3650229"/>
            <a:ext cx="1925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5"/>
                </a:solidFill>
              </a:rPr>
              <a:t>Usable gradient day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83DFBD-5775-0B47-B6E1-F65D6FE3D9BD}"/>
              </a:ext>
            </a:extLst>
          </p:cNvPr>
          <p:cNvSpPr txBox="1"/>
          <p:nvPr/>
        </p:nvSpPr>
        <p:spPr>
          <a:xfrm>
            <a:off x="6640622" y="6302843"/>
            <a:ext cx="1925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5"/>
                </a:solidFill>
              </a:rPr>
              <a:t>Usable gradient day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0FA017-8239-A045-A742-EA8C2F8FFA9B}"/>
              </a:ext>
            </a:extLst>
          </p:cNvPr>
          <p:cNvSpPr txBox="1"/>
          <p:nvPr/>
        </p:nvSpPr>
        <p:spPr>
          <a:xfrm>
            <a:off x="4572000" y="1327052"/>
            <a:ext cx="16834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2"/>
                </a:solidFill>
              </a:rPr>
              <a:t>Likely a quench in a cell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6AC396E-0CEE-CD4F-84FD-BD9C82F08EC6}"/>
              </a:ext>
            </a:extLst>
          </p:cNvPr>
          <p:cNvCxnSpPr>
            <a:cxnSpLocks/>
          </p:cNvCxnSpPr>
          <p:nvPr/>
        </p:nvCxnSpPr>
        <p:spPr>
          <a:xfrm>
            <a:off x="6255474" y="1473931"/>
            <a:ext cx="873459" cy="203200"/>
          </a:xfrm>
          <a:prstGeom prst="straightConnector1">
            <a:avLst/>
          </a:prstGeom>
          <a:ln w="25400">
            <a:solidFill>
              <a:schemeClr val="tx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9D0B285-08BA-9B44-9CE1-FE5485E559AE}"/>
              </a:ext>
            </a:extLst>
          </p:cNvPr>
          <p:cNvSpPr/>
          <p:nvPr/>
        </p:nvSpPr>
        <p:spPr>
          <a:xfrm>
            <a:off x="4005882" y="1837911"/>
            <a:ext cx="19210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u="sng" dirty="0"/>
              <a:t>From </a:t>
            </a:r>
            <a:r>
              <a:rPr lang="en-US" sz="800" b="1" u="sng" dirty="0" err="1"/>
              <a:t>Elog</a:t>
            </a:r>
            <a:r>
              <a:rPr lang="en-US" sz="800" b="1" u="sng" dirty="0"/>
              <a:t> (3/26)</a:t>
            </a:r>
          </a:p>
          <a:p>
            <a:r>
              <a:rPr lang="en-US" sz="800" b="1" dirty="0"/>
              <a:t>Cavity #2:</a:t>
            </a:r>
          </a:p>
          <a:p>
            <a:r>
              <a:rPr lang="en-US" sz="800" dirty="0"/>
              <a:t>19.5 MV/m at 1430</a:t>
            </a:r>
          </a:p>
          <a:p>
            <a:r>
              <a:rPr lang="en-US" sz="800" dirty="0"/>
              <a:t>    - Quenched at 1436</a:t>
            </a:r>
          </a:p>
          <a:p>
            <a:r>
              <a:rPr lang="en-US" sz="800" dirty="0"/>
              <a:t>19.0 MV/m at 1442</a:t>
            </a:r>
          </a:p>
          <a:p>
            <a:r>
              <a:rPr lang="en-US" sz="800" dirty="0"/>
              <a:t>    - Quenched at 1529, (47 minutes)</a:t>
            </a:r>
          </a:p>
          <a:p>
            <a:r>
              <a:rPr lang="en-US" sz="800" dirty="0"/>
              <a:t>    - Cavity #5 quenched at this time as well</a:t>
            </a:r>
          </a:p>
          <a:p>
            <a:r>
              <a:rPr lang="en-US" sz="800" dirty="0"/>
              <a:t>18.75 MV/m at 1548</a:t>
            </a:r>
          </a:p>
          <a:p>
            <a:r>
              <a:rPr lang="en-US" sz="800" dirty="0"/>
              <a:t>    - Quenched at 1624 (36 minutes)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F61A25-C1D2-A442-93B4-B663D7BFCE90}"/>
              </a:ext>
            </a:extLst>
          </p:cNvPr>
          <p:cNvSpPr/>
          <p:nvPr/>
        </p:nvSpPr>
        <p:spPr>
          <a:xfrm>
            <a:off x="3925467" y="3966645"/>
            <a:ext cx="200145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u="sng" dirty="0"/>
              <a:t>From </a:t>
            </a:r>
            <a:r>
              <a:rPr lang="en-US" sz="800" b="1" u="sng" dirty="0" err="1"/>
              <a:t>Elog</a:t>
            </a:r>
            <a:r>
              <a:rPr lang="en-US" sz="800" b="1" u="sng" dirty="0"/>
              <a:t> (3/27)</a:t>
            </a:r>
          </a:p>
          <a:p>
            <a:r>
              <a:rPr lang="en-US" sz="800" dirty="0"/>
              <a:t>Starting with cavity #6 this morning.</a:t>
            </a:r>
            <a:br>
              <a:rPr lang="en-US" sz="800" dirty="0"/>
            </a:br>
            <a:r>
              <a:rPr lang="en-US" sz="800" dirty="0"/>
              <a:t>Begin at 19.5 MV/m - quickly quenches</a:t>
            </a:r>
            <a:br>
              <a:rPr lang="en-US" sz="800" dirty="0"/>
            </a:br>
            <a:r>
              <a:rPr lang="en-US" sz="800" dirty="0"/>
              <a:t>19 MV/m - ditto</a:t>
            </a:r>
            <a:br>
              <a:rPr lang="en-US" sz="800" dirty="0"/>
            </a:br>
            <a:r>
              <a:rPr lang="en-US" sz="800" dirty="0"/>
              <a:t>18.5 MV/m - ditto</a:t>
            </a:r>
            <a:br>
              <a:rPr lang="en-US" sz="800" dirty="0"/>
            </a:br>
            <a:r>
              <a:rPr lang="en-US" sz="800" dirty="0"/>
              <a:t>18.25 MV/m - 1 minute</a:t>
            </a:r>
            <a:br>
              <a:rPr lang="en-US" sz="800" dirty="0"/>
            </a:br>
            <a:r>
              <a:rPr lang="en-US" sz="800" dirty="0"/>
              <a:t>18 MV/m begun at 0743, ended at 0747</a:t>
            </a:r>
            <a:br>
              <a:rPr lang="en-US" sz="800" dirty="0"/>
            </a:br>
            <a:r>
              <a:rPr lang="en-US" sz="800" dirty="0"/>
              <a:t>17.8 MV/m begun at 0748, ended at 0749</a:t>
            </a:r>
            <a:br>
              <a:rPr lang="en-US" sz="800" dirty="0"/>
            </a:br>
            <a:r>
              <a:rPr lang="en-US" sz="800" dirty="0"/>
              <a:t>17.5 MV/m begun at 0751, ended at 0808.</a:t>
            </a:r>
            <a:br>
              <a:rPr lang="en-US" sz="800" dirty="0"/>
            </a:br>
            <a:r>
              <a:rPr lang="en-US" sz="800" dirty="0"/>
              <a:t>17.25 MV/m begun at 0809 and off right away.</a:t>
            </a:r>
            <a:br>
              <a:rPr lang="en-US" sz="800" dirty="0"/>
            </a:br>
            <a:r>
              <a:rPr lang="en-US" sz="800" dirty="0"/>
              <a:t>Let's try some processing. (40 minutes at 21 MV/m, see plot)</a:t>
            </a:r>
            <a:br>
              <a:rPr lang="en-US" sz="800" dirty="0"/>
            </a:br>
            <a:r>
              <a:rPr lang="en-US" sz="800" dirty="0"/>
              <a:t>18 MV/m begun at 0936, and remained stable to 1036 (1 </a:t>
            </a:r>
            <a:r>
              <a:rPr lang="en-US" sz="800" dirty="0" err="1"/>
              <a:t>hr</a:t>
            </a:r>
            <a:r>
              <a:rPr lang="en-US" sz="800" dirty="0"/>
              <a:t>)</a:t>
            </a:r>
            <a:br>
              <a:rPr lang="en-US" sz="800" dirty="0"/>
            </a:br>
            <a:r>
              <a:rPr lang="en-US" sz="800" dirty="0"/>
              <a:t>18.5 MV/m :1036-1136 (1 </a:t>
            </a:r>
            <a:r>
              <a:rPr lang="en-US" sz="800" dirty="0" err="1"/>
              <a:t>hr</a:t>
            </a:r>
            <a:r>
              <a:rPr lang="en-US" sz="800" dirty="0"/>
              <a:t> )</a:t>
            </a:r>
            <a:br>
              <a:rPr lang="en-US" sz="800" dirty="0"/>
            </a:br>
            <a:r>
              <a:rPr lang="en-US" sz="800" b="1" dirty="0"/>
              <a:t>19 MV/m: 1136-1236 (1hr)</a:t>
            </a:r>
            <a:br>
              <a:rPr lang="en-US" sz="800" dirty="0"/>
            </a:br>
            <a:r>
              <a:rPr lang="en-US" sz="800" dirty="0"/>
              <a:t>Tripped on the way to 19.5.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7EAF13-B87F-F047-833E-9389001B934B}"/>
              </a:ext>
            </a:extLst>
          </p:cNvPr>
          <p:cNvSpPr txBox="1"/>
          <p:nvPr/>
        </p:nvSpPr>
        <p:spPr>
          <a:xfrm>
            <a:off x="5373751" y="3893175"/>
            <a:ext cx="26100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Attempting bottoms up approach on #6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58275D9-64CD-C546-87A9-FF27E6BBF630}"/>
              </a:ext>
            </a:extLst>
          </p:cNvPr>
          <p:cNvCxnSpPr>
            <a:cxnSpLocks/>
          </p:cNvCxnSpPr>
          <p:nvPr/>
        </p:nvCxnSpPr>
        <p:spPr>
          <a:xfrm>
            <a:off x="6846396" y="4066142"/>
            <a:ext cx="106757" cy="248555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F0CDCE19-2FF8-574F-8A17-1476E10333F7}"/>
              </a:ext>
            </a:extLst>
          </p:cNvPr>
          <p:cNvSpPr/>
          <p:nvPr/>
        </p:nvSpPr>
        <p:spPr>
          <a:xfrm>
            <a:off x="6629865" y="4316349"/>
            <a:ext cx="962763" cy="1898025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EB7A5716-03CB-7A4F-A8FA-39013E1FD97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543674"/>
            <a:ext cx="4126528" cy="314326"/>
          </a:xfrm>
        </p:spPr>
        <p:txBody>
          <a:bodyPr/>
          <a:lstStyle/>
          <a:p>
            <a:r>
              <a:rPr lang="en-US" dirty="0"/>
              <a:t>LCLS-II HE CM Performance Workshop | Harms</a:t>
            </a:r>
          </a:p>
        </p:txBody>
      </p:sp>
    </p:spTree>
    <p:extLst>
      <p:ext uri="{BB962C8B-B14F-4D97-AF65-F5344CB8AC3E}">
        <p14:creationId xmlns:p14="http://schemas.microsoft.com/office/powerpoint/2010/main" val="23751711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Dosimetry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EB7A5716-03CB-7A4F-A8FA-39013E1FD97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543674"/>
            <a:ext cx="4126528" cy="314326"/>
          </a:xfrm>
        </p:spPr>
        <p:txBody>
          <a:bodyPr/>
          <a:lstStyle/>
          <a:p>
            <a:r>
              <a:rPr lang="en-US" dirty="0"/>
              <a:t>LCLS-II HE CM Performance Workshop | Harms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E4E68407-C428-7949-A53E-748F06531D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6205856"/>
              </p:ext>
            </p:extLst>
          </p:nvPr>
        </p:nvGraphicFramePr>
        <p:xfrm>
          <a:off x="2258284" y="1417588"/>
          <a:ext cx="6385612" cy="2474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2F5E5802-91AF-2443-8DEC-EA620FE664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9974581"/>
              </p:ext>
            </p:extLst>
          </p:nvPr>
        </p:nvGraphicFramePr>
        <p:xfrm>
          <a:off x="2063264" y="3965279"/>
          <a:ext cx="6709413" cy="2200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6A06008-1C22-D441-9A71-CD4EC2095A15}"/>
              </a:ext>
            </a:extLst>
          </p:cNvPr>
          <p:cNvSpPr txBox="1"/>
          <p:nvPr/>
        </p:nvSpPr>
        <p:spPr>
          <a:xfrm>
            <a:off x="867167" y="2055689"/>
            <a:ext cx="1196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Worst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E7C4A6-CF45-A64B-87F6-5EA50A532D50}"/>
              </a:ext>
            </a:extLst>
          </p:cNvPr>
          <p:cNvSpPr txBox="1"/>
          <p:nvPr/>
        </p:nvSpPr>
        <p:spPr>
          <a:xfrm>
            <a:off x="682758" y="4279092"/>
            <a:ext cx="138050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</a:rPr>
              <a:t>Best</a:t>
            </a:r>
          </a:p>
          <a:p>
            <a:r>
              <a:rPr lang="en-US" sz="2000" b="1" dirty="0">
                <a:solidFill>
                  <a:schemeClr val="accent6"/>
                </a:solidFill>
              </a:rPr>
              <a:t>closest to</a:t>
            </a:r>
          </a:p>
          <a:p>
            <a:r>
              <a:rPr lang="en-US" sz="2000" b="1" dirty="0">
                <a:solidFill>
                  <a:schemeClr val="accent6"/>
                </a:solidFill>
              </a:rPr>
              <a:t>typical</a:t>
            </a:r>
          </a:p>
        </p:txBody>
      </p:sp>
    </p:spTree>
    <p:extLst>
      <p:ext uri="{BB962C8B-B14F-4D97-AF65-F5344CB8AC3E}">
        <p14:creationId xmlns:p14="http://schemas.microsoft.com/office/powerpoint/2010/main" val="28217688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D05B501-F2ED-514E-8CBE-9DB288826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038" y="4458750"/>
            <a:ext cx="2582146" cy="20657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CD7334-37A9-0C42-9387-6DD76CC9F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54" y="4420844"/>
            <a:ext cx="2676914" cy="21415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Unit test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451822" y="1295018"/>
            <a:ext cx="4120178" cy="2782070"/>
          </a:xfrm>
          <a:prstGeom prst="rect">
            <a:avLst/>
          </a:prstGeom>
        </p:spPr>
        <p:txBody>
          <a:bodyPr>
            <a:noAutofit/>
          </a:bodyPr>
          <a:lstStyle/>
          <a:p>
            <a:pPr lvl="1"/>
            <a:r>
              <a:rPr lang="en-US" sz="2400" dirty="0"/>
              <a:t>Unit test</a:t>
            </a:r>
          </a:p>
          <a:p>
            <a:pPr lvl="2"/>
            <a:r>
              <a:rPr lang="en-US" sz="1400" dirty="0"/>
              <a:t>Completed Monday</a:t>
            </a:r>
          </a:p>
          <a:p>
            <a:pPr lvl="2"/>
            <a:r>
              <a:rPr lang="en-US" sz="1400" dirty="0"/>
              <a:t>10-hour duration</a:t>
            </a:r>
          </a:p>
          <a:p>
            <a:pPr lvl="2"/>
            <a:r>
              <a:rPr lang="en-US" sz="1400" dirty="0"/>
              <a:t>130+ MV sum achieved &amp; maintained</a:t>
            </a:r>
          </a:p>
          <a:p>
            <a:pPr lvl="2"/>
            <a:r>
              <a:rPr lang="en-US" sz="1400" dirty="0"/>
              <a:t>Magnet coils at 20 A</a:t>
            </a:r>
          </a:p>
          <a:p>
            <a:pPr lvl="2"/>
            <a:r>
              <a:rPr lang="en-US" sz="1400" dirty="0"/>
              <a:t>Couplers well below 150 K limit</a:t>
            </a:r>
          </a:p>
          <a:p>
            <a:pPr lvl="2"/>
            <a:r>
              <a:rPr lang="en-US" sz="1400" dirty="0"/>
              <a:t>3 cavities at GDR for several hours</a:t>
            </a:r>
          </a:p>
          <a:p>
            <a:pPr lvl="2"/>
            <a:r>
              <a:rPr lang="en-US" sz="1400" dirty="0"/>
              <a:t>Some extra heating on #1 due to GDR operation</a:t>
            </a:r>
          </a:p>
          <a:p>
            <a:pPr lvl="2"/>
            <a:r>
              <a:rPr lang="en-US" sz="1400" dirty="0"/>
              <a:t>Coupler vacuum early on from #1, #4</a:t>
            </a:r>
            <a:endParaRPr lang="en-US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1DB009-A574-E645-909A-78ABF9ABF8CC}"/>
              </a:ext>
            </a:extLst>
          </p:cNvPr>
          <p:cNvSpPr txBox="1"/>
          <p:nvPr/>
        </p:nvSpPr>
        <p:spPr>
          <a:xfrm>
            <a:off x="3736719" y="4143845"/>
            <a:ext cx="2057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5"/>
                </a:solidFill>
              </a:rPr>
              <a:t>Coupler 50 K Temperatures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E731A9-A69C-044F-821D-44545EA92D46}"/>
              </a:ext>
            </a:extLst>
          </p:cNvPr>
          <p:cNvSpPr txBox="1"/>
          <p:nvPr/>
        </p:nvSpPr>
        <p:spPr>
          <a:xfrm>
            <a:off x="3411563" y="6262857"/>
            <a:ext cx="4748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60 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BD7E5D-1837-284E-89A2-5098BDAE809F}"/>
              </a:ext>
            </a:extLst>
          </p:cNvPr>
          <p:cNvSpPr txBox="1"/>
          <p:nvPr/>
        </p:nvSpPr>
        <p:spPr>
          <a:xfrm>
            <a:off x="3378940" y="4436233"/>
            <a:ext cx="5533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130 K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134F60A-C4F5-764F-B909-5662718343D1}"/>
              </a:ext>
            </a:extLst>
          </p:cNvPr>
          <p:cNvCxnSpPr>
            <a:cxnSpLocks/>
          </p:cNvCxnSpPr>
          <p:nvPr/>
        </p:nvCxnSpPr>
        <p:spPr>
          <a:xfrm flipH="1">
            <a:off x="3932297" y="6262857"/>
            <a:ext cx="1757233" cy="0"/>
          </a:xfrm>
          <a:prstGeom prst="straightConnector1">
            <a:avLst/>
          </a:prstGeom>
          <a:ln w="15875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98D4F8B-2477-564F-8264-7588DC4E6C77}"/>
              </a:ext>
            </a:extLst>
          </p:cNvPr>
          <p:cNvSpPr txBox="1"/>
          <p:nvPr/>
        </p:nvSpPr>
        <p:spPr>
          <a:xfrm>
            <a:off x="4444466" y="6001247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5"/>
                </a:solidFill>
              </a:rPr>
              <a:t>16 hours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AF82C0-E47B-744B-ACF5-91A134D540B6}"/>
              </a:ext>
            </a:extLst>
          </p:cNvPr>
          <p:cNvSpPr txBox="1"/>
          <p:nvPr/>
        </p:nvSpPr>
        <p:spPr>
          <a:xfrm>
            <a:off x="358438" y="4158239"/>
            <a:ext cx="2926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5"/>
                </a:solidFill>
              </a:rPr>
              <a:t>Coupler Inner Conductor Temperatures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A4C204A-0A93-8649-94FE-4DC653221B06}"/>
              </a:ext>
            </a:extLst>
          </p:cNvPr>
          <p:cNvCxnSpPr>
            <a:cxnSpLocks/>
          </p:cNvCxnSpPr>
          <p:nvPr/>
        </p:nvCxnSpPr>
        <p:spPr>
          <a:xfrm flipH="1">
            <a:off x="1096662" y="6110716"/>
            <a:ext cx="1757233" cy="0"/>
          </a:xfrm>
          <a:prstGeom prst="straightConnector1">
            <a:avLst/>
          </a:prstGeom>
          <a:ln w="15875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4939521-221F-C648-9977-543C344D487D}"/>
              </a:ext>
            </a:extLst>
          </p:cNvPr>
          <p:cNvSpPr txBox="1"/>
          <p:nvPr/>
        </p:nvSpPr>
        <p:spPr>
          <a:xfrm>
            <a:off x="1641441" y="6113980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5"/>
                </a:solidFill>
              </a:rPr>
              <a:t>16 hours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B7B4F45-D91B-E24C-B45D-DB7AC0A27E43}"/>
              </a:ext>
            </a:extLst>
          </p:cNvPr>
          <p:cNvSpPr txBox="1"/>
          <p:nvPr/>
        </p:nvSpPr>
        <p:spPr>
          <a:xfrm>
            <a:off x="580980" y="4401967"/>
            <a:ext cx="4828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50 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DA12B5-AC41-F84B-A57D-11FD56306F73}"/>
              </a:ext>
            </a:extLst>
          </p:cNvPr>
          <p:cNvSpPr txBox="1"/>
          <p:nvPr/>
        </p:nvSpPr>
        <p:spPr>
          <a:xfrm>
            <a:off x="580980" y="6248049"/>
            <a:ext cx="4828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20 C</a:t>
            </a:r>
          </a:p>
        </p:txBody>
      </p:sp>
      <p:pic>
        <p:nvPicPr>
          <p:cNvPr id="1026" name="Picture 2" descr="https://www-bd.fnal.gov/Elog/api/get/file/binary?fileId=180951">
            <a:extLst>
              <a:ext uri="{FF2B5EF4-FFF2-40B4-BE49-F238E27FC236}">
                <a16:creationId xmlns:a16="http://schemas.microsoft.com/office/drawing/2014/main" id="{F9A84C55-C75D-D940-A47C-F1460D4DE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978" y="1408029"/>
            <a:ext cx="3761620" cy="268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A46D3D1-8865-1A42-985E-3144AD7932D2}"/>
              </a:ext>
            </a:extLst>
          </p:cNvPr>
          <p:cNvSpPr txBox="1"/>
          <p:nvPr/>
        </p:nvSpPr>
        <p:spPr>
          <a:xfrm>
            <a:off x="1414733" y="4567038"/>
            <a:ext cx="14622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6"/>
                </a:solidFill>
              </a:rPr>
              <a:t>Cavities 1, 7 in GDR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D99A23C-E6E2-1B4B-B845-5D58AC7E480C}"/>
              </a:ext>
            </a:extLst>
          </p:cNvPr>
          <p:cNvCxnSpPr/>
          <p:nvPr/>
        </p:nvCxnSpPr>
        <p:spPr>
          <a:xfrm flipH="1">
            <a:off x="2200940" y="4794947"/>
            <a:ext cx="85412" cy="358580"/>
          </a:xfrm>
          <a:prstGeom prst="straightConnector1">
            <a:avLst/>
          </a:prstGeom>
          <a:ln w="31750">
            <a:solidFill>
              <a:schemeClr val="accent6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FF301B3-A961-7A47-AF10-61852C94503B}"/>
              </a:ext>
            </a:extLst>
          </p:cNvPr>
          <p:cNvSpPr txBox="1"/>
          <p:nvPr/>
        </p:nvSpPr>
        <p:spPr>
          <a:xfrm>
            <a:off x="4167637" y="4731991"/>
            <a:ext cx="11961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6"/>
                </a:solidFill>
              </a:rPr>
              <a:t>Cavity 1 in GDR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EA3FC0-59D7-5D48-A731-5AC84A917A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8438" y="4453432"/>
            <a:ext cx="2491347" cy="199307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7B19400-F11D-6648-A7EC-0C2DFE9A7BF3}"/>
              </a:ext>
            </a:extLst>
          </p:cNvPr>
          <p:cNvSpPr txBox="1"/>
          <p:nvPr/>
        </p:nvSpPr>
        <p:spPr>
          <a:xfrm>
            <a:off x="6497393" y="4179161"/>
            <a:ext cx="19313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5"/>
                </a:solidFill>
              </a:rPr>
              <a:t>Cavity #1 during Unit Test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803CACC-EEA7-C24F-ABA3-B4A7EB6F771B}"/>
              </a:ext>
            </a:extLst>
          </p:cNvPr>
          <p:cNvSpPr txBox="1"/>
          <p:nvPr/>
        </p:nvSpPr>
        <p:spPr>
          <a:xfrm>
            <a:off x="7026612" y="5979911"/>
            <a:ext cx="12362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7030A0"/>
                </a:solidFill>
              </a:rPr>
              <a:t>Coupler Vacuum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BE8158A-A5D3-4949-8B3C-69E4521E8A37}"/>
              </a:ext>
            </a:extLst>
          </p:cNvPr>
          <p:cNvSpPr txBox="1"/>
          <p:nvPr/>
        </p:nvSpPr>
        <p:spPr>
          <a:xfrm>
            <a:off x="6780358" y="4856381"/>
            <a:ext cx="7248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Gradient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2A2E68E-03A0-5D4F-A15A-A25E8288126B}"/>
              </a:ext>
            </a:extLst>
          </p:cNvPr>
          <p:cNvSpPr txBox="1"/>
          <p:nvPr/>
        </p:nvSpPr>
        <p:spPr>
          <a:xfrm>
            <a:off x="6771788" y="4482950"/>
            <a:ext cx="13997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43C4CC"/>
                </a:solidFill>
              </a:rPr>
              <a:t>SSA forward power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7F71226-3A9F-FB4F-A43B-CD35B45FED42}"/>
              </a:ext>
            </a:extLst>
          </p:cNvPr>
          <p:cNvSpPr txBox="1"/>
          <p:nvPr/>
        </p:nvSpPr>
        <p:spPr>
          <a:xfrm>
            <a:off x="7053121" y="5398677"/>
            <a:ext cx="10406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GDR enabled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E51EBBA-A275-3E48-8CC5-6FEB62BF9B84}"/>
              </a:ext>
            </a:extLst>
          </p:cNvPr>
          <p:cNvCxnSpPr>
            <a:cxnSpLocks/>
          </p:cNvCxnSpPr>
          <p:nvPr/>
        </p:nvCxnSpPr>
        <p:spPr>
          <a:xfrm flipH="1">
            <a:off x="7127850" y="5435491"/>
            <a:ext cx="823958" cy="0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91D92A0-FC20-994F-8A46-89F20484F0F4}"/>
              </a:ext>
            </a:extLst>
          </p:cNvPr>
          <p:cNvSpPr txBox="1"/>
          <p:nvPr/>
        </p:nvSpPr>
        <p:spPr>
          <a:xfrm>
            <a:off x="7751490" y="4887834"/>
            <a:ext cx="10615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accent6"/>
                </a:solidFill>
              </a:rPr>
              <a:t>Coupler</a:t>
            </a:r>
          </a:p>
          <a:p>
            <a:pPr algn="ctr"/>
            <a:r>
              <a:rPr lang="en-US" sz="1100" dirty="0">
                <a:solidFill>
                  <a:schemeClr val="accent6"/>
                </a:solidFill>
              </a:rPr>
              <a:t>Temperatures</a:t>
            </a:r>
          </a:p>
        </p:txBody>
      </p:sp>
      <p:sp>
        <p:nvSpPr>
          <p:cNvPr id="40" name="Footer Placeholder 3">
            <a:extLst>
              <a:ext uri="{FF2B5EF4-FFF2-40B4-BE49-F238E27FC236}">
                <a16:creationId xmlns:a16="http://schemas.microsoft.com/office/drawing/2014/main" id="{118F988B-EF5E-3E47-8B70-B3888A3AF0D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543674"/>
            <a:ext cx="4126528" cy="314326"/>
          </a:xfrm>
        </p:spPr>
        <p:txBody>
          <a:bodyPr/>
          <a:lstStyle/>
          <a:p>
            <a:r>
              <a:rPr lang="en-US" dirty="0"/>
              <a:t>LCLS-II HE CM Performance Workshop | Harms</a:t>
            </a:r>
          </a:p>
        </p:txBody>
      </p:sp>
    </p:spTree>
    <p:extLst>
      <p:ext uri="{BB962C8B-B14F-4D97-AF65-F5344CB8AC3E}">
        <p14:creationId xmlns:p14="http://schemas.microsoft.com/office/powerpoint/2010/main" val="1115132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Acceptance criteria - summary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318251"/>
            <a:ext cx="318932" cy="53975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2A8082D-1499-8D44-A34F-3DF2E02A5BD7}"/>
              </a:ext>
            </a:extLst>
          </p:cNvPr>
          <p:cNvSpPr/>
          <p:nvPr/>
        </p:nvSpPr>
        <p:spPr>
          <a:xfrm>
            <a:off x="5606537" y="5975349"/>
            <a:ext cx="24237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Hiragino Sans" charset="-128"/>
              </a:rPr>
              <a:t>-</a:t>
            </a:r>
            <a:endParaRPr lang="en-US" sz="1100" b="1" dirty="0"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Hiragino Sans" charset="-128"/>
            </a:endParaRPr>
          </a:p>
        </p:txBody>
      </p:sp>
      <p:sp>
        <p:nvSpPr>
          <p:cNvPr id="40" name="Footer Placeholder 3">
            <a:extLst>
              <a:ext uri="{FF2B5EF4-FFF2-40B4-BE49-F238E27FC236}">
                <a16:creationId xmlns:a16="http://schemas.microsoft.com/office/drawing/2014/main" id="{4559DA2D-C660-E94C-B9D6-7D7C1051D16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543674"/>
            <a:ext cx="4126528" cy="314326"/>
          </a:xfrm>
        </p:spPr>
        <p:txBody>
          <a:bodyPr/>
          <a:lstStyle/>
          <a:p>
            <a:r>
              <a:rPr lang="en-US" dirty="0"/>
              <a:t>LCLS-II HE CM Performance Workshop | Harms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580E135-AEEF-9342-8F24-9E873710C9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0411028"/>
              </p:ext>
            </p:extLst>
          </p:nvPr>
        </p:nvGraphicFramePr>
        <p:xfrm>
          <a:off x="150312" y="1397000"/>
          <a:ext cx="8514001" cy="4820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8676">
                  <a:extLst>
                    <a:ext uri="{9D8B030D-6E8A-4147-A177-3AD203B41FA5}">
                      <a16:colId xmlns:a16="http://schemas.microsoft.com/office/drawing/2014/main" val="1543048295"/>
                    </a:ext>
                  </a:extLst>
                </a:gridCol>
                <a:gridCol w="459725">
                  <a:extLst>
                    <a:ext uri="{9D8B030D-6E8A-4147-A177-3AD203B41FA5}">
                      <a16:colId xmlns:a16="http://schemas.microsoft.com/office/drawing/2014/main" val="3356358017"/>
                    </a:ext>
                  </a:extLst>
                </a:gridCol>
                <a:gridCol w="459725">
                  <a:extLst>
                    <a:ext uri="{9D8B030D-6E8A-4147-A177-3AD203B41FA5}">
                      <a16:colId xmlns:a16="http://schemas.microsoft.com/office/drawing/2014/main" val="4119817786"/>
                    </a:ext>
                  </a:extLst>
                </a:gridCol>
                <a:gridCol w="459725">
                  <a:extLst>
                    <a:ext uri="{9D8B030D-6E8A-4147-A177-3AD203B41FA5}">
                      <a16:colId xmlns:a16="http://schemas.microsoft.com/office/drawing/2014/main" val="2958823764"/>
                    </a:ext>
                  </a:extLst>
                </a:gridCol>
                <a:gridCol w="459725">
                  <a:extLst>
                    <a:ext uri="{9D8B030D-6E8A-4147-A177-3AD203B41FA5}">
                      <a16:colId xmlns:a16="http://schemas.microsoft.com/office/drawing/2014/main" val="1347500256"/>
                    </a:ext>
                  </a:extLst>
                </a:gridCol>
                <a:gridCol w="459725">
                  <a:extLst>
                    <a:ext uri="{9D8B030D-6E8A-4147-A177-3AD203B41FA5}">
                      <a16:colId xmlns:a16="http://schemas.microsoft.com/office/drawing/2014/main" val="1853842687"/>
                    </a:ext>
                  </a:extLst>
                </a:gridCol>
                <a:gridCol w="459725">
                  <a:extLst>
                    <a:ext uri="{9D8B030D-6E8A-4147-A177-3AD203B41FA5}">
                      <a16:colId xmlns:a16="http://schemas.microsoft.com/office/drawing/2014/main" val="74252375"/>
                    </a:ext>
                  </a:extLst>
                </a:gridCol>
                <a:gridCol w="459725">
                  <a:extLst>
                    <a:ext uri="{9D8B030D-6E8A-4147-A177-3AD203B41FA5}">
                      <a16:colId xmlns:a16="http://schemas.microsoft.com/office/drawing/2014/main" val="91706109"/>
                    </a:ext>
                  </a:extLst>
                </a:gridCol>
                <a:gridCol w="459725">
                  <a:extLst>
                    <a:ext uri="{9D8B030D-6E8A-4147-A177-3AD203B41FA5}">
                      <a16:colId xmlns:a16="http://schemas.microsoft.com/office/drawing/2014/main" val="1550014243"/>
                    </a:ext>
                  </a:extLst>
                </a:gridCol>
                <a:gridCol w="459725">
                  <a:extLst>
                    <a:ext uri="{9D8B030D-6E8A-4147-A177-3AD203B41FA5}">
                      <a16:colId xmlns:a16="http://schemas.microsoft.com/office/drawing/2014/main" val="2850840397"/>
                    </a:ext>
                  </a:extLst>
                </a:gridCol>
                <a:gridCol w="459725">
                  <a:extLst>
                    <a:ext uri="{9D8B030D-6E8A-4147-A177-3AD203B41FA5}">
                      <a16:colId xmlns:a16="http://schemas.microsoft.com/office/drawing/2014/main" val="2577356721"/>
                    </a:ext>
                  </a:extLst>
                </a:gridCol>
                <a:gridCol w="459725">
                  <a:extLst>
                    <a:ext uri="{9D8B030D-6E8A-4147-A177-3AD203B41FA5}">
                      <a16:colId xmlns:a16="http://schemas.microsoft.com/office/drawing/2014/main" val="3201053555"/>
                    </a:ext>
                  </a:extLst>
                </a:gridCol>
                <a:gridCol w="459725">
                  <a:extLst>
                    <a:ext uri="{9D8B030D-6E8A-4147-A177-3AD203B41FA5}">
                      <a16:colId xmlns:a16="http://schemas.microsoft.com/office/drawing/2014/main" val="1264098376"/>
                    </a:ext>
                  </a:extLst>
                </a:gridCol>
                <a:gridCol w="459725">
                  <a:extLst>
                    <a:ext uri="{9D8B030D-6E8A-4147-A177-3AD203B41FA5}">
                      <a16:colId xmlns:a16="http://schemas.microsoft.com/office/drawing/2014/main" val="755216757"/>
                    </a:ext>
                  </a:extLst>
                </a:gridCol>
                <a:gridCol w="459725">
                  <a:extLst>
                    <a:ext uri="{9D8B030D-6E8A-4147-A177-3AD203B41FA5}">
                      <a16:colId xmlns:a16="http://schemas.microsoft.com/office/drawing/2014/main" val="235060825"/>
                    </a:ext>
                  </a:extLst>
                </a:gridCol>
                <a:gridCol w="459725">
                  <a:extLst>
                    <a:ext uri="{9D8B030D-6E8A-4147-A177-3AD203B41FA5}">
                      <a16:colId xmlns:a16="http://schemas.microsoft.com/office/drawing/2014/main" val="1716833845"/>
                    </a:ext>
                  </a:extLst>
                </a:gridCol>
                <a:gridCol w="459725">
                  <a:extLst>
                    <a:ext uri="{9D8B030D-6E8A-4147-A177-3AD203B41FA5}">
                      <a16:colId xmlns:a16="http://schemas.microsoft.com/office/drawing/2014/main" val="1776536000"/>
                    </a:ext>
                  </a:extLst>
                </a:gridCol>
                <a:gridCol w="459725">
                  <a:extLst>
                    <a:ext uri="{9D8B030D-6E8A-4147-A177-3AD203B41FA5}">
                      <a16:colId xmlns:a16="http://schemas.microsoft.com/office/drawing/2014/main" val="8585373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F-01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F-02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F-03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F-04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F-05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F-06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F-07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F-08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F-09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F-10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F-11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F-12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F-13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F-14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F-15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F-16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F-17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3351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b="1" dirty="0"/>
                        <a:t>Gradient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0669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b="1" dirty="0"/>
                        <a:t>CW Volts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n/a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1507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b="1" dirty="0"/>
                        <a:t>FE onset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n/a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392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b="1" dirty="0"/>
                        <a:t>Q0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n/a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500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b="1" dirty="0"/>
                        <a:t>Unit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916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b="1" dirty="0"/>
                        <a:t>Instr.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n/a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1496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b="1" dirty="0"/>
                        <a:t>Tuners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n/a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666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b="1" dirty="0"/>
                        <a:t>Couplers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n/a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0573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b="1" dirty="0"/>
                        <a:t>HOMs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n/a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594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b="1" dirty="0"/>
                        <a:t>Magnet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n/a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149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b="1" dirty="0"/>
                        <a:t>BPM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n/a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28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b="1" dirty="0"/>
                        <a:t>Vacuum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1567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2154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Checklist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611012-62B5-7048-903D-5F3C53D14D83}"/>
              </a:ext>
            </a:extLst>
          </p:cNvPr>
          <p:cNvSpPr txBox="1"/>
          <p:nvPr/>
        </p:nvSpPr>
        <p:spPr>
          <a:xfrm>
            <a:off x="285567" y="1295650"/>
            <a:ext cx="412017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Install (11 days)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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Align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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Cabling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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Waveguide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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Roof on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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Warm frequency spectra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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Leak Check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Pre-test Checks (in parallel)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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ORC sign-off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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Jumpers removed, HOM attenuators proper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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Config Control locks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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LOTO locks removed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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Digitizers running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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Tuners powered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Demagnetization (just before cooldown)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K/4 K cooldown (3 days)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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Stabilize/soak (10 hours)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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Enable alarms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Pumpdown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2 K (1/2 day)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 indent="-22860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Stabilize/soak</a:t>
            </a:r>
          </a:p>
          <a:p>
            <a:pPr marL="914400" marR="0" indent="-22860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RF compensation heaters off</a:t>
            </a:r>
          </a:p>
          <a:p>
            <a:pPr marL="457200" marR="0" indent="-22860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During soak (or prior) (~ 1day)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 indent="-22860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Roof blocks &amp; gate locked</a:t>
            </a:r>
          </a:p>
          <a:p>
            <a:pPr marL="914400" marR="0" indent="-22860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Cave secure</a:t>
            </a:r>
          </a:p>
          <a:p>
            <a:pPr marL="914400" marR="0" indent="-22860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Cavities on resonance/HOMs</a:t>
            </a:r>
          </a:p>
          <a:p>
            <a:pPr marL="914400" marR="0" indent="-22860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Microphonics assessment</a:t>
            </a:r>
          </a:p>
          <a:p>
            <a:pPr marL="914400" marR="0" indent="-228600">
              <a:spcBef>
                <a:spcPts val="0"/>
              </a:spcBef>
              <a:spcAft>
                <a:spcPts val="0"/>
              </a:spcAft>
            </a:pP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US" sz="1200" baseline="-25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 to 4.1E7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6FD37D-DF0A-A043-99F2-FBA6988B803F}"/>
              </a:ext>
            </a:extLst>
          </p:cNvPr>
          <p:cNvSpPr/>
          <p:nvPr/>
        </p:nvSpPr>
        <p:spPr>
          <a:xfrm>
            <a:off x="4738255" y="1341816"/>
            <a:ext cx="412017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indent="-22860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RF calibration + Initial power rise to 16 MV/m (1/2 day)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22860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Power rise/processing to 21 MV/m (1-2 days)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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60-minute run at peak gradient (Usable Gradient)</a:t>
            </a: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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 &amp; Dark current evaluation</a:t>
            </a: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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Check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DecaRad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response</a:t>
            </a: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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Quench detection/protection development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"/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BPM check (parasitic)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"/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LLRF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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GDR operation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"/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Magnet check – once leads are cold enough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"/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HOMs spectra (2-3 days parasitically)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"/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K warm up, fast cooldown (</a:t>
            </a:r>
            <a:r>
              <a:rPr lang="en-US" sz="1400" b="1" dirty="0"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≥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 g/s), pump down to 2K, soak (1 day)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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RF compensation heaters on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"/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Unit test (1 day)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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Cavities at 16 MV/m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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Magnet coils at nominal current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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 Emission/Dark current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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GDR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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~12 hour run, until coupler temperatures reach equilibrium</a:t>
            </a:r>
          </a:p>
          <a:p>
            <a:b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48D8EE-C08C-524E-925A-B013F38A5F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95523431-4CA2-224A-A6EC-0C6B330B1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543674"/>
            <a:ext cx="4126528" cy="314326"/>
          </a:xfrm>
        </p:spPr>
        <p:txBody>
          <a:bodyPr/>
          <a:lstStyle/>
          <a:p>
            <a:r>
              <a:rPr lang="en-US" dirty="0"/>
              <a:t>LCLS-II HE CM Performance Workshop | Harms</a:t>
            </a:r>
          </a:p>
        </p:txBody>
      </p:sp>
    </p:spTree>
    <p:extLst>
      <p:ext uri="{BB962C8B-B14F-4D97-AF65-F5344CB8AC3E}">
        <p14:creationId xmlns:p14="http://schemas.microsoft.com/office/powerpoint/2010/main" val="1520524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Checklist (2)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72F274-97F4-9E48-A643-D9C1ADB2F69F}"/>
              </a:ext>
            </a:extLst>
          </p:cNvPr>
          <p:cNvSpPr/>
          <p:nvPr/>
        </p:nvSpPr>
        <p:spPr>
          <a:xfrm>
            <a:off x="451822" y="1322628"/>
            <a:ext cx="59870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Single cavity Q0 (1-2 days)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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RF Compensation off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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Determine optimum JT valve position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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Heater run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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power run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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 constants for real-time Q0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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Cavities at 16 MV/m one at a time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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power run in-between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 warm-up review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 complete/Warm-up (3-4 days)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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Detune cavities back to warm frequency (+40,000 steps)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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Static Heat Load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7B30C918-23AB-3741-B29A-EA092D0B08F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543674"/>
            <a:ext cx="4126528" cy="314326"/>
          </a:xfrm>
        </p:spPr>
        <p:txBody>
          <a:bodyPr/>
          <a:lstStyle/>
          <a:p>
            <a:r>
              <a:rPr lang="en-US" dirty="0"/>
              <a:t>LCLS-II HE CM Performance Workshop | Harms</a:t>
            </a:r>
          </a:p>
        </p:txBody>
      </p:sp>
    </p:spTree>
    <p:extLst>
      <p:ext uri="{BB962C8B-B14F-4D97-AF65-F5344CB8AC3E}">
        <p14:creationId xmlns:p14="http://schemas.microsoft.com/office/powerpoint/2010/main" val="17975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688E9D-F4B1-3F45-8E94-B04F0755A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668" y="1243583"/>
            <a:ext cx="4252814" cy="551264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Operational Readiness Clearance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57199" y="1358900"/>
            <a:ext cx="4559301" cy="4959350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Prior to every test 2 ORC’s are required</a:t>
            </a:r>
          </a:p>
          <a:p>
            <a:pPr marL="800100" lvl="1" indent="-342900"/>
            <a:r>
              <a:rPr lang="en-US" sz="1800" dirty="0"/>
              <a:t>Cooldown</a:t>
            </a:r>
          </a:p>
          <a:p>
            <a:pPr marL="800100" lvl="1" indent="-342900"/>
            <a:r>
              <a:rPr lang="en-US" sz="1800" dirty="0"/>
              <a:t>Cold powered operation</a:t>
            </a:r>
          </a:p>
          <a:p>
            <a:pPr marL="800100" lvl="1" indent="-342900"/>
            <a:r>
              <a:rPr lang="en-US" sz="1800" dirty="0"/>
              <a:t>Some delays have resulted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Cryo</a:t>
            </a:r>
            <a:r>
              <a:rPr lang="en-US" sz="2000" dirty="0"/>
              <a:t> ORC</a:t>
            </a:r>
          </a:p>
          <a:p>
            <a:pPr marL="800100" lvl="1" indent="-342900"/>
            <a:r>
              <a:rPr lang="en-US" sz="1800" dirty="0"/>
              <a:t>requires all necessary Engineering Notes are reviewed and approved</a:t>
            </a:r>
          </a:p>
          <a:p>
            <a:pPr marL="800100" lvl="1" indent="-342900"/>
            <a:r>
              <a:rPr lang="en-US" sz="1800" dirty="0"/>
              <a:t>Final approval by </a:t>
            </a:r>
            <a:r>
              <a:rPr lang="en-US" sz="1800" dirty="0" err="1"/>
              <a:t>Cryo</a:t>
            </a:r>
            <a:r>
              <a:rPr lang="en-US" sz="1800" dirty="0"/>
              <a:t> dept. head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Cold powering ORC</a:t>
            </a:r>
          </a:p>
          <a:p>
            <a:pPr marL="800100" lvl="1" indent="-342900"/>
            <a:r>
              <a:rPr lang="en-US" sz="1800" dirty="0"/>
              <a:t>Initially carried out by ESH&amp;Q representatives</a:t>
            </a:r>
          </a:p>
          <a:p>
            <a:pPr marL="800100" lvl="1" indent="-342900"/>
            <a:r>
              <a:rPr lang="en-US" sz="1800" dirty="0"/>
              <a:t>Delegated to test lead since F1.3-03</a:t>
            </a:r>
          </a:p>
          <a:p>
            <a:pPr marL="800100" lvl="1" indent="-342900"/>
            <a:r>
              <a:rPr lang="en-US" sz="1800" dirty="0"/>
              <a:t>Hardcopy sign-off prior to cryomodule being powered</a:t>
            </a:r>
          </a:p>
          <a:p>
            <a:pPr marL="800100" lvl="1" indent="-342900"/>
            <a:r>
              <a:rPr lang="en-US" sz="1800" dirty="0"/>
              <a:t>Ensure each system leader physically comes to CMTF</a:t>
            </a:r>
          </a:p>
          <a:p>
            <a:pPr marL="342900" indent="-342900"/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AAE435E8-277E-174E-AA58-326299FF606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543674"/>
            <a:ext cx="4126528" cy="314326"/>
          </a:xfrm>
        </p:spPr>
        <p:txBody>
          <a:bodyPr/>
          <a:lstStyle/>
          <a:p>
            <a:r>
              <a:rPr lang="en-US" dirty="0"/>
              <a:t>LCLS-II HE CM Performance Workshop | Harms</a:t>
            </a:r>
          </a:p>
        </p:txBody>
      </p:sp>
    </p:spTree>
    <p:extLst>
      <p:ext uri="{BB962C8B-B14F-4D97-AF65-F5344CB8AC3E}">
        <p14:creationId xmlns:p14="http://schemas.microsoft.com/office/powerpoint/2010/main" val="4051063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4069A0-A02E-9948-99FC-2E52D693D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17" y="2031783"/>
            <a:ext cx="8531473" cy="43851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3988C9-245A-2B47-A03A-83D5549BF78C}"/>
              </a:ext>
            </a:extLst>
          </p:cNvPr>
          <p:cNvSpPr/>
          <p:nvPr/>
        </p:nvSpPr>
        <p:spPr>
          <a:xfrm>
            <a:off x="4126528" y="2593156"/>
            <a:ext cx="475855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000" b="1" u="sng" dirty="0"/>
              <a:t>Average</a:t>
            </a:r>
          </a:p>
          <a:p>
            <a:pPr lvl="2" algn="ctr"/>
            <a:r>
              <a:rPr lang="en-US" sz="2000" dirty="0"/>
              <a:t>Install: 18 (14) days</a:t>
            </a:r>
          </a:p>
          <a:p>
            <a:pPr lvl="2" algn="ctr"/>
            <a:r>
              <a:rPr lang="en-US" sz="2000" dirty="0"/>
              <a:t>Test: 13 (7) days</a:t>
            </a:r>
          </a:p>
          <a:p>
            <a:pPr lvl="2" algn="ctr"/>
            <a:r>
              <a:rPr lang="en-US" sz="2000" dirty="0"/>
              <a:t>Warmup &amp; remove: 8 (7) days</a:t>
            </a:r>
          </a:p>
          <a:p>
            <a:pPr lvl="2" algn="ctr"/>
            <a:r>
              <a:rPr lang="en-US" sz="2000" dirty="0"/>
              <a:t>Idle: 18 (0) days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8ED943-4E0E-FD42-9EA0-E67A0F0FB9EF}"/>
              </a:ext>
            </a:extLst>
          </p:cNvPr>
          <p:cNvSpPr txBox="1"/>
          <p:nvPr/>
        </p:nvSpPr>
        <p:spPr>
          <a:xfrm>
            <a:off x="3301522" y="4449795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50 days at CMTS1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A1D5FB-A52A-164A-B695-EFA2D89EE669}"/>
              </a:ext>
            </a:extLst>
          </p:cNvPr>
          <p:cNvCxnSpPr>
            <a:cxnSpLocks/>
          </p:cNvCxnSpPr>
          <p:nvPr/>
        </p:nvCxnSpPr>
        <p:spPr>
          <a:xfrm>
            <a:off x="998501" y="5080145"/>
            <a:ext cx="7375581" cy="0"/>
          </a:xfrm>
          <a:prstGeom prst="line">
            <a:avLst/>
          </a:prstGeom>
          <a:ln w="31750">
            <a:solidFill>
              <a:schemeClr val="accent6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7B30C918-23AB-3741-B29A-EA092D0B08F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543674"/>
            <a:ext cx="4126528" cy="314326"/>
          </a:xfrm>
        </p:spPr>
        <p:txBody>
          <a:bodyPr/>
          <a:lstStyle/>
          <a:p>
            <a:r>
              <a:rPr lang="en-US" dirty="0"/>
              <a:t>LCLS-II HE CM Performance Workshop | Harms</a:t>
            </a:r>
          </a:p>
        </p:txBody>
      </p:sp>
    </p:spTree>
    <p:extLst>
      <p:ext uri="{BB962C8B-B14F-4D97-AF65-F5344CB8AC3E}">
        <p14:creationId xmlns:p14="http://schemas.microsoft.com/office/powerpoint/2010/main" val="3776709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Cooldown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4394200" cy="5065522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300 – 100 K rate limited</a:t>
            </a:r>
          </a:p>
          <a:p>
            <a:pPr lvl="1"/>
            <a:r>
              <a:rPr lang="en-US" dirty="0"/>
              <a:t>Thereafter as fast as possible</a:t>
            </a:r>
          </a:p>
          <a:p>
            <a:pPr lvl="1"/>
            <a:r>
              <a:rPr lang="en-US" dirty="0"/>
              <a:t>Cooldown complete doesn’t mean </a:t>
            </a:r>
            <a:r>
              <a:rPr lang="en-US" dirty="0">
                <a:solidFill>
                  <a:srgbClr val="0000FF"/>
                </a:solidFill>
              </a:rPr>
              <a:t>COLD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015E95-0060-9742-8B5E-62119D3D75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521CC4-0E85-5243-B34A-E86000352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00" y="3384200"/>
            <a:ext cx="3892550" cy="3114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A1BBA7-C7C5-4A49-AE5B-92C1A4522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5120" y="3384200"/>
            <a:ext cx="3892550" cy="31140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37435B-64A0-554A-9DEC-1E4ABE9656FE}"/>
              </a:ext>
            </a:extLst>
          </p:cNvPr>
          <p:cNvSpPr txBox="1"/>
          <p:nvPr/>
        </p:nvSpPr>
        <p:spPr>
          <a:xfrm>
            <a:off x="2846711" y="2966709"/>
            <a:ext cx="3313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Ten days of F1.3-14 Cooldown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9811BCB-305C-9F47-A9C5-AA62DF9F9EAD}"/>
              </a:ext>
            </a:extLst>
          </p:cNvPr>
          <p:cNvCxnSpPr/>
          <p:nvPr/>
        </p:nvCxnSpPr>
        <p:spPr>
          <a:xfrm>
            <a:off x="3886200" y="3586774"/>
            <a:ext cx="0" cy="2501900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8B0271F-5B53-C84E-B18C-FDA48EEEC0B7}"/>
              </a:ext>
            </a:extLst>
          </p:cNvPr>
          <p:cNvSpPr txBox="1"/>
          <p:nvPr/>
        </p:nvSpPr>
        <p:spPr>
          <a:xfrm>
            <a:off x="2999347" y="4617464"/>
            <a:ext cx="84189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5"/>
                </a:solidFill>
              </a:rPr>
              <a:t>300 – 2 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E6E66B-E9D3-DC4E-B1C1-FAB8FCCE21D9}"/>
              </a:ext>
            </a:extLst>
          </p:cNvPr>
          <p:cNvSpPr txBox="1"/>
          <p:nvPr/>
        </p:nvSpPr>
        <p:spPr>
          <a:xfrm>
            <a:off x="5608214" y="4435013"/>
            <a:ext cx="75693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5"/>
                </a:solidFill>
              </a:rPr>
              <a:t>20 – 2 K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4992C79-848E-5F43-B386-F4B8B2CD3743}"/>
              </a:ext>
            </a:extLst>
          </p:cNvPr>
          <p:cNvCxnSpPr/>
          <p:nvPr/>
        </p:nvCxnSpPr>
        <p:spPr>
          <a:xfrm>
            <a:off x="5518301" y="3586774"/>
            <a:ext cx="0" cy="2501900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35A9FA7-769A-B245-9B59-C20731CED7B4}"/>
              </a:ext>
            </a:extLst>
          </p:cNvPr>
          <p:cNvSpPr/>
          <p:nvPr/>
        </p:nvSpPr>
        <p:spPr>
          <a:xfrm>
            <a:off x="1828090" y="5676039"/>
            <a:ext cx="1968198" cy="61925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AC4CC3E-2AEC-9542-A7AA-B4719A4521B4}"/>
              </a:ext>
            </a:extLst>
          </p:cNvPr>
          <p:cNvSpPr/>
          <p:nvPr/>
        </p:nvSpPr>
        <p:spPr>
          <a:xfrm>
            <a:off x="5988723" y="5273838"/>
            <a:ext cx="2577427" cy="93799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50F1B8C2-36D6-EB46-8022-F9D5F45FA16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543674"/>
            <a:ext cx="4126528" cy="314326"/>
          </a:xfrm>
        </p:spPr>
        <p:txBody>
          <a:bodyPr/>
          <a:lstStyle/>
          <a:p>
            <a:r>
              <a:rPr lang="en-US" dirty="0"/>
              <a:t>LCLS-II HE CM Performance Workshop | Harms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825DB34-BAC7-DD49-9E62-9782F4DCA66E}"/>
              </a:ext>
            </a:extLst>
          </p:cNvPr>
          <p:cNvCxnSpPr>
            <a:cxnSpLocks/>
          </p:cNvCxnSpPr>
          <p:nvPr/>
        </p:nvCxnSpPr>
        <p:spPr>
          <a:xfrm flipV="1">
            <a:off x="3931157" y="5676039"/>
            <a:ext cx="1968198" cy="369331"/>
          </a:xfrm>
          <a:prstGeom prst="straightConnector1">
            <a:avLst/>
          </a:prstGeom>
          <a:ln w="57150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4741450"/>
      </p:ext>
    </p:extLst>
  </p:cSld>
  <p:clrMapOvr>
    <a:masterClrMapping/>
  </p:clrMapOvr>
</p:sld>
</file>

<file path=ppt/theme/theme1.xml><?xml version="1.0" encoding="utf-8"?>
<a:theme xmlns:a="http://schemas.openxmlformats.org/drawingml/2006/main" name="LastName_Template_FAC201502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9B58DA2248E644A682083ACDD5076C" ma:contentTypeVersion="14" ma:contentTypeDescription="Create a new document." ma:contentTypeScope="" ma:versionID="a37b54773cd12d20c1994596086b5825">
  <xsd:schema xmlns:xsd="http://www.w3.org/2001/XMLSchema" xmlns:xs="http://www.w3.org/2001/XMLSchema" xmlns:p="http://schemas.microsoft.com/office/2006/metadata/properties" xmlns:ns2="40a36e22-736e-48c9-a30b-f6784f483deb" targetNamespace="http://schemas.microsoft.com/office/2006/metadata/properties" ma:root="true" ma:fieldsID="802ac6612b32fd883804ec55745421b0" ns2:_="">
    <xsd:import namespace="40a36e22-736e-48c9-a30b-f6784f483deb"/>
    <xsd:element name="properties">
      <xsd:complexType>
        <xsd:sequence>
          <xsd:element name="documentManagement">
            <xsd:complexType>
              <xsd:all>
                <xsd:element ref="ns2:Breakout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a36e22-736e-48c9-a30b-f6784f483deb" elementFormDefault="qualified">
    <xsd:import namespace="http://schemas.microsoft.com/office/2006/documentManagement/types"/>
    <xsd:import namespace="http://schemas.microsoft.com/office/infopath/2007/PartnerControls"/>
    <xsd:element name="Breakout" ma:index="8" ma:displayName="Breakout" ma:format="Dropdown" ma:internalName="Breakout">
      <xsd:simpleType>
        <xsd:restriction base="dms:Choice">
          <xsd:enumeration value="Plenary"/>
          <xsd:enumeration value="Breakout Session #1 - Accelerator Systems"/>
          <xsd:enumeration value="Breakout Session #2 - Cryogenic Systems"/>
          <xsd:enumeration value="Breakout Session #3 - Photon Systems"/>
          <xsd:enumeration value="Breakout Session #4 - Controls"/>
          <xsd:enumeration value="Breakout Session #5 - Infrastructure"/>
          <xsd:enumeration value="Breakout Session #6 - ES&amp;H"/>
          <xsd:enumeration value="Closeout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Breakout xmlns="40a36e22-736e-48c9-a30b-f6784f483deb">Breakout Session #2 - Cryogenic Systems</Breakout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3B1332C-70D7-4D4A-B72D-A80BF7DA2E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a36e22-736e-48c9-a30b-f6784f483d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C1B16AA-9221-46AE-B700-523442ABDABD}">
  <ds:schemaRefs>
    <ds:schemaRef ds:uri="40a36e22-736e-48c9-a30b-f6784f483deb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DE3F1C6-E643-4597-BD68-C599B5629AD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LastName_Template_FAC201502</Template>
  <TotalTime>20495</TotalTime>
  <Words>2882</Words>
  <Application>Microsoft Macintosh PowerPoint</Application>
  <PresentationFormat>On-screen Show (4:3)</PresentationFormat>
  <Paragraphs>967</Paragraphs>
  <Slides>35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Hiragino Sans</vt:lpstr>
      <vt:lpstr>Arial</vt:lpstr>
      <vt:lpstr>Calibri</vt:lpstr>
      <vt:lpstr>Cambria Math</vt:lpstr>
      <vt:lpstr>Helvetica</vt:lpstr>
      <vt:lpstr>Symbol</vt:lpstr>
      <vt:lpstr>LastName_Template_FAC201502</vt:lpstr>
      <vt:lpstr>CM test procedures and microphonics/unit test measurements</vt:lpstr>
      <vt:lpstr>Talking points</vt:lpstr>
      <vt:lpstr>Acceptance criteria</vt:lpstr>
      <vt:lpstr>Acceptance criteria - summary</vt:lpstr>
      <vt:lpstr>Test Checklist</vt:lpstr>
      <vt:lpstr>Test Checklist (2)</vt:lpstr>
      <vt:lpstr>Operational Readiness Clearance</vt:lpstr>
      <vt:lpstr>Duration</vt:lpstr>
      <vt:lpstr>Cooldown</vt:lpstr>
      <vt:lpstr>Power rise - (Usable) Gradient</vt:lpstr>
      <vt:lpstr>Power rise - pulsed processing</vt:lpstr>
      <vt:lpstr>Gradient comparison</vt:lpstr>
      <vt:lpstr>Field emission &amp; dark current</vt:lpstr>
      <vt:lpstr>Rad detector layout</vt:lpstr>
      <vt:lpstr>Q0 measurements</vt:lpstr>
      <vt:lpstr>Q0 measurements – minimal magnetic field</vt:lpstr>
      <vt:lpstr>Unit test – RF heater compensation</vt:lpstr>
      <vt:lpstr>Unit test - RF output/GDR</vt:lpstr>
      <vt:lpstr>Microphonics</vt:lpstr>
      <vt:lpstr>Operational Experience</vt:lpstr>
      <vt:lpstr>Summary (of summaries)</vt:lpstr>
      <vt:lpstr>Summary</vt:lpstr>
      <vt:lpstr>PowerPoint Presentation</vt:lpstr>
      <vt:lpstr>Cavity Performance Measurement - Calibration</vt:lpstr>
      <vt:lpstr>LLRF Power Measurement Linearity Measurement</vt:lpstr>
      <vt:lpstr>Directional Coupler Forward Power</vt:lpstr>
      <vt:lpstr>Cavity Performance Measurement - Gradient</vt:lpstr>
      <vt:lpstr>Cavity Gradient Measurement - Comparison</vt:lpstr>
      <vt:lpstr>Gradient Measurement</vt:lpstr>
      <vt:lpstr>Coupler Heating Effect</vt:lpstr>
      <vt:lpstr>Error Analysis - Eacc</vt:lpstr>
      <vt:lpstr>Gradient Measurement during Production Testing</vt:lpstr>
      <vt:lpstr>Usable gradient</vt:lpstr>
      <vt:lpstr>Dosimetry</vt:lpstr>
      <vt:lpstr>Unit test</vt:lpstr>
    </vt:vector>
  </TitlesOfParts>
  <Manager/>
  <Company>SLAC National Accelerator Laboratory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subject/>
  <dc:creator>tor</dc:creator>
  <cp:keywords/>
  <dc:description/>
  <cp:lastModifiedBy>Elvin R Harms Jr</cp:lastModifiedBy>
  <cp:revision>1148</cp:revision>
  <cp:lastPrinted>2017-08-28T12:58:25Z</cp:lastPrinted>
  <dcterms:created xsi:type="dcterms:W3CDTF">2015-01-29T22:30:14Z</dcterms:created>
  <dcterms:modified xsi:type="dcterms:W3CDTF">2019-04-25T21:47:20Z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0x010100D49B58DA2248E644A682083ACDD5076C</vt:lpwstr>
  </property>
  <property fmtid="{D5CDD505-2E9C-101B-9397-08002B2CF9AE}" pid="3" name="DocType">
    <vt:lpwstr>Presentation</vt:lpwstr>
  </property>
  <property fmtid="{D5CDD505-2E9C-101B-9397-08002B2CF9AE}" pid="4" name="Plenary Agenda Item">
    <vt:lpwstr>7</vt:lpwstr>
  </property>
  <property fmtid="{D5CDD505-2E9C-101B-9397-08002B2CF9AE}" pid="5" name="Formatting Updated">
    <vt:lpwstr>true</vt:lpwstr>
  </property>
  <property fmtid="{D5CDD505-2E9C-101B-9397-08002B2CF9AE}" pid="6" name="Plenary Agenda">
    <vt:lpwstr>8</vt:lpwstr>
  </property>
  <property fmtid="{D5CDD505-2E9C-101B-9397-08002B2CF9AE}" pid="7" name="Order">
    <vt:r8>3300</vt:r8>
  </property>
  <property fmtid="{D5CDD505-2E9C-101B-9397-08002B2CF9AE}" pid="8" name="xd_ProgID">
    <vt:lpwstr/>
  </property>
  <property fmtid="{D5CDD505-2E9C-101B-9397-08002B2CF9AE}" pid="9" name="_CopySource">
    <vt:lpwstr>https://slacspace.slac.stanford.edu/sites/reviews/lclsii/CD1DR_Dec2013/Presentations/Proc pres Dir review 12 2013.pptx</vt:lpwstr>
  </property>
  <property fmtid="{D5CDD505-2E9C-101B-9397-08002B2CF9AE}" pid="10" name="TemplateUrl">
    <vt:lpwstr/>
  </property>
</Properties>
</file>