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  <p:sldMasterId id="2147483669" r:id="rId2"/>
  </p:sldMasterIdLst>
  <p:notesMasterIdLst>
    <p:notesMasterId r:id="rId27"/>
  </p:notesMasterIdLst>
  <p:sldIdLst>
    <p:sldId id="372" r:id="rId3"/>
    <p:sldId id="845" r:id="rId4"/>
    <p:sldId id="843" r:id="rId5"/>
    <p:sldId id="846" r:id="rId6"/>
    <p:sldId id="362" r:id="rId7"/>
    <p:sldId id="363" r:id="rId8"/>
    <p:sldId id="364" r:id="rId9"/>
    <p:sldId id="365" r:id="rId10"/>
    <p:sldId id="844" r:id="rId11"/>
    <p:sldId id="851" r:id="rId12"/>
    <p:sldId id="852" r:id="rId13"/>
    <p:sldId id="855" r:id="rId14"/>
    <p:sldId id="367" r:id="rId15"/>
    <p:sldId id="834" r:id="rId16"/>
    <p:sldId id="836" r:id="rId17"/>
    <p:sldId id="839" r:id="rId18"/>
    <p:sldId id="837" r:id="rId19"/>
    <p:sldId id="838" r:id="rId20"/>
    <p:sldId id="848" r:id="rId21"/>
    <p:sldId id="840" r:id="rId22"/>
    <p:sldId id="841" r:id="rId23"/>
    <p:sldId id="847" r:id="rId24"/>
    <p:sldId id="842" r:id="rId25"/>
    <p:sldId id="854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7600"/>
    <a:srgbClr val="01477C"/>
    <a:srgbClr val="043258"/>
    <a:srgbClr val="005B9F"/>
    <a:srgbClr val="5897BB"/>
    <a:srgbClr val="4FB3DC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3"/>
    <p:restoredTop sz="93271"/>
  </p:normalViewPr>
  <p:slideViewPr>
    <p:cSldViewPr snapToGrid="0" snapToObjects="1">
      <p:cViewPr varScale="1">
        <p:scale>
          <a:sx n="139" d="100"/>
          <a:sy n="139" d="100"/>
        </p:scale>
        <p:origin x="176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5C9C0-04B2-F849-9550-081BDD14D73F}" type="datetimeFigureOut">
              <a:rPr lang="en-US" smtClean="0"/>
              <a:t>4/24/19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5EADE2-00D5-1643-82A5-F86B8890C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98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5EADE2-00D5-1643-82A5-F86B8890C6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41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5EADE2-00D5-1643-82A5-F86B8890C6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762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96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1C09D7-2034-4A7F-959F-75165A7C71A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110" charset="-128"/>
                <a:cs typeface="+mn-cs"/>
              </a:rPr>
              <a:pPr marL="0" marR="0" lvl="0" indent="0" algn="r" defTabSz="92962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11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65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60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Sam Posen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8593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Sam Posen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3393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Sam Posen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0104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Sam Posen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95434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9884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 Posen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94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7050" y="3646170"/>
            <a:ext cx="5480050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2052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49" y="79409"/>
            <a:ext cx="6137377" cy="12709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528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793776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B65156-AA8C-450A-A835-035FB752770E}" type="datetime1">
              <a:rPr lang="en-US" smtClean="0"/>
              <a:t>4/24/19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0841" y="6504213"/>
            <a:ext cx="616187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665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B372DD4-D4D6-40C3-8AAB-AA885118B59A}" type="datetime1">
              <a:rPr lang="en-US" smtClean="0"/>
              <a:t>4/24/19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293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58A7FF40-35FC-4733-A1F5-EC8A716E9D14}" type="datetime1">
              <a:rPr lang="en-US" smtClean="0"/>
              <a:t>4/24/19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071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C2D4781-BC56-4406-9B69-062430273549}" type="datetime1">
              <a:rPr lang="en-US" smtClean="0"/>
              <a:t>4/24/19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397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6B484FD3-1191-48AD-929C-8390A1206729}" type="datetime1">
              <a:rPr lang="en-US" smtClean="0"/>
              <a:t>4/24/19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5156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9D21D-D81D-4552-94F3-6ED7B43E2F37}" type="datetime1">
              <a:rPr lang="en-US" smtClean="0"/>
              <a:t>4/24/19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827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17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Sam Posen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8547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54BAD8-917A-4CFF-9704-876666C5C343}" type="datetime1">
              <a:rPr lang="en-US" smtClean="0"/>
              <a:t>4/24/19</a:t>
            </a:fld>
            <a:endParaRPr lang="en-US" dirty="0">
              <a:ea typeface="Geneva" charset="0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8C009B-CB69-E04A-B9B3-34B26D69E9CF}" type="slidenum">
              <a:rPr lang="en-US">
                <a:ea typeface="Geneva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Geneva" charset="0"/>
            </a:endParaRPr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>
              <a:solidFill>
                <a:srgbClr val="003087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36519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Sam Posen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91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E83F66-B7AE-4050-9CE3-119AC9F52A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Sam Posen</a:t>
            </a:r>
          </a:p>
          <a:p>
            <a:r>
              <a:rPr lang="en-US" dirty="0"/>
              <a:t>LCLS II HE Cryomodule Performance Workshop</a:t>
            </a:r>
          </a:p>
          <a:p>
            <a:r>
              <a:rPr lang="en-US" dirty="0"/>
              <a:t>25 April 2019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0E3E2-9935-4B27-87FD-E5FC8C39CA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Source of Gradient Limitations in </a:t>
            </a:r>
            <a:r>
              <a:rPr lang="en-US" dirty="0" err="1"/>
              <a:t>Fermilab</a:t>
            </a:r>
            <a:r>
              <a:rPr lang="en-US" dirty="0"/>
              <a:t> Cryomodules</a:t>
            </a:r>
          </a:p>
        </p:txBody>
      </p:sp>
    </p:spTree>
    <p:extLst>
      <p:ext uri="{BB962C8B-B14F-4D97-AF65-F5344CB8AC3E}">
        <p14:creationId xmlns:p14="http://schemas.microsoft.com/office/powerpoint/2010/main" val="3318354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078C236-D49A-6F4B-A963-F05867DC7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53" y="178560"/>
            <a:ext cx="9144000" cy="650087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F1524A9-AB99-FD4F-97E4-FFE9F2917CDD}"/>
              </a:ext>
            </a:extLst>
          </p:cNvPr>
          <p:cNvCxnSpPr>
            <a:cxnSpLocks/>
          </p:cNvCxnSpPr>
          <p:nvPr/>
        </p:nvCxnSpPr>
        <p:spPr>
          <a:xfrm>
            <a:off x="2861458" y="2942378"/>
            <a:ext cx="0" cy="2643610"/>
          </a:xfrm>
          <a:prstGeom prst="straightConnector1">
            <a:avLst/>
          </a:prstGeom>
          <a:ln>
            <a:solidFill>
              <a:srgbClr val="0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6DE3DAB-ECC4-914B-93BF-5F8DFFA1F756}"/>
              </a:ext>
            </a:extLst>
          </p:cNvPr>
          <p:cNvCxnSpPr>
            <a:cxnSpLocks/>
          </p:cNvCxnSpPr>
          <p:nvPr/>
        </p:nvCxnSpPr>
        <p:spPr>
          <a:xfrm>
            <a:off x="4317557" y="2915219"/>
            <a:ext cx="0" cy="2073242"/>
          </a:xfrm>
          <a:prstGeom prst="straightConnector1">
            <a:avLst/>
          </a:prstGeom>
          <a:ln>
            <a:solidFill>
              <a:srgbClr val="0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7318BAF-465F-B249-AA22-A7416FD80E54}"/>
              </a:ext>
            </a:extLst>
          </p:cNvPr>
          <p:cNvCxnSpPr>
            <a:cxnSpLocks/>
          </p:cNvCxnSpPr>
          <p:nvPr/>
        </p:nvCxnSpPr>
        <p:spPr>
          <a:xfrm>
            <a:off x="7911785" y="2915219"/>
            <a:ext cx="0" cy="2370496"/>
          </a:xfrm>
          <a:prstGeom prst="straightConnector1">
            <a:avLst/>
          </a:prstGeom>
          <a:ln>
            <a:solidFill>
              <a:srgbClr val="0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E5410D4-BA12-3D40-95AA-E88AFDF62CC4}"/>
              </a:ext>
            </a:extLst>
          </p:cNvPr>
          <p:cNvCxnSpPr>
            <a:cxnSpLocks/>
          </p:cNvCxnSpPr>
          <p:nvPr/>
        </p:nvCxnSpPr>
        <p:spPr>
          <a:xfrm>
            <a:off x="8246763" y="2906166"/>
            <a:ext cx="0" cy="2625504"/>
          </a:xfrm>
          <a:prstGeom prst="straightConnector1">
            <a:avLst/>
          </a:prstGeom>
          <a:ln>
            <a:solidFill>
              <a:srgbClr val="0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D62FE153-3270-914C-8926-381CDBE1C1B9}"/>
              </a:ext>
            </a:extLst>
          </p:cNvPr>
          <p:cNvSpPr txBox="1">
            <a:spLocks/>
          </p:cNvSpPr>
          <p:nvPr/>
        </p:nvSpPr>
        <p:spPr>
          <a:xfrm>
            <a:off x="3937511" y="4100467"/>
            <a:ext cx="4690063" cy="62582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Strong correlation between quench and x-ray burst on chipmunks</a:t>
            </a:r>
          </a:p>
        </p:txBody>
      </p:sp>
    </p:spTree>
    <p:extLst>
      <p:ext uri="{BB962C8B-B14F-4D97-AF65-F5344CB8AC3E}">
        <p14:creationId xmlns:p14="http://schemas.microsoft.com/office/powerpoint/2010/main" val="1209223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F7453420-65D4-1443-A5A3-CF1F7C60A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583" y="110613"/>
            <a:ext cx="9144000" cy="663677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E360939-F2B8-384C-BAA7-9EB7918C7F2A}"/>
              </a:ext>
            </a:extLst>
          </p:cNvPr>
          <p:cNvCxnSpPr>
            <a:cxnSpLocks/>
          </p:cNvCxnSpPr>
          <p:nvPr/>
        </p:nvCxnSpPr>
        <p:spPr>
          <a:xfrm>
            <a:off x="2535537" y="2906164"/>
            <a:ext cx="0" cy="2652667"/>
          </a:xfrm>
          <a:prstGeom prst="straightConnector1">
            <a:avLst/>
          </a:prstGeom>
          <a:ln>
            <a:solidFill>
              <a:srgbClr val="0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BE3EFCF-F4E6-994C-B227-0F8A60478CFF}"/>
              </a:ext>
            </a:extLst>
          </p:cNvPr>
          <p:cNvCxnSpPr>
            <a:cxnSpLocks/>
          </p:cNvCxnSpPr>
          <p:nvPr/>
        </p:nvCxnSpPr>
        <p:spPr>
          <a:xfrm>
            <a:off x="3395617" y="2942376"/>
            <a:ext cx="0" cy="2299582"/>
          </a:xfrm>
          <a:prstGeom prst="straightConnector1">
            <a:avLst/>
          </a:prstGeom>
          <a:ln>
            <a:solidFill>
              <a:srgbClr val="0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FD0A5C4-12E7-F840-81D6-6F9EC3F51C3C}"/>
              </a:ext>
            </a:extLst>
          </p:cNvPr>
          <p:cNvCxnSpPr>
            <a:cxnSpLocks/>
          </p:cNvCxnSpPr>
          <p:nvPr/>
        </p:nvCxnSpPr>
        <p:spPr>
          <a:xfrm>
            <a:off x="4608783" y="2942382"/>
            <a:ext cx="0" cy="2661714"/>
          </a:xfrm>
          <a:prstGeom prst="straightConnector1">
            <a:avLst/>
          </a:prstGeom>
          <a:ln>
            <a:solidFill>
              <a:srgbClr val="0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B3A011C-BE2C-E14C-98B1-33976D051E23}"/>
              </a:ext>
            </a:extLst>
          </p:cNvPr>
          <p:cNvCxnSpPr>
            <a:cxnSpLocks/>
          </p:cNvCxnSpPr>
          <p:nvPr/>
        </p:nvCxnSpPr>
        <p:spPr>
          <a:xfrm>
            <a:off x="4436768" y="2906164"/>
            <a:ext cx="0" cy="2652667"/>
          </a:xfrm>
          <a:prstGeom prst="straightConnector1">
            <a:avLst/>
          </a:prstGeom>
          <a:ln>
            <a:solidFill>
              <a:srgbClr val="0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BB51DC0-E787-A148-B15D-9ABEB6DDE708}"/>
              </a:ext>
            </a:extLst>
          </p:cNvPr>
          <p:cNvCxnSpPr>
            <a:cxnSpLocks/>
          </p:cNvCxnSpPr>
          <p:nvPr/>
        </p:nvCxnSpPr>
        <p:spPr>
          <a:xfrm>
            <a:off x="4138004" y="2915217"/>
            <a:ext cx="0" cy="2616450"/>
          </a:xfrm>
          <a:prstGeom prst="straightConnector1">
            <a:avLst/>
          </a:prstGeom>
          <a:ln>
            <a:solidFill>
              <a:srgbClr val="0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AA4139D-5C39-BB40-A4FA-E3874ED2F5DE}"/>
              </a:ext>
            </a:extLst>
          </p:cNvPr>
          <p:cNvCxnSpPr>
            <a:cxnSpLocks/>
          </p:cNvCxnSpPr>
          <p:nvPr/>
        </p:nvCxnSpPr>
        <p:spPr>
          <a:xfrm>
            <a:off x="5396431" y="2915217"/>
            <a:ext cx="0" cy="2616455"/>
          </a:xfrm>
          <a:prstGeom prst="straightConnector1">
            <a:avLst/>
          </a:prstGeom>
          <a:ln>
            <a:solidFill>
              <a:srgbClr val="0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5E6A7E9-7102-D04E-A978-804D1FE586AF}"/>
              </a:ext>
            </a:extLst>
          </p:cNvPr>
          <p:cNvCxnSpPr>
            <a:cxnSpLocks/>
          </p:cNvCxnSpPr>
          <p:nvPr/>
        </p:nvCxnSpPr>
        <p:spPr>
          <a:xfrm>
            <a:off x="6165978" y="2915217"/>
            <a:ext cx="0" cy="2688879"/>
          </a:xfrm>
          <a:prstGeom prst="straightConnector1">
            <a:avLst/>
          </a:prstGeom>
          <a:ln>
            <a:solidFill>
              <a:srgbClr val="0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F9CB3F0-8A0F-7D47-B1D8-9CB5ABC295CB}"/>
              </a:ext>
            </a:extLst>
          </p:cNvPr>
          <p:cNvCxnSpPr>
            <a:cxnSpLocks/>
          </p:cNvCxnSpPr>
          <p:nvPr/>
        </p:nvCxnSpPr>
        <p:spPr>
          <a:xfrm>
            <a:off x="7044163" y="2906164"/>
            <a:ext cx="0" cy="2562131"/>
          </a:xfrm>
          <a:prstGeom prst="straightConnector1">
            <a:avLst/>
          </a:prstGeom>
          <a:ln>
            <a:solidFill>
              <a:srgbClr val="0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704F2E3-990F-D744-9D52-6ADC34B49E67}"/>
              </a:ext>
            </a:extLst>
          </p:cNvPr>
          <p:cNvCxnSpPr>
            <a:cxnSpLocks/>
          </p:cNvCxnSpPr>
          <p:nvPr/>
        </p:nvCxnSpPr>
        <p:spPr>
          <a:xfrm>
            <a:off x="7198074" y="2915217"/>
            <a:ext cx="0" cy="2625503"/>
          </a:xfrm>
          <a:prstGeom prst="straightConnector1">
            <a:avLst/>
          </a:prstGeom>
          <a:ln>
            <a:solidFill>
              <a:srgbClr val="0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B71A8E7-5848-484B-821E-A0A52329F5B5}"/>
              </a:ext>
            </a:extLst>
          </p:cNvPr>
          <p:cNvCxnSpPr>
            <a:cxnSpLocks/>
          </p:cNvCxnSpPr>
          <p:nvPr/>
        </p:nvCxnSpPr>
        <p:spPr>
          <a:xfrm>
            <a:off x="8619464" y="2924270"/>
            <a:ext cx="0" cy="2424065"/>
          </a:xfrm>
          <a:prstGeom prst="straightConnector1">
            <a:avLst/>
          </a:prstGeom>
          <a:ln>
            <a:solidFill>
              <a:srgbClr val="0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3EE55A7-655D-5F44-AE54-89119EE0642C}"/>
              </a:ext>
            </a:extLst>
          </p:cNvPr>
          <p:cNvCxnSpPr>
            <a:cxnSpLocks/>
          </p:cNvCxnSpPr>
          <p:nvPr/>
        </p:nvCxnSpPr>
        <p:spPr>
          <a:xfrm>
            <a:off x="8073943" y="2924270"/>
            <a:ext cx="0" cy="2749990"/>
          </a:xfrm>
          <a:prstGeom prst="straightConnector1">
            <a:avLst/>
          </a:prstGeom>
          <a:ln>
            <a:solidFill>
              <a:srgbClr val="0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9608D4D-0496-C54A-BA45-8FC41CCEFE32}"/>
              </a:ext>
            </a:extLst>
          </p:cNvPr>
          <p:cNvCxnSpPr>
            <a:cxnSpLocks/>
          </p:cNvCxnSpPr>
          <p:nvPr/>
        </p:nvCxnSpPr>
        <p:spPr>
          <a:xfrm>
            <a:off x="8456503" y="2915217"/>
            <a:ext cx="0" cy="2670773"/>
          </a:xfrm>
          <a:prstGeom prst="straightConnector1">
            <a:avLst/>
          </a:prstGeom>
          <a:ln>
            <a:solidFill>
              <a:srgbClr val="0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4908D56-BF66-FC47-B101-C5F572FB9B93}"/>
              </a:ext>
            </a:extLst>
          </p:cNvPr>
          <p:cNvCxnSpPr>
            <a:cxnSpLocks/>
          </p:cNvCxnSpPr>
          <p:nvPr/>
        </p:nvCxnSpPr>
        <p:spPr>
          <a:xfrm>
            <a:off x="4842665" y="2951429"/>
            <a:ext cx="0" cy="2571184"/>
          </a:xfrm>
          <a:prstGeom prst="straightConnector1">
            <a:avLst/>
          </a:prstGeom>
          <a:ln>
            <a:solidFill>
              <a:srgbClr val="0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2BB8E17-08A2-6B4A-9A54-B5272DF1F2B8}"/>
              </a:ext>
            </a:extLst>
          </p:cNvPr>
          <p:cNvCxnSpPr>
            <a:cxnSpLocks/>
          </p:cNvCxnSpPr>
          <p:nvPr/>
        </p:nvCxnSpPr>
        <p:spPr>
          <a:xfrm>
            <a:off x="8735649" y="2924270"/>
            <a:ext cx="0" cy="2544025"/>
          </a:xfrm>
          <a:prstGeom prst="straightConnector1">
            <a:avLst/>
          </a:prstGeom>
          <a:ln>
            <a:solidFill>
              <a:srgbClr val="0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1">
            <a:extLst>
              <a:ext uri="{FF2B5EF4-FFF2-40B4-BE49-F238E27FC236}">
                <a16:creationId xmlns:a16="http://schemas.microsoft.com/office/drawing/2014/main" id="{317E3728-E9C6-6845-823C-4777D4635DEE}"/>
              </a:ext>
            </a:extLst>
          </p:cNvPr>
          <p:cNvSpPr txBox="1">
            <a:spLocks/>
          </p:cNvSpPr>
          <p:nvPr/>
        </p:nvSpPr>
        <p:spPr>
          <a:xfrm>
            <a:off x="3220920" y="4136302"/>
            <a:ext cx="4690063" cy="62582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Strong correlation between quench and x-ray burst on chipmunks</a:t>
            </a:r>
          </a:p>
        </p:txBody>
      </p:sp>
    </p:spTree>
    <p:extLst>
      <p:ext uri="{BB962C8B-B14F-4D97-AF65-F5344CB8AC3E}">
        <p14:creationId xmlns:p14="http://schemas.microsoft.com/office/powerpoint/2010/main" val="1380505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790B54-56DE-DA4A-AB78-B92080495A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2750"/>
          <a:stretch/>
        </p:blipFill>
        <p:spPr>
          <a:xfrm>
            <a:off x="1188719" y="0"/>
            <a:ext cx="6944009" cy="2363098"/>
          </a:xfrm>
          <a:prstGeom prst="rect">
            <a:avLst/>
          </a:prstGeom>
        </p:spPr>
      </p:pic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750C3D1A-2A49-9241-A3DE-B0289A0A72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080"/>
          <a:stretch/>
        </p:blipFill>
        <p:spPr>
          <a:xfrm>
            <a:off x="1188719" y="2340637"/>
            <a:ext cx="6944009" cy="22965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383C32-B912-AA40-BB77-4902668CD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424" y="4610909"/>
            <a:ext cx="7026303" cy="22470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A066041-7BCA-F94D-9BAB-D020E6C0A7CA}"/>
              </a:ext>
            </a:extLst>
          </p:cNvPr>
          <p:cNvSpPr txBox="1"/>
          <p:nvPr/>
        </p:nvSpPr>
        <p:spPr>
          <a:xfrm>
            <a:off x="1938528" y="4928616"/>
            <a:ext cx="1975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Decarads</a:t>
            </a:r>
            <a:r>
              <a:rPr lang="en-US" b="1" dirty="0"/>
              <a:t> not as sensitive to this</a:t>
            </a:r>
          </a:p>
        </p:txBody>
      </p:sp>
    </p:spTree>
    <p:extLst>
      <p:ext uri="{BB962C8B-B14F-4D97-AF65-F5344CB8AC3E}">
        <p14:creationId xmlns:p14="http://schemas.microsoft.com/office/powerpoint/2010/main" val="1557276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070257-C015-E84B-BFB7-C4A452956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CM16 is not ideal for case studies – for previous CMs, they would start at the maximum gradient, then work backwards as they tried to find usable gradient. For CM16, they started at ~17 MV/m at each cavity, then proceeded upwards till they reached a gradient at which they quenched prior to reaching 1 hour of operation, or else ran out of time for the shift</a:t>
            </a:r>
          </a:p>
          <a:p>
            <a:r>
              <a:rPr lang="en-US" dirty="0"/>
              <a:t>CM15 problem with file I/O from </a:t>
            </a:r>
            <a:r>
              <a:rPr lang="en-US" dirty="0" err="1"/>
              <a:t>Matlab</a:t>
            </a:r>
            <a:r>
              <a:rPr lang="en-US" dirty="0"/>
              <a:t>. Couldn’t access data in the Backup logger</a:t>
            </a:r>
          </a:p>
          <a:p>
            <a:r>
              <a:rPr lang="en-US" dirty="0"/>
              <a:t>CM14 has some useful examples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942CE9-1383-454E-8FED-259778CB9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AED81-E8CF-B54E-954E-8E82BBD73A3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6F9AD53-61D6-4C9C-9EC7-D8ABC4EC224F}" type="datetime1">
              <a:rPr lang="en-US" smtClean="0"/>
              <a:t>4/24/19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90E42-FC5D-8F4C-8C24-EBBE9616BB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0C497-5B9C-2C47-9685-95B57FC33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440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F1.3-14 performance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D36294-2849-48A8-8531-5354CF3095D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110" charset="-128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45118B-8F97-4740-B0F9-E6F8E9BF96E9}"/>
              </a:ext>
            </a:extLst>
          </p:cNvPr>
          <p:cNvSpPr txBox="1"/>
          <p:nvPr/>
        </p:nvSpPr>
        <p:spPr>
          <a:xfrm>
            <a:off x="235614" y="5359068"/>
            <a:ext cx="82153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10" charset="-128"/>
                <a:cs typeface="Calibri" panose="020F0502020204030204" pitchFamily="34" charset="0"/>
              </a:rPr>
              <a:t>*No VTS administrative limit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10" charset="-128"/>
                <a:cs typeface="Calibri" panose="020F0502020204030204" pitchFamily="34" charset="0"/>
              </a:rPr>
              <a:t>**21 MV/m is CMTF administrative limit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10" charset="-128"/>
                <a:cs typeface="Calibri" panose="020F0502020204030204" pitchFamily="34" charset="0"/>
              </a:rPr>
              <a:t>***50mR/h wall radiation detector and/or 0.5 MV/m below quench limit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10" charset="-128"/>
                <a:cs typeface="Calibri" panose="020F0502020204030204" pitchFamily="34" charset="0"/>
              </a:rPr>
              <a:t>Q0 measurements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10" charset="-128"/>
                <a:cs typeface="Calibri" panose="020F0502020204030204" pitchFamily="34" charset="0"/>
              </a:rPr>
              <a:t>started xx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10" charset="-128"/>
                <a:cs typeface="Calibri" panose="020F0502020204030204" pitchFamily="34" charset="0"/>
              </a:rPr>
              <a:t>hours after thermal bump 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12B6EC5-0F05-3940-B240-BADE329817B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1822" y="1358274"/>
          <a:ext cx="8103571" cy="36122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8807">
                  <a:extLst>
                    <a:ext uri="{9D8B030D-6E8A-4147-A177-3AD203B41FA5}">
                      <a16:colId xmlns:a16="http://schemas.microsoft.com/office/drawing/2014/main" val="2420141366"/>
                    </a:ext>
                  </a:extLst>
                </a:gridCol>
                <a:gridCol w="570459">
                  <a:extLst>
                    <a:ext uri="{9D8B030D-6E8A-4147-A177-3AD203B41FA5}">
                      <a16:colId xmlns:a16="http://schemas.microsoft.com/office/drawing/2014/main" val="1825985722"/>
                    </a:ext>
                  </a:extLst>
                </a:gridCol>
                <a:gridCol w="659920">
                  <a:extLst>
                    <a:ext uri="{9D8B030D-6E8A-4147-A177-3AD203B41FA5}">
                      <a16:colId xmlns:a16="http://schemas.microsoft.com/office/drawing/2014/main" val="2423579629"/>
                    </a:ext>
                  </a:extLst>
                </a:gridCol>
                <a:gridCol w="862354">
                  <a:extLst>
                    <a:ext uri="{9D8B030D-6E8A-4147-A177-3AD203B41FA5}">
                      <a16:colId xmlns:a16="http://schemas.microsoft.com/office/drawing/2014/main" val="3052264409"/>
                    </a:ext>
                  </a:extLst>
                </a:gridCol>
                <a:gridCol w="659174">
                  <a:extLst>
                    <a:ext uri="{9D8B030D-6E8A-4147-A177-3AD203B41FA5}">
                      <a16:colId xmlns:a16="http://schemas.microsoft.com/office/drawing/2014/main" val="573025509"/>
                    </a:ext>
                  </a:extLst>
                </a:gridCol>
                <a:gridCol w="755811">
                  <a:extLst>
                    <a:ext uri="{9D8B030D-6E8A-4147-A177-3AD203B41FA5}">
                      <a16:colId xmlns:a16="http://schemas.microsoft.com/office/drawing/2014/main" val="3942669789"/>
                    </a:ext>
                  </a:extLst>
                </a:gridCol>
                <a:gridCol w="797099">
                  <a:extLst>
                    <a:ext uri="{9D8B030D-6E8A-4147-A177-3AD203B41FA5}">
                      <a16:colId xmlns:a16="http://schemas.microsoft.com/office/drawing/2014/main" val="434993785"/>
                    </a:ext>
                  </a:extLst>
                </a:gridCol>
                <a:gridCol w="1252582">
                  <a:extLst>
                    <a:ext uri="{9D8B030D-6E8A-4147-A177-3AD203B41FA5}">
                      <a16:colId xmlns:a16="http://schemas.microsoft.com/office/drawing/2014/main" val="82852308"/>
                    </a:ext>
                  </a:extLst>
                </a:gridCol>
                <a:gridCol w="1567365">
                  <a:extLst>
                    <a:ext uri="{9D8B030D-6E8A-4147-A177-3AD203B41FA5}">
                      <a16:colId xmlns:a16="http://schemas.microsoft.com/office/drawing/2014/main" val="4134965392"/>
                    </a:ext>
                  </a:extLst>
                </a:gridCol>
              </a:tblGrid>
              <a:tr h="25028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 dirty="0">
                          <a:effectLst/>
                        </a:rPr>
                        <a:t>VTS</a:t>
                      </a:r>
                      <a:endParaRPr 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 dirty="0">
                          <a:effectLst/>
                        </a:rPr>
                        <a:t>CMTF Test</a:t>
                      </a:r>
                      <a:endParaRPr 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9202512"/>
                  </a:ext>
                </a:extLst>
              </a:tr>
              <a:tr h="75084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u="none" strike="noStrike" dirty="0">
                          <a:solidFill>
                            <a:schemeClr val="bg1"/>
                          </a:solidFill>
                          <a:effectLst/>
                        </a:rPr>
                        <a:t>Cavity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Eacc</a:t>
                      </a:r>
                      <a:r>
                        <a:rPr lang="en-US" sz="1050" u="none" strike="noStrike" dirty="0">
                          <a:solidFill>
                            <a:schemeClr val="bg1"/>
                          </a:solidFill>
                          <a:effectLst/>
                        </a:rPr>
                        <a:t>* [MV/m]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solidFill>
                            <a:schemeClr val="bg1"/>
                          </a:solidFill>
                          <a:effectLst/>
                        </a:rPr>
                        <a:t>FE onset</a:t>
                      </a:r>
                      <a:endParaRPr lang="en-US" sz="10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 dirty="0">
                          <a:solidFill>
                            <a:schemeClr val="bg1"/>
                          </a:solidFill>
                          <a:effectLst/>
                        </a:rPr>
                        <a:t>Q0@16MV/m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 dirty="0">
                          <a:solidFill>
                            <a:schemeClr val="bg1"/>
                          </a:solidFill>
                          <a:effectLst/>
                        </a:rPr>
                        <a:t>Max** Gradient [MV/m]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 dirty="0">
                          <a:solidFill>
                            <a:schemeClr val="bg1"/>
                          </a:solidFill>
                          <a:effectLst/>
                        </a:rPr>
                        <a:t>Usable Gradient*** [MV/m]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 dirty="0">
                          <a:solidFill>
                            <a:schemeClr val="bg1"/>
                          </a:solidFill>
                          <a:effectLst/>
                        </a:rPr>
                        <a:t>FE onset [MV/m]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 dirty="0">
                          <a:solidFill>
                            <a:schemeClr val="bg1"/>
                          </a:solidFill>
                          <a:effectLst/>
                        </a:rPr>
                        <a:t>Q0 @16MV/m     </a:t>
                      </a:r>
                      <a:br>
                        <a:rPr lang="en-US" sz="1050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050" u="none" strike="noStrike" dirty="0">
                          <a:solidFill>
                            <a:schemeClr val="bg1"/>
                          </a:solidFill>
                          <a:effectLst/>
                        </a:rPr>
                        <a:t>2K @ 30 g/s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 dirty="0">
                          <a:solidFill>
                            <a:schemeClr val="bg1"/>
                          </a:solidFill>
                          <a:effectLst/>
                        </a:rPr>
                        <a:t>Material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6467357"/>
                  </a:ext>
                </a:extLst>
              </a:tr>
              <a:tr h="24228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>
                          <a:effectLst/>
                        </a:rPr>
                        <a:t> CAV0139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</a:rPr>
                        <a:t>2.9E+10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2.9E+10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TD, 200/900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66983268"/>
                  </a:ext>
                </a:extLst>
              </a:tr>
              <a:tr h="24021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>
                          <a:effectLst/>
                        </a:rPr>
                        <a:t> CAV0225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</a:rPr>
                        <a:t>3.5E+10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</a:rPr>
                        <a:t>3.1E+10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TD, 200/900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80862109"/>
                  </a:ext>
                </a:extLst>
              </a:tr>
              <a:tr h="25522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>
                          <a:effectLst/>
                        </a:rPr>
                        <a:t> CAV0096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</a:rPr>
                        <a:t>21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</a:rPr>
                        <a:t>3.5E+10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4.2E+10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NX-B, 200/950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91733648"/>
                  </a:ext>
                </a:extLst>
              </a:tr>
              <a:tr h="24021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>
                          <a:effectLst/>
                        </a:rPr>
                        <a:t> CAV0154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</a:rPr>
                        <a:t>28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</a:rPr>
                        <a:t>3.7E+10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</a:rPr>
                        <a:t>2.9E+10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dirty="0">
                          <a:effectLst/>
                        </a:rPr>
                        <a:t>TD, 200/900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76156653"/>
                  </a:ext>
                </a:extLst>
              </a:tr>
              <a:tr h="25522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>
                          <a:effectLst/>
                        </a:rPr>
                        <a:t> CAV0230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</a:rPr>
                        <a:t>3.6+10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2.9E+10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NX-B, 200/900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08649262"/>
                  </a:ext>
                </a:extLst>
              </a:tr>
              <a:tr h="24021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>
                          <a:effectLst/>
                        </a:rPr>
                        <a:t> CAV0205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</a:rPr>
                        <a:t>4E+10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</a:rPr>
                        <a:t>3.5E+10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NX, 200/950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48537421"/>
                  </a:ext>
                </a:extLst>
              </a:tr>
              <a:tr h="25522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>
                          <a:effectLst/>
                        </a:rPr>
                        <a:t> CAV0324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</a:rPr>
                        <a:t>3.1E+10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2.6E+10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TD, 200/900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80197048"/>
                  </a:ext>
                </a:extLst>
              </a:tr>
              <a:tr h="22519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>
                          <a:effectLst/>
                        </a:rPr>
                        <a:t> CAV0150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</a:rPr>
                        <a:t>3.1E+10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</a:rPr>
                        <a:t>2.8E+10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TD, 200/900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34703828"/>
                  </a:ext>
                </a:extLst>
              </a:tr>
              <a:tr h="22519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u="none" strike="noStrike" dirty="0">
                          <a:effectLst/>
                        </a:rPr>
                        <a:t> Average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>
                          <a:effectLst/>
                        </a:rPr>
                        <a:t>22.9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>
                          <a:effectLst/>
                        </a:rPr>
                        <a:t>3.4E+10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>
                          <a:effectLst/>
                        </a:rPr>
                        <a:t>3.1E+10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32798899"/>
                  </a:ext>
                </a:extLst>
              </a:tr>
              <a:tr h="4321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u="none" strike="noStrike" dirty="0">
                          <a:effectLst/>
                        </a:rPr>
                        <a:t> Total Voltage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>
                          <a:effectLst/>
                        </a:rPr>
                        <a:t>161.8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02420700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A7C9C796-A5F1-EC4E-B6E1-8310488ECB0F}"/>
              </a:ext>
            </a:extLst>
          </p:cNvPr>
          <p:cNvSpPr/>
          <p:nvPr/>
        </p:nvSpPr>
        <p:spPr>
          <a:xfrm>
            <a:off x="3465970" y="2580238"/>
            <a:ext cx="1520982" cy="7680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003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070257-C015-E84B-BFB7-C4A452956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942CE9-1383-454E-8FED-259778CB9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– CM14, Cavity #2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AED81-E8CF-B54E-954E-8E82BBD73A3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7A7757A-CEF1-4FCE-B307-995EA0E500B2}" type="datetime1">
              <a:rPr lang="en-US" smtClean="0"/>
              <a:t>4/24/19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90E42-FC5D-8F4C-8C24-EBBE9616BB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0C497-5B9C-2C47-9685-95B57FC33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E35601-940D-3E4C-B6CB-35F93F19E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7087"/>
            <a:ext cx="9144000" cy="35459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62E9E3-8606-A441-B3B8-E432F5164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80" y="4373070"/>
            <a:ext cx="8305800" cy="20193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E9A6156-D52C-1743-9C32-6395BF101D64}"/>
              </a:ext>
            </a:extLst>
          </p:cNvPr>
          <p:cNvCxnSpPr/>
          <p:nvPr/>
        </p:nvCxnSpPr>
        <p:spPr>
          <a:xfrm flipV="1">
            <a:off x="1630841" y="4158912"/>
            <a:ext cx="334411" cy="9500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C4FF55B-8A45-294D-9EA3-307C5A3CB227}"/>
              </a:ext>
            </a:extLst>
          </p:cNvPr>
          <p:cNvCxnSpPr>
            <a:cxnSpLocks/>
          </p:cNvCxnSpPr>
          <p:nvPr/>
        </p:nvCxnSpPr>
        <p:spPr>
          <a:xfrm flipH="1" flipV="1">
            <a:off x="3352328" y="4134707"/>
            <a:ext cx="2659173" cy="12480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462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070257-C015-E84B-BFB7-C4A452956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942CE9-1383-454E-8FED-259778CB9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– CM14, Cavity #2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AED81-E8CF-B54E-954E-8E82BBD73A3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76FE5B-2E2C-49A9-B81D-4C7A8B75E074}" type="datetime1">
              <a:rPr lang="en-US" smtClean="0"/>
              <a:t>4/24/19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90E42-FC5D-8F4C-8C24-EBBE9616BB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0C497-5B9C-2C47-9685-95B57FC33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E35601-940D-3E4C-B6CB-35F93F19E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7087"/>
            <a:ext cx="9144000" cy="35459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62E9E3-8606-A441-B3B8-E432F5164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80" y="4373070"/>
            <a:ext cx="8305800" cy="20193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E9A6156-D52C-1743-9C32-6395BF101D64}"/>
              </a:ext>
            </a:extLst>
          </p:cNvPr>
          <p:cNvCxnSpPr/>
          <p:nvPr/>
        </p:nvCxnSpPr>
        <p:spPr>
          <a:xfrm flipV="1">
            <a:off x="1630841" y="4158912"/>
            <a:ext cx="334411" cy="9500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C4FF55B-8A45-294D-9EA3-307C5A3CB227}"/>
              </a:ext>
            </a:extLst>
          </p:cNvPr>
          <p:cNvCxnSpPr>
            <a:cxnSpLocks/>
          </p:cNvCxnSpPr>
          <p:nvPr/>
        </p:nvCxnSpPr>
        <p:spPr>
          <a:xfrm flipH="1" flipV="1">
            <a:off x="3352328" y="4134707"/>
            <a:ext cx="2659173" cy="12480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ECC12FA0-42B2-8948-A677-D8E6486770C4}"/>
              </a:ext>
            </a:extLst>
          </p:cNvPr>
          <p:cNvSpPr txBox="1">
            <a:spLocks/>
          </p:cNvSpPr>
          <p:nvPr/>
        </p:nvSpPr>
        <p:spPr>
          <a:xfrm>
            <a:off x="4793104" y="1006190"/>
            <a:ext cx="3997811" cy="111074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2000" dirty="0"/>
              <a:t>Duration at gradient not correlated with gradient – stable at 19.5 MV/m for 25 minutes then quench very quickly at 18.5 and 19.0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4CABAE-F977-B147-B55F-55872D0B7BB8}"/>
              </a:ext>
            </a:extLst>
          </p:cNvPr>
          <p:cNvSpPr txBox="1"/>
          <p:nvPr/>
        </p:nvSpPr>
        <p:spPr>
          <a:xfrm>
            <a:off x="126749" y="4158912"/>
            <a:ext cx="787651" cy="376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15:00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BA5D5B-20BC-9945-A8DD-4C961839294B}"/>
              </a:ext>
            </a:extLst>
          </p:cNvPr>
          <p:cNvSpPr txBox="1"/>
          <p:nvPr/>
        </p:nvSpPr>
        <p:spPr>
          <a:xfrm>
            <a:off x="8477792" y="4134707"/>
            <a:ext cx="787651" cy="376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17:00</a:t>
            </a:r>
          </a:p>
        </p:txBody>
      </p:sp>
    </p:spTree>
    <p:extLst>
      <p:ext uri="{BB962C8B-B14F-4D97-AF65-F5344CB8AC3E}">
        <p14:creationId xmlns:p14="http://schemas.microsoft.com/office/powerpoint/2010/main" val="1339637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8B419BE-4ACE-7E44-B683-E74C6C8B1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44" y="746409"/>
            <a:ext cx="9144000" cy="358923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F942CE9-1383-454E-8FED-259778CB9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– CM14, Cavity #2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AED81-E8CF-B54E-954E-8E82BBD73A3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2F504CC-0B6A-42B1-B4D9-7949FABFE329}" type="datetime1">
              <a:rPr lang="en-US" smtClean="0"/>
              <a:t>4/24/19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90E42-FC5D-8F4C-8C24-EBBE9616BB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0C497-5B9C-2C47-9685-95B57FC33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62E9E3-8606-A441-B3B8-E432F5164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80" y="4373070"/>
            <a:ext cx="8305800" cy="20193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E9A6156-D52C-1743-9C32-6395BF101D64}"/>
              </a:ext>
            </a:extLst>
          </p:cNvPr>
          <p:cNvCxnSpPr/>
          <p:nvPr/>
        </p:nvCxnSpPr>
        <p:spPr>
          <a:xfrm flipV="1">
            <a:off x="1630841" y="4158912"/>
            <a:ext cx="334411" cy="9500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C4FF55B-8A45-294D-9EA3-307C5A3CB227}"/>
              </a:ext>
            </a:extLst>
          </p:cNvPr>
          <p:cNvCxnSpPr>
            <a:cxnSpLocks/>
          </p:cNvCxnSpPr>
          <p:nvPr/>
        </p:nvCxnSpPr>
        <p:spPr>
          <a:xfrm flipH="1" flipV="1">
            <a:off x="3352328" y="4134707"/>
            <a:ext cx="2659173" cy="12480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9CA7ED0-19BD-E441-A537-FE7A5F73D26E}"/>
              </a:ext>
            </a:extLst>
          </p:cNvPr>
          <p:cNvSpPr txBox="1"/>
          <p:nvPr/>
        </p:nvSpPr>
        <p:spPr>
          <a:xfrm>
            <a:off x="126749" y="4158912"/>
            <a:ext cx="787651" cy="376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15:00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CDFA74-AFD3-414D-A1F0-33AC97A703F9}"/>
              </a:ext>
            </a:extLst>
          </p:cNvPr>
          <p:cNvSpPr txBox="1"/>
          <p:nvPr/>
        </p:nvSpPr>
        <p:spPr>
          <a:xfrm>
            <a:off x="8477792" y="4134707"/>
            <a:ext cx="787651" cy="376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17:00</a:t>
            </a:r>
          </a:p>
        </p:txBody>
      </p:sp>
    </p:spTree>
    <p:extLst>
      <p:ext uri="{BB962C8B-B14F-4D97-AF65-F5344CB8AC3E}">
        <p14:creationId xmlns:p14="http://schemas.microsoft.com/office/powerpoint/2010/main" val="3337076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84ADE2-3A55-EA43-A841-E09FD958F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A0639-C466-3F46-B000-408B771011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91FE7B2-D428-4196-9614-69C0F1CA1A72}" type="datetime1">
              <a:rPr lang="en-US" smtClean="0"/>
              <a:t>4/24/19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6792E-E4D4-4142-80A1-038FF5341E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96AEC-2D30-E64E-AA31-B4DFAA2BD6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5D1D53-27B2-7045-B2FF-74935CDB5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44" y="0"/>
            <a:ext cx="9144000" cy="354598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4E9644-A14E-544C-9BDB-EAA2F65B9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5006" y="224847"/>
            <a:ext cx="4850394" cy="1110747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HOM antenna temperatures not correlated with quench – much higher T seen during stable times than during quench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2CFEAB-732D-3643-A7F3-2544FBC5D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8" y="3307676"/>
            <a:ext cx="9144000" cy="35503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2EB35F-8E35-F444-9EED-9F3C68FAA726}"/>
              </a:ext>
            </a:extLst>
          </p:cNvPr>
          <p:cNvSpPr txBox="1"/>
          <p:nvPr/>
        </p:nvSpPr>
        <p:spPr>
          <a:xfrm>
            <a:off x="4398830" y="3996856"/>
            <a:ext cx="2568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Stable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DA7FE4-03DF-AB40-9C23-3C67F33635FC}"/>
              </a:ext>
            </a:extLst>
          </p:cNvPr>
          <p:cNvSpPr txBox="1"/>
          <p:nvPr/>
        </p:nvSpPr>
        <p:spPr>
          <a:xfrm>
            <a:off x="3704027" y="5550624"/>
            <a:ext cx="2568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Quench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F13CD4-456F-7048-9108-70C5A01F1788}"/>
              </a:ext>
            </a:extLst>
          </p:cNvPr>
          <p:cNvSpPr txBox="1"/>
          <p:nvPr/>
        </p:nvSpPr>
        <p:spPr>
          <a:xfrm>
            <a:off x="1840168" y="5606081"/>
            <a:ext cx="2568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Quench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327CAE-083C-9746-A918-745527AF22BF}"/>
              </a:ext>
            </a:extLst>
          </p:cNvPr>
          <p:cNvSpPr txBox="1"/>
          <p:nvPr/>
        </p:nvSpPr>
        <p:spPr>
          <a:xfrm>
            <a:off x="2365269" y="3547790"/>
            <a:ext cx="2568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Stable</a:t>
            </a:r>
          </a:p>
        </p:txBody>
      </p:sp>
    </p:spTree>
    <p:extLst>
      <p:ext uri="{BB962C8B-B14F-4D97-AF65-F5344CB8AC3E}">
        <p14:creationId xmlns:p14="http://schemas.microsoft.com/office/powerpoint/2010/main" val="680790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82B82D-D98A-5440-80C1-FC0EA23BF5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FDF4B-B852-A344-936B-DCEF410BB6F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CB04CB7-7988-4F91-9276-E11FE2E5412E}" type="datetime1">
              <a:rPr lang="en-US" smtClean="0"/>
              <a:t>4/24/19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82B58-3ECD-AA45-B1A9-AB3F779B1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3EF0C-15B6-BA41-B77B-BECA60D314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5635EC-E55D-114F-973C-5A7CF2E25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9188"/>
            <a:ext cx="9144000" cy="5179624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2FDD554B-D3EA-2740-A30E-B6CD0CFD085E}"/>
              </a:ext>
            </a:extLst>
          </p:cNvPr>
          <p:cNvSpPr txBox="1">
            <a:spLocks/>
          </p:cNvSpPr>
          <p:nvPr/>
        </p:nvSpPr>
        <p:spPr>
          <a:xfrm>
            <a:off x="222250" y="238258"/>
            <a:ext cx="8776895" cy="51998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Coupler temperatures not correlated with quench – higher T seen during stable times than during quench </a:t>
            </a:r>
          </a:p>
        </p:txBody>
      </p:sp>
    </p:spTree>
    <p:extLst>
      <p:ext uri="{BB962C8B-B14F-4D97-AF65-F5344CB8AC3E}">
        <p14:creationId xmlns:p14="http://schemas.microsoft.com/office/powerpoint/2010/main" val="1548678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69A253-E262-214C-8D37-27CC436C50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regularly see usable gradients in the 17.5-18.5 MV/m range when the maximum gradient is closer to 20-21 MV/m</a:t>
            </a:r>
          </a:p>
          <a:p>
            <a:r>
              <a:rPr lang="en-US" dirty="0"/>
              <a:t>Usable gradient requires 1 hour without quench, but regularly see cavities stable for many minutes then suddenly quench</a:t>
            </a:r>
          </a:p>
          <a:p>
            <a:r>
              <a:rPr lang="en-US" dirty="0"/>
              <a:t>What could be causing these “sporadic” quenches?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328D9D-02B1-E449-ABB9-0652C7FB5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Usable Gradient Limitation Mechanism at FNAL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E0B47-7906-EF4B-8AEF-42E337B47A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0B0B150-1B23-496C-A732-F05EE7C64097}" type="datetime1">
              <a:rPr lang="en-US" smtClean="0"/>
              <a:t>4/24/19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8BF4E-2471-3446-897D-9823B6F668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83463-C592-5D47-A3CC-79D3EDA152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FE8C38-57C1-EE41-8D7B-105A1B030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44" y="3123801"/>
            <a:ext cx="9144000" cy="37341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80940D-9B63-0B40-AFE7-DDF8A8BE167F}"/>
              </a:ext>
            </a:extLst>
          </p:cNvPr>
          <p:cNvSpPr/>
          <p:nvPr/>
        </p:nvSpPr>
        <p:spPr>
          <a:xfrm>
            <a:off x="2963994" y="4572000"/>
            <a:ext cx="1608006" cy="26255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D62B51-550F-7F4F-9DA0-C79E0A086038}"/>
              </a:ext>
            </a:extLst>
          </p:cNvPr>
          <p:cNvSpPr/>
          <p:nvPr/>
        </p:nvSpPr>
        <p:spPr>
          <a:xfrm>
            <a:off x="2963994" y="4842094"/>
            <a:ext cx="1608006" cy="26255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AAF8C4-1FD9-654A-BE56-5FBDBCE022F9}"/>
              </a:ext>
            </a:extLst>
          </p:cNvPr>
          <p:cNvSpPr/>
          <p:nvPr/>
        </p:nvSpPr>
        <p:spPr>
          <a:xfrm>
            <a:off x="2963994" y="5112188"/>
            <a:ext cx="1608006" cy="26255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54710D-5704-0746-B4D5-8DF51EA87F8D}"/>
              </a:ext>
            </a:extLst>
          </p:cNvPr>
          <p:cNvSpPr/>
          <p:nvPr/>
        </p:nvSpPr>
        <p:spPr>
          <a:xfrm>
            <a:off x="2963994" y="5678965"/>
            <a:ext cx="1608006" cy="26255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632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942A29A-533F-084A-A790-400926406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033"/>
            <a:ext cx="9144000" cy="35953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087403-30B1-DD4C-959B-078736796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918" y="4303560"/>
            <a:ext cx="7242772" cy="25544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F942CE9-1383-454E-8FED-259778CB9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– CM14, Cavities #3 &amp; 4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E9A6156-D52C-1743-9C32-6395BF101D64}"/>
              </a:ext>
            </a:extLst>
          </p:cNvPr>
          <p:cNvCxnSpPr>
            <a:cxnSpLocks/>
          </p:cNvCxnSpPr>
          <p:nvPr/>
        </p:nvCxnSpPr>
        <p:spPr>
          <a:xfrm flipH="1" flipV="1">
            <a:off x="2476284" y="3946270"/>
            <a:ext cx="1040615" cy="5889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C4FF55B-8A45-294D-9EA3-307C5A3CB227}"/>
              </a:ext>
            </a:extLst>
          </p:cNvPr>
          <p:cNvCxnSpPr>
            <a:cxnSpLocks/>
          </p:cNvCxnSpPr>
          <p:nvPr/>
        </p:nvCxnSpPr>
        <p:spPr>
          <a:xfrm flipV="1">
            <a:off x="2055672" y="3946270"/>
            <a:ext cx="1029909" cy="8249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F87F20F-E6CE-5942-9545-18277FF7FCBB}"/>
              </a:ext>
            </a:extLst>
          </p:cNvPr>
          <p:cNvSpPr txBox="1"/>
          <p:nvPr/>
        </p:nvSpPr>
        <p:spPr>
          <a:xfrm>
            <a:off x="156244" y="3970475"/>
            <a:ext cx="787651" cy="376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8:30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52EF32-2201-E44F-B72B-60AF43E755BF}"/>
              </a:ext>
            </a:extLst>
          </p:cNvPr>
          <p:cNvSpPr txBox="1"/>
          <p:nvPr/>
        </p:nvSpPr>
        <p:spPr>
          <a:xfrm>
            <a:off x="8507287" y="3946270"/>
            <a:ext cx="787651" cy="376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13:45</a:t>
            </a:r>
          </a:p>
        </p:txBody>
      </p:sp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2AF101BB-CEDF-4A4D-A9F2-ADC29B2FA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7391" y="973536"/>
            <a:ext cx="3440317" cy="674196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5 K circuit temperature excursion!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B543B33-6611-194C-B372-D74003679CC6}"/>
              </a:ext>
            </a:extLst>
          </p:cNvPr>
          <p:cNvCxnSpPr>
            <a:cxnSpLocks/>
          </p:cNvCxnSpPr>
          <p:nvPr/>
        </p:nvCxnSpPr>
        <p:spPr>
          <a:xfrm>
            <a:off x="7378574" y="1328204"/>
            <a:ext cx="262551" cy="3195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B871CB7-1EAC-8B4F-8727-0DF94750BFAA}"/>
              </a:ext>
            </a:extLst>
          </p:cNvPr>
          <p:cNvCxnSpPr>
            <a:cxnSpLocks/>
          </p:cNvCxnSpPr>
          <p:nvPr/>
        </p:nvCxnSpPr>
        <p:spPr>
          <a:xfrm flipH="1" flipV="1">
            <a:off x="6744832" y="1973655"/>
            <a:ext cx="769544" cy="39108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5EBE77-C939-48E7-A08C-71BBDBA02B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994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1A76C7-3D2F-A940-BC1C-974EFDF02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59537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71A18-A4B2-FE4E-AF64-80C1F57748C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21164D2-F703-44E1-81C9-7C63AFE88216}" type="datetime1">
              <a:rPr lang="en-US" smtClean="0"/>
              <a:t>4/24/19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CF620-D4FA-1A49-ADD5-2AB00B0A1B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672419-0C4F-194A-BA4A-5C5F047B50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F11886-F573-3E4C-9239-DEF1D49D4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44" y="3290030"/>
            <a:ext cx="9144000" cy="3567970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8744C004-4FE1-BC4D-B582-C190E1633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9212" y="206741"/>
            <a:ext cx="7269933" cy="1110747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HOM antenna and 5 K circuit temperatures not correlated with quench – much higher T seen during stable times than during quench – But cavity turn-on may influence quench?</a:t>
            </a:r>
          </a:p>
        </p:txBody>
      </p:sp>
    </p:spTree>
    <p:extLst>
      <p:ext uri="{BB962C8B-B14F-4D97-AF65-F5344CB8AC3E}">
        <p14:creationId xmlns:p14="http://schemas.microsoft.com/office/powerpoint/2010/main" val="3191072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4579A46-7518-DF4B-9847-BED4289F8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4893A-B741-DF48-A8B7-440F117F2AD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FC8AEA5-8B29-4BE1-9A07-4B4853099CB0}" type="datetime1">
              <a:rPr lang="en-US" smtClean="0"/>
              <a:t>4/24/19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10BDC-AFFB-6B44-BFD3-7E5CBFEBB7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2C3D8-43D1-F048-94B3-A174BE35A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2EC1DD-DC8D-2044-8FC6-A99A5834F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843982"/>
            <a:ext cx="9144000" cy="5169963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C8B4900F-240C-5341-BCAC-A09223FD6A9F}"/>
              </a:ext>
            </a:extLst>
          </p:cNvPr>
          <p:cNvSpPr txBox="1">
            <a:spLocks/>
          </p:cNvSpPr>
          <p:nvPr/>
        </p:nvSpPr>
        <p:spPr>
          <a:xfrm>
            <a:off x="222250" y="238258"/>
            <a:ext cx="8776895" cy="51998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Coupler temperatures not correlated with quench – higher T seen during stable times than during quench </a:t>
            </a:r>
          </a:p>
        </p:txBody>
      </p:sp>
    </p:spTree>
    <p:extLst>
      <p:ext uri="{BB962C8B-B14F-4D97-AF65-F5344CB8AC3E}">
        <p14:creationId xmlns:p14="http://schemas.microsoft.com/office/powerpoint/2010/main" val="2269199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048849-FD1E-D643-A97B-0C41EF100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817746" cy="5059363"/>
          </a:xfrm>
        </p:spPr>
        <p:txBody>
          <a:bodyPr/>
          <a:lstStyle/>
          <a:p>
            <a:r>
              <a:rPr lang="en-US" dirty="0"/>
              <a:t>Observations that suggest quench is related to </a:t>
            </a:r>
            <a:r>
              <a:rPr lang="en-US" dirty="0" err="1"/>
              <a:t>multipacting</a:t>
            </a:r>
            <a:endParaRPr lang="en-US" dirty="0"/>
          </a:p>
          <a:p>
            <a:pPr lvl="1"/>
            <a:r>
              <a:rPr lang="en-US" dirty="0"/>
              <a:t>Processing helps increase quench field</a:t>
            </a:r>
          </a:p>
          <a:p>
            <a:pPr lvl="1"/>
            <a:r>
              <a:rPr lang="en-US" dirty="0"/>
              <a:t>Quench strongly correlated with x-ray bursts</a:t>
            </a:r>
          </a:p>
          <a:p>
            <a:r>
              <a:rPr lang="en-US" dirty="0"/>
              <a:t>Observations that suggest quench not caused by overheating</a:t>
            </a:r>
          </a:p>
          <a:p>
            <a:pPr lvl="1"/>
            <a:r>
              <a:rPr lang="en-US" dirty="0"/>
              <a:t>Anticorrelations observed with time to quench</a:t>
            </a:r>
          </a:p>
          <a:p>
            <a:pPr lvl="1"/>
            <a:r>
              <a:rPr lang="en-US" dirty="0"/>
              <a:t>Anticorrelations observed with HOM antenna temperature and coupler temperature</a:t>
            </a:r>
          </a:p>
          <a:p>
            <a:pPr lvl="1"/>
            <a:r>
              <a:rPr lang="en-US" dirty="0"/>
              <a:t>In one case, usable gradient achieved during a time when 5 K circuit temperature was increasing substantially</a:t>
            </a:r>
          </a:p>
          <a:p>
            <a:r>
              <a:rPr lang="en-US" dirty="0"/>
              <a:t>Some preliminary correlations between quench of one cavity and bringing up </a:t>
            </a:r>
            <a:r>
              <a:rPr lang="en-US" dirty="0" err="1"/>
              <a:t>E</a:t>
            </a:r>
            <a:r>
              <a:rPr lang="en-US" baseline="-25000" dirty="0" err="1"/>
              <a:t>acc</a:t>
            </a:r>
            <a:r>
              <a:rPr lang="en-US" dirty="0"/>
              <a:t> of another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4EF6E8-E8FD-9545-A632-03F0B95C7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86F0B-DD57-C644-BBDD-7711AA7629C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2264C62-DBE5-4D7E-B967-EC3F567F334A}" type="datetime1">
              <a:rPr lang="en-US" smtClean="0"/>
              <a:t>4/24/19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7F7A9-60D3-1542-BE07-F7DC69D292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D5133-CDEF-8A40-9083-4B81D786DE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9854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DB72C3-2CA2-7B40-90A8-72CD420B41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Experiments at CMTF (LCLS-II CM if possible, HE </a:t>
            </a:r>
            <a:r>
              <a:rPr lang="en-US" dirty="0" err="1"/>
              <a:t>pCM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Attempt to process multipacting to improve maximum gradient and reduce quench frequency</a:t>
            </a:r>
          </a:p>
          <a:p>
            <a:pPr lvl="1"/>
            <a:r>
              <a:rPr lang="en-US" dirty="0"/>
              <a:t>Measure Q</a:t>
            </a:r>
            <a:r>
              <a:rPr lang="en-US" baseline="-25000" dirty="0"/>
              <a:t>0</a:t>
            </a:r>
            <a:r>
              <a:rPr lang="en-US" dirty="0"/>
              <a:t>-degradation from flux trapping after 1 quench; multiple quenches</a:t>
            </a:r>
          </a:p>
          <a:p>
            <a:pPr lvl="1"/>
            <a:r>
              <a:rPr lang="en-US" dirty="0"/>
              <a:t>Perform thermal bump to recover Q</a:t>
            </a:r>
            <a:r>
              <a:rPr lang="en-US" baseline="-25000" dirty="0"/>
              <a:t>0</a:t>
            </a:r>
            <a:r>
              <a:rPr lang="en-US" dirty="0"/>
              <a:t>-degradation – does it reset multipacting? If so, could be major problem</a:t>
            </a:r>
          </a:p>
          <a:p>
            <a:pPr lvl="1"/>
            <a:r>
              <a:rPr lang="en-US" dirty="0"/>
              <a:t>Perform unit test at 18 MV/m to evaluate higher gradient operation for LCLS-II CM; higher gradient?</a:t>
            </a:r>
          </a:p>
          <a:p>
            <a:pPr lvl="1"/>
            <a:r>
              <a:rPr lang="en-US" dirty="0"/>
              <a:t>Development of rapid quench detection to shut off RF power and prevent excessive boiling of helium in tank</a:t>
            </a:r>
          </a:p>
          <a:p>
            <a:r>
              <a:rPr lang="en-US" dirty="0"/>
              <a:t>Experiments in VTS</a:t>
            </a:r>
          </a:p>
          <a:p>
            <a:pPr lvl="1"/>
            <a:r>
              <a:rPr lang="en-US" dirty="0"/>
              <a:t>Do we see this in VTS if we hold for ~1 hour plus in MP band?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0A9880-CAB8-AC4C-A31F-13CF8BCA7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9A3BB-DA86-8542-9116-DF52800BC0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FB65156-AA8C-450A-A835-035FB752770E}" type="datetime1">
              <a:rPr lang="en-US" smtClean="0"/>
              <a:t>4/24/19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58A60-BB61-304A-9A15-965988F128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67A57-F247-874B-B62B-56E39A74B9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200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248E29-F26F-174F-A50E-D7F9135A9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Electron hits surface. &gt;1 electron is ejected. Repeat.</a:t>
            </a:r>
          </a:p>
          <a:p>
            <a:r>
              <a:rPr lang="en-US" dirty="0"/>
              <a:t>Range of fields in which quenches are observed is right where </a:t>
            </a:r>
            <a:r>
              <a:rPr lang="en-US" dirty="0" err="1"/>
              <a:t>multipacting</a:t>
            </a:r>
            <a:r>
              <a:rPr lang="en-US" dirty="0"/>
              <a:t> band is for this cavity shape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8E2F51-ED9B-6F43-A98B-A1C097551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Cause of Quench: </a:t>
            </a:r>
            <a:r>
              <a:rPr lang="en-US" dirty="0" err="1"/>
              <a:t>Multipacting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744C4-7925-CB4C-AA9E-B0FD339005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2E8BB1D-01E6-41F0-89E8-99ABC3AA1C32}" type="datetime1">
              <a:rPr lang="en-US" smtClean="0"/>
              <a:t>4/24/19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455D6-EC1D-6047-B568-ECA315D30A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0CFBC-28B2-BC41-85EC-82BCCD94B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3D0E67-567B-9E40-8C1B-C2499AE8E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201" y="2478752"/>
            <a:ext cx="4577512" cy="36304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3B3FF5-1867-A948-9470-EEA1706F3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85954"/>
            <a:ext cx="4628599" cy="38160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9633378-01A7-1949-B5F8-C53DEF26E152}"/>
              </a:ext>
            </a:extLst>
          </p:cNvPr>
          <p:cNvSpPr/>
          <p:nvPr/>
        </p:nvSpPr>
        <p:spPr>
          <a:xfrm>
            <a:off x="3145179" y="6109192"/>
            <a:ext cx="577022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Times" pitchFamily="2" charset="0"/>
              </a:rPr>
              <a:t>Pasi</a:t>
            </a:r>
            <a:r>
              <a:rPr lang="en-US" sz="1600" dirty="0">
                <a:solidFill>
                  <a:srgbClr val="000000"/>
                </a:solidFill>
                <a:latin typeface="Times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" pitchFamily="2" charset="0"/>
              </a:rPr>
              <a:t>Yla-Oijala</a:t>
            </a:r>
            <a:r>
              <a:rPr lang="en-US" sz="1600" dirty="0">
                <a:solidFill>
                  <a:srgbClr val="000000"/>
                </a:solidFill>
                <a:latin typeface="Times" pitchFamily="2" charset="0"/>
              </a:rPr>
              <a:t>, “Electron </a:t>
            </a:r>
            <a:r>
              <a:rPr lang="en-US" sz="1600" dirty="0" err="1">
                <a:solidFill>
                  <a:srgbClr val="000000"/>
                </a:solidFill>
                <a:latin typeface="Times" pitchFamily="2" charset="0"/>
              </a:rPr>
              <a:t>multipacting</a:t>
            </a:r>
            <a:r>
              <a:rPr lang="en-US" sz="1600" dirty="0">
                <a:solidFill>
                  <a:srgbClr val="000000"/>
                </a:solidFill>
                <a:latin typeface="Times" pitchFamily="2" charset="0"/>
              </a:rPr>
              <a:t> in </a:t>
            </a:r>
            <a:r>
              <a:rPr lang="en-US" sz="1600" dirty="0" err="1">
                <a:solidFill>
                  <a:srgbClr val="000000"/>
                </a:solidFill>
                <a:latin typeface="Times" pitchFamily="2" charset="0"/>
              </a:rPr>
              <a:t>TeSLA</a:t>
            </a:r>
            <a:r>
              <a:rPr lang="en-US" sz="1600" dirty="0">
                <a:solidFill>
                  <a:srgbClr val="000000"/>
                </a:solidFill>
                <a:latin typeface="Times" pitchFamily="2" charset="0"/>
              </a:rPr>
              <a:t> cavities and input couplers,” </a:t>
            </a:r>
            <a:r>
              <a:rPr lang="en-US" sz="1600" i="1" dirty="0">
                <a:solidFill>
                  <a:srgbClr val="000000"/>
                </a:solidFill>
                <a:latin typeface="Times" pitchFamily="2" charset="0"/>
              </a:rPr>
              <a:t>Particle Accelerators</a:t>
            </a:r>
            <a:r>
              <a:rPr lang="en-US" sz="1600" dirty="0">
                <a:solidFill>
                  <a:srgbClr val="000000"/>
                </a:solidFill>
                <a:latin typeface="Times" pitchFamily="2" charset="0"/>
              </a:rPr>
              <a:t>, Vol. 63, pp. 105-137 (1999)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78CCDB3-8AE3-E546-BEE3-C742065E5E65}"/>
              </a:ext>
            </a:extLst>
          </p:cNvPr>
          <p:cNvCxnSpPr>
            <a:cxnSpLocks/>
          </p:cNvCxnSpPr>
          <p:nvPr/>
        </p:nvCxnSpPr>
        <p:spPr>
          <a:xfrm>
            <a:off x="1339913" y="3603275"/>
            <a:ext cx="389297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481DCBE-382B-9441-94EC-E4C16A145141}"/>
              </a:ext>
            </a:extLst>
          </p:cNvPr>
          <p:cNvSpPr txBox="1"/>
          <p:nvPr/>
        </p:nvSpPr>
        <p:spPr>
          <a:xfrm>
            <a:off x="484699" y="2636709"/>
            <a:ext cx="39062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C00000"/>
                </a:solidFill>
              </a:rPr>
              <a:t>Multipacting</a:t>
            </a:r>
            <a:r>
              <a:rPr lang="en-US" dirty="0">
                <a:solidFill>
                  <a:srgbClr val="C00000"/>
                </a:solidFill>
              </a:rPr>
              <a:t> band: </a:t>
            </a:r>
            <a:r>
              <a:rPr lang="en-US" dirty="0" err="1">
                <a:solidFill>
                  <a:srgbClr val="C00000"/>
                </a:solidFill>
              </a:rPr>
              <a:t>E</a:t>
            </a:r>
            <a:r>
              <a:rPr lang="en-US" baseline="-25000" dirty="0" err="1">
                <a:solidFill>
                  <a:srgbClr val="C00000"/>
                </a:solidFill>
              </a:rPr>
              <a:t>acc</a:t>
            </a:r>
            <a:r>
              <a:rPr lang="en-US" dirty="0">
                <a:solidFill>
                  <a:srgbClr val="C00000"/>
                </a:solidFill>
              </a:rPr>
              <a:t> range where resonant condition is met for electron impacts at equator (depends on SEY)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87BFE5-1A31-E546-A971-3CF16A135906}"/>
              </a:ext>
            </a:extLst>
          </p:cNvPr>
          <p:cNvSpPr txBox="1"/>
          <p:nvPr/>
        </p:nvSpPr>
        <p:spPr>
          <a:xfrm>
            <a:off x="1630841" y="3955060"/>
            <a:ext cx="2760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Processing is expected to reduce SEY and therefore reduce </a:t>
            </a:r>
            <a:r>
              <a:rPr lang="en-US" dirty="0" err="1">
                <a:solidFill>
                  <a:srgbClr val="C00000"/>
                </a:solidFill>
              </a:rPr>
              <a:t>multipacting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C328AAC-6AD7-5549-B2E0-4922C441DBA1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3010887" y="3501232"/>
            <a:ext cx="0" cy="453828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1173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248E29-F26F-174F-A50E-D7F9135A9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Endgroups</a:t>
            </a:r>
            <a:r>
              <a:rPr lang="en-US" dirty="0"/>
              <a:t> heat up from RF dissipation, and if the heat power is greater than the conductive cooling power, thermal runaway can occur</a:t>
            </a:r>
          </a:p>
          <a:p>
            <a:r>
              <a:rPr lang="en-US" dirty="0"/>
              <a:t>Depends on thermal strapping of </a:t>
            </a:r>
            <a:r>
              <a:rPr lang="en-US" dirty="0" err="1"/>
              <a:t>endgroups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8E2F51-ED9B-6F43-A98B-A1C097551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Cause of Quench: Overheating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744C4-7925-CB4C-AA9E-B0FD339005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AD899CD-29D8-44F0-AB40-8F04A37A4AA4}" type="datetime1">
              <a:rPr lang="en-US" smtClean="0"/>
              <a:t>4/24/19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455D6-EC1D-6047-B568-ECA315D30A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0CFBC-28B2-BC41-85EC-82BCCD94B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B4B1BA-282B-4AA7-844C-F8A9985AC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45" y="3740264"/>
            <a:ext cx="8207138" cy="22906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B5F3C6A-4D5A-4F20-8F99-F7E972F5D692}"/>
              </a:ext>
            </a:extLst>
          </p:cNvPr>
          <p:cNvSpPr txBox="1"/>
          <p:nvPr/>
        </p:nvSpPr>
        <p:spPr>
          <a:xfrm>
            <a:off x="2944502" y="3039566"/>
            <a:ext cx="2760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Heat dissipated in cells is cooled directly by liquid helium in tank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A2F8B6E-64B1-4FF5-ACA0-9759B56BEC8D}"/>
              </a:ext>
            </a:extLst>
          </p:cNvPr>
          <p:cNvCxnSpPr>
            <a:cxnSpLocks/>
          </p:cNvCxnSpPr>
          <p:nvPr/>
        </p:nvCxnSpPr>
        <p:spPr>
          <a:xfrm flipH="1">
            <a:off x="4085542" y="3962896"/>
            <a:ext cx="257858" cy="542954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B93DD34-3507-42C0-9D73-F112F0505989}"/>
              </a:ext>
            </a:extLst>
          </p:cNvPr>
          <p:cNvCxnSpPr>
            <a:cxnSpLocks/>
          </p:cNvCxnSpPr>
          <p:nvPr/>
        </p:nvCxnSpPr>
        <p:spPr>
          <a:xfrm>
            <a:off x="7925664" y="3740264"/>
            <a:ext cx="201066" cy="923176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E54DB58-11FD-4D3E-AFDB-C3FD27782A06}"/>
              </a:ext>
            </a:extLst>
          </p:cNvPr>
          <p:cNvSpPr txBox="1"/>
          <p:nvPr/>
        </p:nvSpPr>
        <p:spPr>
          <a:xfrm>
            <a:off x="6359236" y="2880360"/>
            <a:ext cx="2760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Dissipation in </a:t>
            </a:r>
            <a:r>
              <a:rPr lang="en-US" dirty="0" err="1">
                <a:solidFill>
                  <a:srgbClr val="C00000"/>
                </a:solidFill>
              </a:rPr>
              <a:t>endgroups</a:t>
            </a:r>
            <a:r>
              <a:rPr lang="en-US" dirty="0">
                <a:solidFill>
                  <a:srgbClr val="C00000"/>
                </a:solidFill>
              </a:rPr>
              <a:t> is far smaller, but cooling is indirect via conduction</a:t>
            </a:r>
          </a:p>
        </p:txBody>
      </p:sp>
    </p:spTree>
    <p:extLst>
      <p:ext uri="{BB962C8B-B14F-4D97-AF65-F5344CB8AC3E}">
        <p14:creationId xmlns:p14="http://schemas.microsoft.com/office/powerpoint/2010/main" val="2040164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DDD6F0-2389-CA4B-B158-4F4170CF77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36BD15-6AFF-D342-8F97-F18639449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Usable Gradient Determination – March 27, 2019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BB5EE-ED5C-F846-B989-58A939599E0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C58AB1-AAED-4EB5-9FAA-C3C42260CD47}" type="datetime1">
              <a:rPr lang="en-US" smtClean="0"/>
              <a:t>4/24/19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D39A3-52A9-4242-9F18-70A2536D2B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4F2A5-FFAD-964A-B55D-FBFF7C78E9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3E9391-390D-5740-A11D-1E983431F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0285"/>
            <a:ext cx="9144000" cy="453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56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3FC79A-6BA9-2240-9A22-633F576CEE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D5DF16-C43F-234B-A3E9-F3203DEEF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A9F6A-24B7-7440-992C-1C2DA1A9E89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6A5B0B0-6C31-4338-AA2D-DEC542D6C352}" type="datetime1">
              <a:rPr lang="en-US" smtClean="0"/>
              <a:t>4/24/19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A2F95-B6FC-1049-8F4D-E83D5ACBA6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341F5-7EE4-A844-AFC4-A5CEA9C0F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E6CE49-5C63-294D-A971-F8D9949A9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92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667F68E-4847-1E45-A7CE-12C8C69F98FC}"/>
              </a:ext>
            </a:extLst>
          </p:cNvPr>
          <p:cNvSpPr/>
          <p:nvPr/>
        </p:nvSpPr>
        <p:spPr>
          <a:xfrm>
            <a:off x="2574649" y="2209046"/>
            <a:ext cx="856614" cy="7061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A3ED878-5C91-0C41-A1BF-3FBE3DB319ED}"/>
              </a:ext>
            </a:extLst>
          </p:cNvPr>
          <p:cNvCxnSpPr>
            <a:cxnSpLocks/>
          </p:cNvCxnSpPr>
          <p:nvPr/>
        </p:nvCxnSpPr>
        <p:spPr>
          <a:xfrm flipV="1">
            <a:off x="2574649" y="193068"/>
            <a:ext cx="2355773" cy="20159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3B7D0A-2F0D-7744-9AE1-F173D0F9B3DE}"/>
              </a:ext>
            </a:extLst>
          </p:cNvPr>
          <p:cNvCxnSpPr>
            <a:cxnSpLocks/>
          </p:cNvCxnSpPr>
          <p:nvPr/>
        </p:nvCxnSpPr>
        <p:spPr>
          <a:xfrm>
            <a:off x="2574649" y="2915216"/>
            <a:ext cx="2355773" cy="37497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3769C8-EACC-A74E-B706-FAB2B60A2D73}"/>
              </a:ext>
            </a:extLst>
          </p:cNvPr>
          <p:cNvCxnSpPr>
            <a:cxnSpLocks/>
          </p:cNvCxnSpPr>
          <p:nvPr/>
        </p:nvCxnSpPr>
        <p:spPr>
          <a:xfrm flipV="1">
            <a:off x="3431263" y="193068"/>
            <a:ext cx="5570088" cy="20159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A294E9-D81F-FF4F-B1E5-9DD8B32D6941}"/>
              </a:ext>
            </a:extLst>
          </p:cNvPr>
          <p:cNvCxnSpPr>
            <a:cxnSpLocks/>
          </p:cNvCxnSpPr>
          <p:nvPr/>
        </p:nvCxnSpPr>
        <p:spPr>
          <a:xfrm>
            <a:off x="3431263" y="2915216"/>
            <a:ext cx="5586515" cy="37497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C522D31-2B99-A540-9C5D-9B12292FBC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62"/>
          <a:stretch/>
        </p:blipFill>
        <p:spPr>
          <a:xfrm>
            <a:off x="4930422" y="193068"/>
            <a:ext cx="4070929" cy="647186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B0A53C0A-7FA3-4C4A-8988-53B58955286C}"/>
              </a:ext>
            </a:extLst>
          </p:cNvPr>
          <p:cNvSpPr/>
          <p:nvPr/>
        </p:nvSpPr>
        <p:spPr>
          <a:xfrm>
            <a:off x="6871580" y="3114393"/>
            <a:ext cx="1602464" cy="11135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450F3E-FE5B-A147-B496-C0A72746DD02}"/>
              </a:ext>
            </a:extLst>
          </p:cNvPr>
          <p:cNvSpPr txBox="1"/>
          <p:nvPr/>
        </p:nvSpPr>
        <p:spPr>
          <a:xfrm>
            <a:off x="7295490" y="1274010"/>
            <a:ext cx="1602463" cy="92333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HOM antenna temperature sensor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000F94C-C2E9-1B46-A51A-248FD702D16B}"/>
              </a:ext>
            </a:extLst>
          </p:cNvPr>
          <p:cNvCxnSpPr>
            <a:cxnSpLocks/>
            <a:endCxn id="23" idx="2"/>
          </p:cNvCxnSpPr>
          <p:nvPr/>
        </p:nvCxnSpPr>
        <p:spPr>
          <a:xfrm flipV="1">
            <a:off x="7505071" y="2197340"/>
            <a:ext cx="591651" cy="1204437"/>
          </a:xfrm>
          <a:prstGeom prst="line">
            <a:avLst/>
          </a:prstGeom>
          <a:ln>
            <a:solidFill>
              <a:srgbClr val="FF0000"/>
            </a:solidFill>
            <a:head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1117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7AA359-DC97-F342-AD36-790BD95F9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5386737"/>
            <a:ext cx="8815812" cy="1471263"/>
          </a:xfrm>
          <a:solidFill>
            <a:schemeClr val="bg1"/>
          </a:solidFill>
        </p:spPr>
        <p:txBody>
          <a:bodyPr/>
          <a:lstStyle/>
          <a:p>
            <a:r>
              <a:rPr lang="en-US" dirty="0" err="1"/>
              <a:t>Cernox</a:t>
            </a:r>
            <a:r>
              <a:rPr lang="en-US" dirty="0"/>
              <a:t> sensors calibrated at </a:t>
            </a:r>
            <a:r>
              <a:rPr lang="en-US" dirty="0" err="1"/>
              <a:t>Fermilab</a:t>
            </a:r>
            <a:endParaRPr lang="en-US" dirty="0"/>
          </a:p>
          <a:p>
            <a:r>
              <a:rPr lang="en-US" dirty="0"/>
              <a:t>&gt;1 K temperature variation – inconsistent thermal strapping? Or variation in HOM cable length?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342FF3-907E-F64E-837C-59523FE35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 antenna Temperatures (2 per cavity)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7FF5CE-61A9-2345-B1B7-97AB09D29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7201"/>
            <a:ext cx="9144000" cy="44020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1FDCED-0693-ED45-817F-802AD27CEA14}"/>
              </a:ext>
            </a:extLst>
          </p:cNvPr>
          <p:cNvSpPr txBox="1"/>
          <p:nvPr/>
        </p:nvSpPr>
        <p:spPr>
          <a:xfrm>
            <a:off x="6609100" y="1498741"/>
            <a:ext cx="2538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7600"/>
                </a:solidFill>
              </a:rPr>
              <a:t>Cavity 8 upstream HOM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E4093A-C337-5E47-9104-1CF8895B0D94}"/>
              </a:ext>
            </a:extLst>
          </p:cNvPr>
          <p:cNvSpPr txBox="1"/>
          <p:nvPr/>
        </p:nvSpPr>
        <p:spPr>
          <a:xfrm>
            <a:off x="6889687" y="3384488"/>
            <a:ext cx="2296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7600"/>
                </a:solidFill>
              </a:rPr>
              <a:t>Cavity 8 downstream</a:t>
            </a:r>
          </a:p>
        </p:txBody>
      </p:sp>
    </p:spTree>
    <p:extLst>
      <p:ext uri="{BB962C8B-B14F-4D97-AF65-F5344CB8AC3E}">
        <p14:creationId xmlns:p14="http://schemas.microsoft.com/office/powerpoint/2010/main" val="2546641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4D8C8B-FAB6-0F4B-B44C-1DC840B46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64961C-0090-2647-9AB0-CB2F450D3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 Helps When it is Applied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4BAC0-BD71-EB40-B532-F9EF5C01D41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0BC7E5B-4440-4D29-A4CB-A50619F39523}" type="datetime1">
              <a:rPr lang="en-US" smtClean="0"/>
              <a:t>4/24/19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D8A1C-6985-8E4B-A826-3DB43A6E3A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AD2FE-6F1A-BA4E-9AFA-2B0E0172F5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D44B7D-1846-D34A-8934-9EF1D2362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38" y="827087"/>
            <a:ext cx="7697002" cy="30559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209D29-99C1-304A-9352-11415FB03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239" y="4002761"/>
            <a:ext cx="6375400" cy="21971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33714F-E453-E04B-8BCC-C50484232D28}"/>
              </a:ext>
            </a:extLst>
          </p:cNvPr>
          <p:cNvSpPr/>
          <p:nvPr/>
        </p:nvSpPr>
        <p:spPr>
          <a:xfrm>
            <a:off x="362139" y="2525917"/>
            <a:ext cx="4349641" cy="11226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3110BC-7F17-E949-BF22-EC5A30FAB2FA}"/>
              </a:ext>
            </a:extLst>
          </p:cNvPr>
          <p:cNvSpPr/>
          <p:nvPr/>
        </p:nvSpPr>
        <p:spPr>
          <a:xfrm>
            <a:off x="1530603" y="4807390"/>
            <a:ext cx="5875132" cy="10790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402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790B54-56DE-DA4A-AB78-B92080495A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2750"/>
          <a:stretch/>
        </p:blipFill>
        <p:spPr>
          <a:xfrm>
            <a:off x="-8760" y="1794210"/>
            <a:ext cx="7613671" cy="259098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FB6C1E4-350C-7E47-9BBF-1774C6B79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 Example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79D788-93A8-0F4B-9530-2C18A62592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344"/>
          <a:stretch/>
        </p:blipFill>
        <p:spPr>
          <a:xfrm>
            <a:off x="5558828" y="0"/>
            <a:ext cx="3585172" cy="2604386"/>
          </a:xfrm>
          <a:prstGeom prst="rect">
            <a:avLst/>
          </a:prstGeom>
        </p:spPr>
      </p:pic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750C3D1A-2A49-9241-A3DE-B0289A0A72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080"/>
          <a:stretch/>
        </p:blipFill>
        <p:spPr>
          <a:xfrm>
            <a:off x="0" y="4339934"/>
            <a:ext cx="7613671" cy="2518066"/>
          </a:xfrm>
          <a:prstGeom prst="rect">
            <a:avLst/>
          </a:prstGeom>
        </p:spPr>
      </p:pic>
      <p:sp>
        <p:nvSpPr>
          <p:cNvPr id="10" name="Left Brace 9">
            <a:extLst>
              <a:ext uri="{FF2B5EF4-FFF2-40B4-BE49-F238E27FC236}">
                <a16:creationId xmlns:a16="http://schemas.microsoft.com/office/drawing/2014/main" id="{CAA4785E-C399-5E4E-B57C-C2494DCD550D}"/>
              </a:ext>
            </a:extLst>
          </p:cNvPr>
          <p:cNvSpPr/>
          <p:nvPr/>
        </p:nvSpPr>
        <p:spPr>
          <a:xfrm>
            <a:off x="5332491" y="679629"/>
            <a:ext cx="226337" cy="1040529"/>
          </a:xfrm>
          <a:prstGeom prst="leftBrace">
            <a:avLst>
              <a:gd name="adj1" fmla="val 72333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EC131CD-098D-8E43-BEFD-0C01E5443134}"/>
              </a:ext>
            </a:extLst>
          </p:cNvPr>
          <p:cNvCxnSpPr>
            <a:cxnSpLocks/>
          </p:cNvCxnSpPr>
          <p:nvPr/>
        </p:nvCxnSpPr>
        <p:spPr>
          <a:xfrm flipH="1">
            <a:off x="3313568" y="1240325"/>
            <a:ext cx="1928388" cy="1258431"/>
          </a:xfrm>
          <a:prstGeom prst="straightConnector1">
            <a:avLst/>
          </a:prstGeom>
          <a:ln>
            <a:solidFill>
              <a:srgbClr val="0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Left Brace 13">
            <a:extLst>
              <a:ext uri="{FF2B5EF4-FFF2-40B4-BE49-F238E27FC236}">
                <a16:creationId xmlns:a16="http://schemas.microsoft.com/office/drawing/2014/main" id="{6B7374DA-5970-8F48-8B40-1C758168112A}"/>
              </a:ext>
            </a:extLst>
          </p:cNvPr>
          <p:cNvSpPr/>
          <p:nvPr/>
        </p:nvSpPr>
        <p:spPr>
          <a:xfrm rot="5400000">
            <a:off x="2915370" y="2224404"/>
            <a:ext cx="226337" cy="696808"/>
          </a:xfrm>
          <a:prstGeom prst="leftBrace">
            <a:avLst>
              <a:gd name="adj1" fmla="val 72333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433C1D1F-1D22-2B46-A96E-8A045FEE557C}"/>
              </a:ext>
            </a:extLst>
          </p:cNvPr>
          <p:cNvSpPr/>
          <p:nvPr/>
        </p:nvSpPr>
        <p:spPr>
          <a:xfrm rot="5400000">
            <a:off x="3874883" y="1988861"/>
            <a:ext cx="226337" cy="1167896"/>
          </a:xfrm>
          <a:prstGeom prst="leftBrace">
            <a:avLst>
              <a:gd name="adj1" fmla="val 72333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FA2DDD6-4201-8F46-82E9-24E4F3EB4540}"/>
              </a:ext>
            </a:extLst>
          </p:cNvPr>
          <p:cNvCxnSpPr>
            <a:cxnSpLocks/>
          </p:cNvCxnSpPr>
          <p:nvPr/>
        </p:nvCxnSpPr>
        <p:spPr>
          <a:xfrm flipH="1">
            <a:off x="4101220" y="1847510"/>
            <a:ext cx="1462134" cy="612129"/>
          </a:xfrm>
          <a:prstGeom prst="straightConnector1">
            <a:avLst/>
          </a:prstGeom>
          <a:ln>
            <a:solidFill>
              <a:srgbClr val="0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4721898-3974-4947-A40C-18DAA279C176}"/>
              </a:ext>
            </a:extLst>
          </p:cNvPr>
          <p:cNvCxnSpPr>
            <a:cxnSpLocks/>
          </p:cNvCxnSpPr>
          <p:nvPr/>
        </p:nvCxnSpPr>
        <p:spPr>
          <a:xfrm flipH="1">
            <a:off x="4669325" y="2051707"/>
            <a:ext cx="932506" cy="708323"/>
          </a:xfrm>
          <a:prstGeom prst="straightConnector1">
            <a:avLst/>
          </a:prstGeom>
          <a:ln>
            <a:solidFill>
              <a:srgbClr val="0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187C2C7-1BE8-054D-A55B-E937EF90AB3E}"/>
              </a:ext>
            </a:extLst>
          </p:cNvPr>
          <p:cNvCxnSpPr>
            <a:cxnSpLocks/>
          </p:cNvCxnSpPr>
          <p:nvPr/>
        </p:nvCxnSpPr>
        <p:spPr>
          <a:xfrm flipH="1">
            <a:off x="5651626" y="2259533"/>
            <a:ext cx="125617" cy="468581"/>
          </a:xfrm>
          <a:prstGeom prst="straightConnector1">
            <a:avLst/>
          </a:prstGeom>
          <a:ln>
            <a:solidFill>
              <a:srgbClr val="0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5792DCB-8663-8F4E-9C84-BAE026CAF374}"/>
              </a:ext>
            </a:extLst>
          </p:cNvPr>
          <p:cNvCxnSpPr>
            <a:cxnSpLocks/>
          </p:cNvCxnSpPr>
          <p:nvPr/>
        </p:nvCxnSpPr>
        <p:spPr>
          <a:xfrm flipH="1">
            <a:off x="6546786" y="2412956"/>
            <a:ext cx="1" cy="297052"/>
          </a:xfrm>
          <a:prstGeom prst="straightConnector1">
            <a:avLst/>
          </a:prstGeom>
          <a:ln>
            <a:solidFill>
              <a:srgbClr val="0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2BFC2C0-23D1-AC45-A7F7-1B7A677ECD3C}"/>
              </a:ext>
            </a:extLst>
          </p:cNvPr>
          <p:cNvCxnSpPr>
            <a:cxnSpLocks/>
          </p:cNvCxnSpPr>
          <p:nvPr/>
        </p:nvCxnSpPr>
        <p:spPr>
          <a:xfrm>
            <a:off x="7169968" y="2465467"/>
            <a:ext cx="190499" cy="190223"/>
          </a:xfrm>
          <a:prstGeom prst="straightConnector1">
            <a:avLst/>
          </a:prstGeom>
          <a:ln>
            <a:solidFill>
              <a:srgbClr val="0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875194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stName_Title_DR201608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97444</TotalTime>
  <Words>1052</Words>
  <Application>Microsoft Macintosh PowerPoint</Application>
  <PresentationFormat>On-screen Show (4:3)</PresentationFormat>
  <Paragraphs>233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Helvetica</vt:lpstr>
      <vt:lpstr>Times</vt:lpstr>
      <vt:lpstr>Fermilab_PPT_090815</vt:lpstr>
      <vt:lpstr>LastName_Title_DR201608</vt:lpstr>
      <vt:lpstr>PowerPoint Presentation</vt:lpstr>
      <vt:lpstr>Usable Gradient Limitation Mechanism at FNAL</vt:lpstr>
      <vt:lpstr>Possible Cause of Quench: Multipacting</vt:lpstr>
      <vt:lpstr>Possible Cause of Quench: Overheating</vt:lpstr>
      <vt:lpstr>Usable Gradient Determination – March 27, 2019</vt:lpstr>
      <vt:lpstr>PowerPoint Presentation</vt:lpstr>
      <vt:lpstr>HOM antenna Temperatures (2 per cavity)</vt:lpstr>
      <vt:lpstr>Processing Helps When it is Applied</vt:lpstr>
      <vt:lpstr>Processing Example</vt:lpstr>
      <vt:lpstr>PowerPoint Presentation</vt:lpstr>
      <vt:lpstr>PowerPoint Presentation</vt:lpstr>
      <vt:lpstr>PowerPoint Presentation</vt:lpstr>
      <vt:lpstr>Case Studies</vt:lpstr>
      <vt:lpstr>F1.3-14 performance</vt:lpstr>
      <vt:lpstr>Case Study – CM14, Cavity #2</vt:lpstr>
      <vt:lpstr>Case Study – CM14, Cavity #2</vt:lpstr>
      <vt:lpstr>Case Study – CM14, Cavity #2</vt:lpstr>
      <vt:lpstr>PowerPoint Presentation</vt:lpstr>
      <vt:lpstr>PowerPoint Presentation</vt:lpstr>
      <vt:lpstr>Case Study – CM14, Cavities #3 &amp; 4</vt:lpstr>
      <vt:lpstr>PowerPoint Presentation</vt:lpstr>
      <vt:lpstr>PowerPoint Presentation</vt:lpstr>
      <vt:lpstr>Summary</vt:lpstr>
      <vt:lpstr>Next Steps</vt:lpstr>
    </vt:vector>
  </TitlesOfParts>
  <Company>Fermilab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 Posen</dc:creator>
  <cp:lastModifiedBy>Sam Posen</cp:lastModifiedBy>
  <cp:revision>960</cp:revision>
  <cp:lastPrinted>2017-03-01T16:16:10Z</cp:lastPrinted>
  <dcterms:created xsi:type="dcterms:W3CDTF">2017-02-09T16:44:13Z</dcterms:created>
  <dcterms:modified xsi:type="dcterms:W3CDTF">2019-04-25T19:14:12Z</dcterms:modified>
</cp:coreProperties>
</file>