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9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22" r:id="rId1"/>
    <p:sldMasterId id="2147484132" r:id="rId2"/>
    <p:sldMasterId id="2147484140" r:id="rId3"/>
    <p:sldMasterId id="2147484150" r:id="rId4"/>
    <p:sldMasterId id="2147484157" r:id="rId5"/>
    <p:sldMasterId id="2147484163" r:id="rId6"/>
    <p:sldMasterId id="2147484168" r:id="rId7"/>
    <p:sldMasterId id="2147484173" r:id="rId8"/>
    <p:sldMasterId id="2147484178" r:id="rId9"/>
    <p:sldMasterId id="2147484199" r:id="rId10"/>
    <p:sldMasterId id="2147484216" r:id="rId11"/>
  </p:sldMasterIdLst>
  <p:notesMasterIdLst>
    <p:notesMasterId r:id="rId22"/>
  </p:notesMasterIdLst>
  <p:sldIdLst>
    <p:sldId id="765" r:id="rId12"/>
    <p:sldId id="750" r:id="rId13"/>
    <p:sldId id="749" r:id="rId14"/>
    <p:sldId id="740" r:id="rId15"/>
    <p:sldId id="757" r:id="rId16"/>
    <p:sldId id="762" r:id="rId17"/>
    <p:sldId id="752" r:id="rId18"/>
    <p:sldId id="763" r:id="rId19"/>
    <p:sldId id="760" r:id="rId20"/>
    <p:sldId id="764" r:id="rId2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00EF1-010C-453F-8BD4-36378918F35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2DCED-B7FD-4375-B77C-03F1C9776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4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tif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96C2A6-0B21-4BC1-81A6-9250AEBA8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62" y="905817"/>
            <a:ext cx="9189720" cy="30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127926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8571" y="6495483"/>
            <a:ext cx="6742542" cy="2372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D4078CA2-75EA-4F42-B0AF-FB097537354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7422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68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90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7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7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03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7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8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71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932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40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122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029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6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22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4078CA2-75EA-4F42-B0AF-FB097537354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3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79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3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4DF0CCB-7EA3-7341-A46D-36EC5E85EB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2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425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674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10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66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7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243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3623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374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57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92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65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22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08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607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451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989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10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726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388" y="5414874"/>
            <a:ext cx="2743225" cy="7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0" y="3048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SF-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28800" y="5457398"/>
            <a:ext cx="686654" cy="686654"/>
          </a:xfrm>
          <a:prstGeom prst="rect">
            <a:avLst/>
          </a:prstGeom>
        </p:spPr>
      </p:pic>
      <p:pic>
        <p:nvPicPr>
          <p:cNvPr id="40963" name="Picture 3" descr="http://www.pa.msu.edu/PAlogo/PAlogo1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410200"/>
            <a:ext cx="781050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653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937"/>
            <a:ext cx="9144000" cy="69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656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937"/>
            <a:ext cx="9144000" cy="69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05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937"/>
            <a:ext cx="9144000" cy="69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3354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937"/>
            <a:ext cx="9144000" cy="69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36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937"/>
            <a:ext cx="9144000" cy="69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635625" y="6356350"/>
            <a:ext cx="28987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198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 dirty="0">
              <a:latin typeface="Helvetica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/>
          <a:p>
            <a:pPr>
              <a:defRPr/>
            </a:pPr>
            <a:endParaRPr lang="en-US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5483225" y="6356350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534400" y="6356350"/>
            <a:ext cx="6096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665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06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357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97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7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8698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67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2973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7340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28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759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83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8346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484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9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3217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4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83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980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12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3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8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44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513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84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9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34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47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J.P. Holzbauer | LCLS-II Microphonics Lessons Learned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7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407025" y="6356350"/>
            <a:ext cx="2974975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000">
                <a:solidFill>
                  <a:srgbClr val="064308"/>
                </a:solidFill>
              </a:defRPr>
            </a:lvl1pPr>
          </a:lstStyle>
          <a:p>
            <a:r>
              <a:rPr lang="en-US"/>
              <a:t>J.P. Holzbauer | LCLS-II Microphonics Lessons Learned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064308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2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hf hdr="0" dt="0"/>
  <p:txStyles>
    <p:titleStyle>
      <a:lvl1pPr algn="ctr" defTabSz="8064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4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B721-8A42-438D-A0ED-5DAE88A117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LCLS-II Microphonics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E0152-E61D-4205-A870-067B48423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J.P. Holzbauer on behalf of the Microphonics Working Group</a:t>
            </a:r>
          </a:p>
          <a:p>
            <a:r>
              <a:rPr lang="en-US" dirty="0"/>
              <a:t>LCLS-II HE Cryomodule Performance Workshop</a:t>
            </a:r>
          </a:p>
          <a:p>
            <a:r>
              <a:rPr lang="en-US" dirty="0"/>
              <a:t>Monday, April 15, 2019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853C6-68FD-4A5B-A97D-B21D96E87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Lessons Learned for LCLS-II HE</a:t>
            </a:r>
          </a:p>
        </p:txBody>
      </p:sp>
    </p:spTree>
    <p:extLst>
      <p:ext uri="{BB962C8B-B14F-4D97-AF65-F5344CB8AC3E}">
        <p14:creationId xmlns:p14="http://schemas.microsoft.com/office/powerpoint/2010/main" val="336114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0893FC-13FA-446B-A57A-274F8CC2D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789A5D4-40F1-42D8-9140-680BC8DD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404EA-00FC-40AB-8335-08CE4CBAD8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08C611-7CB9-44C3-9E01-44111C56646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 stands are well-equipped to monitor cryomodule microphonics for LCLS-II HE</a:t>
            </a:r>
          </a:p>
          <a:p>
            <a:pPr marL="800100" lvl="1" indent="-342900"/>
            <a:r>
              <a:rPr lang="en-US" dirty="0"/>
              <a:t>Functionality, scripting, know-how, effort all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have led to issues in the past, no reason to expect further changes to not cause issues, and little reason to justify making further changes</a:t>
            </a:r>
          </a:p>
          <a:p>
            <a:pPr marL="800100" lvl="1" indent="-342900"/>
            <a:r>
              <a:rPr lang="en-US" dirty="0"/>
              <a:t>Cautious changes to cavity 1 support to remove interferences is one potential item</a:t>
            </a:r>
          </a:p>
          <a:p>
            <a:pPr marL="800100" lvl="1" indent="-342900"/>
            <a:r>
              <a:rPr lang="en-US" i="1" dirty="0"/>
              <a:t>Every other change must be reviewed for potential microphonics implication (</a:t>
            </a:r>
            <a:r>
              <a:rPr lang="en-US" b="1" i="1" dirty="0"/>
              <a:t>higher gradient counts as a change</a:t>
            </a:r>
            <a:r>
              <a:rPr lang="en-US" i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Intriguing mysteries remain, but no real justification to devote necessary resources to identify/mitigate them</a:t>
            </a:r>
          </a:p>
        </p:txBody>
      </p:sp>
    </p:spTree>
    <p:extLst>
      <p:ext uri="{BB962C8B-B14F-4D97-AF65-F5344CB8AC3E}">
        <p14:creationId xmlns:p14="http://schemas.microsoft.com/office/powerpoint/2010/main" val="15488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lead to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J.P. Holzbauer | LCLS-II Microphonics Lessons Learned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29938" y="1243584"/>
            <a:ext cx="8644380" cy="50655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LCLS-II cryomodules are being produced and tested at FNAL and JLab, in general with great success </a:t>
            </a:r>
          </a:p>
          <a:p>
            <a:pPr marL="800100" lvl="1" indent="-342900"/>
            <a:r>
              <a:rPr lang="en-US" sz="1800" dirty="0"/>
              <a:t>One notable exception was the resonance stability (150 Hz instead of 10 Hz)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This was not a completely unanticipated problem; significant changes had been made to the XFEL cryomodule design for LCLS-II </a:t>
            </a:r>
          </a:p>
          <a:p>
            <a:pPr marL="800100" lvl="1" indent="-342900"/>
            <a:r>
              <a:rPr lang="en-US" sz="1600" dirty="0"/>
              <a:t>Cryogenic Values on the Cryomodule</a:t>
            </a:r>
          </a:p>
          <a:p>
            <a:pPr marL="800100" lvl="1" indent="-342900"/>
            <a:r>
              <a:rPr lang="en-US" sz="1600" dirty="0"/>
              <a:t>Cavity 1 Support was changed (not that the XFEL support was optimal)</a:t>
            </a:r>
          </a:p>
          <a:p>
            <a:pPr marL="800100" lvl="1" indent="-342900"/>
            <a:r>
              <a:rPr lang="en-US" sz="1600" dirty="0" err="1"/>
              <a:t>Cryo</a:t>
            </a:r>
            <a:r>
              <a:rPr lang="en-US" sz="1600" dirty="0"/>
              <a:t> flow paths in the module (fast cooldown, tunnel pitch,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size and complexity of the microphonics (observed at both JLab and FNAL) required a significant response to mitigate</a:t>
            </a:r>
          </a:p>
          <a:p>
            <a:pPr marL="800100" lvl="1" indent="-342900"/>
            <a:r>
              <a:rPr lang="en-US" sz="1600" dirty="0"/>
              <a:t>Working group formed at FNAL (representatives from Resonance Control, LLRF, Cryogenics, Cryomodule Design, Operations) to guide testing and determine solutions</a:t>
            </a:r>
          </a:p>
          <a:p>
            <a:pPr marL="800100" lvl="1" indent="-342900"/>
            <a:r>
              <a:rPr lang="en-US" sz="1600" dirty="0"/>
              <a:t>Devoted extensive test time to microphonics studies</a:t>
            </a:r>
          </a:p>
        </p:txBody>
      </p:sp>
    </p:spTree>
    <p:extLst>
      <p:ext uri="{BB962C8B-B14F-4D97-AF65-F5344CB8AC3E}">
        <p14:creationId xmlns:p14="http://schemas.microsoft.com/office/powerpoint/2010/main" val="199232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737" y="1321407"/>
            <a:ext cx="1809345" cy="241246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Diagnostic Tools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J.P. Holzbauer | LCLS-II Microphonics Lessons Learned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198" y="1243584"/>
            <a:ext cx="5415059" cy="50655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Significant testing effort was spent on microphonics mitigation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effort built up a sizable infrastructure of testing tools and techniques</a:t>
            </a:r>
          </a:p>
          <a:p>
            <a:pPr marL="800100" lvl="1" indent="-342900"/>
            <a:r>
              <a:rPr lang="en-US" sz="1400" dirty="0"/>
              <a:t>LLRF data capture system allows capture of simultaneous detuning on all cavities for long times</a:t>
            </a:r>
          </a:p>
          <a:p>
            <a:pPr marL="800100" lvl="1" indent="-342900"/>
            <a:r>
              <a:rPr lang="en-US" sz="1400" dirty="0"/>
              <a:t>Scripting has been built out significantly to process and analyze this data, and expertise has been spread to multiple people</a:t>
            </a:r>
          </a:p>
          <a:p>
            <a:pPr marL="800100" lvl="1" indent="-342900"/>
            <a:r>
              <a:rPr lang="en-US" sz="1400" dirty="0"/>
              <a:t>Can be correlated many sources of data via ACNET:</a:t>
            </a:r>
          </a:p>
          <a:p>
            <a:pPr marL="1033463" lvl="2" indent="-342900"/>
            <a:r>
              <a:rPr lang="en-US" sz="1400" dirty="0"/>
              <a:t>Impact/Vibration Measurements</a:t>
            </a:r>
          </a:p>
          <a:p>
            <a:pPr marL="1033463" lvl="2" indent="-342900"/>
            <a:r>
              <a:rPr lang="en-US" sz="1400" dirty="0"/>
              <a:t>Temperatures, Pressures, etc. from instrumentation</a:t>
            </a:r>
          </a:p>
          <a:p>
            <a:pPr marL="800100" lvl="1" indent="-342900"/>
            <a:r>
              <a:rPr lang="en-US" sz="1400" dirty="0"/>
              <a:t>On-site, expert cryogenics support and flexibility are powerful diagnostic tools, allows testing in different cryogenics configurations</a:t>
            </a:r>
          </a:p>
          <a:p>
            <a:pPr marL="800100" lvl="1" indent="-342900"/>
            <a:r>
              <a:rPr lang="en-US" sz="1400" dirty="0"/>
              <a:t>Leveraged significant work done at both labs on vibrational design and testing as a baseline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659" y="1321407"/>
            <a:ext cx="1177047" cy="17090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659" y="3015060"/>
            <a:ext cx="2112675" cy="1750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3706" y="3733868"/>
            <a:ext cx="2080294" cy="1425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176" y="4750606"/>
            <a:ext cx="2237362" cy="17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Valve Plumbing – Improved Valve 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64758" y="1229504"/>
            <a:ext cx="6091433" cy="369975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TAOs are a pressure/temperature oscillation in cryogenic lines (in this case, valve stems)</a:t>
            </a:r>
          </a:p>
          <a:p>
            <a:pPr marL="800100" lvl="1" indent="-342900"/>
            <a:r>
              <a:rPr lang="en-US" sz="2000" dirty="0"/>
              <a:t>During testing, wipers were added to close space in valve stem, acting as a damping term for the TAOs</a:t>
            </a:r>
          </a:p>
          <a:p>
            <a:pPr marL="800100" lvl="1" indent="-342900"/>
            <a:r>
              <a:rPr lang="en-US" sz="2000" dirty="0"/>
              <a:t>Significant improvement in heat load and microphonics levels and stability</a:t>
            </a:r>
          </a:p>
          <a:p>
            <a:pPr marL="800100" lvl="1" indent="-342900"/>
            <a:r>
              <a:rPr lang="en-US" sz="2100" dirty="0"/>
              <a:t>Optimized valve stems with wipers were used on all cryomodules</a:t>
            </a:r>
          </a:p>
          <a:p>
            <a:pPr marL="1033463" lvl="2" indent="-342900"/>
            <a:r>
              <a:rPr lang="en-US" sz="1800" dirty="0"/>
              <a:t>4-5 wipers, positioned to keep temperature ratio &lt;4 as recommended by literature</a:t>
            </a:r>
          </a:p>
          <a:p>
            <a:pPr marL="1033463" lvl="2" indent="-342900"/>
            <a:r>
              <a:rPr lang="en-US" sz="1800" dirty="0"/>
              <a:t>Radiation hard material (PEEK)</a:t>
            </a:r>
            <a:endParaRPr lang="en-US" sz="2100" i="1" dirty="0"/>
          </a:p>
          <a:p>
            <a:pPr marL="800100" lvl="1" indent="-342900"/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pic>
        <p:nvPicPr>
          <p:cNvPr id="10" name="Content Placeholder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4" r="35220"/>
          <a:stretch/>
        </p:blipFill>
        <p:spPr>
          <a:xfrm>
            <a:off x="7826794" y="1229504"/>
            <a:ext cx="1175842" cy="5472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81" y="4928598"/>
            <a:ext cx="7715413" cy="14227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87347" y="5622652"/>
            <a:ext cx="721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DN10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4819" y="5301752"/>
            <a:ext cx="609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DN6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4083" y="1479495"/>
            <a:ext cx="1734819" cy="1357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613" y="3115686"/>
            <a:ext cx="1364344" cy="17130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4104" y="2717671"/>
            <a:ext cx="715719" cy="307777"/>
          </a:xfrm>
          <a:prstGeom prst="rect">
            <a:avLst/>
          </a:prstGeom>
          <a:solidFill>
            <a:srgbClr val="9D3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9966"/>
                </a:solidFill>
              </a:rPr>
              <a:t>Before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2949" y="4520952"/>
            <a:ext cx="715719" cy="307777"/>
          </a:xfrm>
          <a:prstGeom prst="rect">
            <a:avLst/>
          </a:prstGeom>
          <a:solidFill>
            <a:srgbClr val="9D3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9966"/>
                </a:solidFill>
              </a:rPr>
              <a:t>After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2962" y="6238643"/>
            <a:ext cx="3595346" cy="307777"/>
          </a:xfrm>
          <a:prstGeom prst="rect">
            <a:avLst/>
          </a:prstGeom>
          <a:solidFill>
            <a:srgbClr val="9D34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9966"/>
                </a:solidFill>
              </a:rPr>
              <a:t>Optimized wiper placement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66210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2398" t="30793" r="46960" b="27698"/>
          <a:stretch/>
        </p:blipFill>
        <p:spPr>
          <a:xfrm>
            <a:off x="897047" y="4267773"/>
            <a:ext cx="2784616" cy="21330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Cryogenic Valve Plumbing – Reverse Flow Path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65787" y="1357144"/>
            <a:ext cx="7605486" cy="2970815"/>
          </a:xfrm>
        </p:spPr>
        <p:txBody>
          <a:bodyPr>
            <a:normAutofit fontScale="92500" lnSpcReduction="20000"/>
          </a:bodyPr>
          <a:lstStyle/>
          <a:p>
            <a:pPr marL="800100" lvl="1" indent="-342900"/>
            <a:r>
              <a:rPr lang="en-US" sz="2000" dirty="0"/>
              <a:t>Test results show valve reversal (lower press in stem) significantly reduces/eliminate TAOs there</a:t>
            </a:r>
          </a:p>
          <a:p>
            <a:pPr marL="1033463" lvl="2" indent="-342900"/>
            <a:r>
              <a:rPr lang="en-US" sz="1800" dirty="0"/>
              <a:t>F1.3-01 configuration has valve stem at supply pressure (~3 bar)</a:t>
            </a:r>
          </a:p>
          <a:p>
            <a:pPr marL="1033463" lvl="2" indent="-342900"/>
            <a:r>
              <a:rPr lang="en-US" sz="1800" dirty="0"/>
              <a:t>Reversing flow will lower this pressure to sub-atmospheric, requiring guard gas to prevent contamination</a:t>
            </a:r>
          </a:p>
          <a:p>
            <a:pPr marL="1033463" lvl="2" indent="-342900"/>
            <a:r>
              <a:rPr lang="en-US" sz="1800" dirty="0"/>
              <a:t>All cryomodules will have guard gas, reversed valves</a:t>
            </a:r>
          </a:p>
          <a:p>
            <a:pPr marL="800100" lvl="1" indent="-342900"/>
            <a:r>
              <a:rPr lang="en-US" sz="2000" dirty="0"/>
              <a:t>Additional effort to mitigate TAOs in cryogenic distribution system should improve inlet temperature at test stand</a:t>
            </a:r>
          </a:p>
          <a:p>
            <a:pPr marL="800100" lvl="1" indent="-342900"/>
            <a:r>
              <a:rPr lang="en-US" sz="2000" dirty="0"/>
              <a:t>Reversed additional valve on the FNAL test stand (bypass) after latest test</a:t>
            </a:r>
          </a:p>
          <a:p>
            <a:endParaRPr lang="en-US" dirty="0"/>
          </a:p>
        </p:txBody>
      </p:sp>
      <p:pic>
        <p:nvPicPr>
          <p:cNvPr id="7" name="Content Placeholder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84" r="35220"/>
          <a:stretch/>
        </p:blipFill>
        <p:spPr>
          <a:xfrm>
            <a:off x="7927627" y="1243584"/>
            <a:ext cx="1175842" cy="5472953"/>
          </a:xfrm>
          <a:prstGeom prst="rect">
            <a:avLst/>
          </a:prstGeom>
        </p:spPr>
      </p:pic>
      <p:pic>
        <p:nvPicPr>
          <p:cNvPr id="1026" name="Picture 2" descr="https://lh3.googleusercontent.com/-QrVGcd8cKWc/WP4wpjcG79I/AAAAAAAAAAI/CbyAYHpdObY7ruvUddhW1xoTL2EFOtipQCL0B/h1536/2017-04-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8657" y="4231771"/>
            <a:ext cx="3623024" cy="26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477673" y="4903193"/>
            <a:ext cx="454374" cy="257410"/>
          </a:xfrm>
          <a:prstGeom prst="leftArrow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 Arrow 8"/>
          <p:cNvSpPr/>
          <p:nvPr/>
        </p:nvSpPr>
        <p:spPr>
          <a:xfrm rot="10800000">
            <a:off x="1610182" y="5615254"/>
            <a:ext cx="834289" cy="674914"/>
          </a:xfrm>
          <a:prstGeom prst="bentArrow">
            <a:avLst/>
          </a:prstGeom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7689" y="4225548"/>
            <a:ext cx="1623991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9966"/>
                </a:solidFill>
              </a:rPr>
              <a:t>Reversed Flow Pattern (CM2)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7673" y="4267916"/>
            <a:ext cx="1210334" cy="307777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3 bar Supply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6098" y="6093023"/>
            <a:ext cx="8367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9966"/>
                </a:solidFill>
              </a:rPr>
              <a:t>~23 </a:t>
            </a:r>
            <a:r>
              <a:rPr lang="en-US" sz="1400" dirty="0" err="1">
                <a:solidFill>
                  <a:srgbClr val="FF9966"/>
                </a:solidFill>
              </a:rPr>
              <a:t>Torr</a:t>
            </a:r>
            <a:endParaRPr lang="en-US" sz="1400" dirty="0">
              <a:solidFill>
                <a:srgbClr val="FF99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7047" y="4267608"/>
            <a:ext cx="1129051" cy="60608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9966"/>
                </a:solidFill>
              </a:rPr>
              <a:t>pCM</a:t>
            </a:r>
            <a:r>
              <a:rPr lang="en-US" sz="1600" dirty="0">
                <a:solidFill>
                  <a:srgbClr val="FF9966"/>
                </a:solidFill>
              </a:rPr>
              <a:t> Flow Pattern</a:t>
            </a:r>
          </a:p>
        </p:txBody>
      </p:sp>
      <p:sp>
        <p:nvSpPr>
          <p:cNvPr id="18" name="Bent Arrow 17"/>
          <p:cNvSpPr/>
          <p:nvPr/>
        </p:nvSpPr>
        <p:spPr>
          <a:xfrm rot="5400000">
            <a:off x="6172539" y="5505203"/>
            <a:ext cx="834289" cy="674914"/>
          </a:xfrm>
          <a:prstGeom prst="bentArrow">
            <a:avLst/>
          </a:prstGeom>
          <a:ln w="254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78173" y="6201218"/>
            <a:ext cx="8367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9966"/>
                </a:solidFill>
              </a:rPr>
              <a:t>~23 </a:t>
            </a:r>
            <a:r>
              <a:rPr lang="en-US" sz="1400" dirty="0" err="1">
                <a:solidFill>
                  <a:srgbClr val="FF9966"/>
                </a:solidFill>
              </a:rPr>
              <a:t>Torr</a:t>
            </a:r>
            <a:endParaRPr lang="en-US" sz="1400" dirty="0">
              <a:solidFill>
                <a:srgbClr val="FF9966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 rot="5400000">
            <a:off x="5070496" y="5737450"/>
            <a:ext cx="454374" cy="257410"/>
          </a:xfrm>
          <a:prstGeom prst="leftArrow">
            <a:avLst/>
          </a:prstGeom>
          <a:solidFill>
            <a:srgbClr val="99CC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4354" y="4821472"/>
            <a:ext cx="1210334" cy="307777"/>
          </a:xfrm>
          <a:prstGeom prst="rect">
            <a:avLst/>
          </a:prstGeom>
          <a:solidFill>
            <a:srgbClr val="6699FF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3 bar Supply</a:t>
            </a:r>
          </a:p>
        </p:txBody>
      </p:sp>
    </p:spTree>
    <p:extLst>
      <p:ext uri="{BB962C8B-B14F-4D97-AF65-F5344CB8AC3E}">
        <p14:creationId xmlns:p14="http://schemas.microsoft.com/office/powerpoint/2010/main" val="302488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Screen Clipping"/>
          <p:cNvPicPr>
            <a:picLocks noGrp="1" noChangeAspect="1"/>
          </p:cNvPicPr>
          <p:nvPr>
            <p:ph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09" r="3345"/>
          <a:stretch/>
        </p:blipFill>
        <p:spPr>
          <a:xfrm>
            <a:off x="6132174" y="1498597"/>
            <a:ext cx="2917372" cy="189204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Cavity 1 Mechanical Connections – Mitigation</a:t>
            </a:r>
            <a:br>
              <a:rPr lang="en-US" dirty="0"/>
            </a:br>
            <a:r>
              <a:rPr lang="en-US" sz="2000" dirty="0"/>
              <a:t>Beamline Gate Valve Bellows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J.P. Holzbauer | LCLS-II Microphonics Lessons Learned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36029" y="1243584"/>
            <a:ext cx="4221101" cy="515721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Replacing spool piece between cavity 1 and gate valve with a bellows is non-trivial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Corrective fix includes extending tuner arms with fixture to connect to gate valve</a:t>
            </a:r>
          </a:p>
          <a:p>
            <a:pPr marL="800100" lvl="1" indent="-342900"/>
            <a:r>
              <a:rPr lang="en-US" sz="1600" dirty="0"/>
              <a:t>When replacing spool piece with bellows, fixture fully supports gate valve</a:t>
            </a:r>
          </a:p>
          <a:p>
            <a:pPr marL="800100" lvl="1" indent="-342900"/>
            <a:r>
              <a:rPr lang="en-US" sz="1600" dirty="0"/>
              <a:t>Current supports are long arms connected to the 300 mm pipe with needle bearing for the longitudinal 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With gate valve is supported by frame/helium vessel, the spool piece can be replaced with a bellows to separate mass from cavity/tuner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Two cryomodules with bellows have been tested at FNAL (F1.3-06/07)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54" r="11542"/>
          <a:stretch/>
        </p:blipFill>
        <p:spPr>
          <a:xfrm>
            <a:off x="4572000" y="1362268"/>
            <a:ext cx="1814285" cy="2266714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70" r="4340" b="6167"/>
          <a:stretch/>
        </p:blipFill>
        <p:spPr>
          <a:xfrm>
            <a:off x="4721595" y="3526972"/>
            <a:ext cx="3899778" cy="2930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025" y="3126240"/>
            <a:ext cx="209005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66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Extended Tuner Arms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308291" y="3046828"/>
            <a:ext cx="1714440" cy="1639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94316" y="6101319"/>
            <a:ext cx="2461846" cy="369332"/>
          </a:xfrm>
          <a:prstGeom prst="rect">
            <a:avLst/>
          </a:prstGeom>
          <a:solidFill>
            <a:srgbClr val="9D343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Fixture with Bellows</a:t>
            </a:r>
          </a:p>
        </p:txBody>
      </p:sp>
    </p:spTree>
    <p:extLst>
      <p:ext uri="{BB962C8B-B14F-4D97-AF65-F5344CB8AC3E}">
        <p14:creationId xmlns:p14="http://schemas.microsoft.com/office/powerpoint/2010/main" val="98440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582" y="2962875"/>
            <a:ext cx="3006277" cy="18801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36294-2849-48A8-8531-5354CF3095D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 Steps in Cryomodule Design – 2 Phase Injection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J.P. Holzbauer | LCLS-II Microphonics Lessons Learned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-110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64970" y="1243584"/>
            <a:ext cx="5622988" cy="50655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Liquid level control was coupled to input flow rate and the amount of flash gas generated across JT valve</a:t>
            </a:r>
          </a:p>
          <a:p>
            <a:pPr marL="800100" lvl="1" indent="-342900"/>
            <a:r>
              <a:rPr lang="en-US" dirty="0"/>
              <a:t>Helium injection line impinged on liquid surface</a:t>
            </a:r>
          </a:p>
          <a:p>
            <a:pPr marL="800100" lvl="1" indent="-342900"/>
            <a:r>
              <a:rPr lang="en-US" dirty="0"/>
              <a:t>Flash gas from JT caused liquid dragging</a:t>
            </a:r>
          </a:p>
          <a:p>
            <a:pPr marL="800100" lvl="1" indent="-342900"/>
            <a:r>
              <a:rPr lang="en-US" dirty="0"/>
              <a:t>CM2 has baffles to protect liquid surface</a:t>
            </a:r>
          </a:p>
          <a:p>
            <a:pPr marL="800100" lvl="1" indent="-342900"/>
            <a:r>
              <a:rPr lang="en-US" dirty="0"/>
              <a:t>CM3 has tangential injection into cap to reduce velocity and allow phase separation in addition to baffles</a:t>
            </a:r>
          </a:p>
          <a:p>
            <a:pPr marL="800100" lvl="1" indent="-342900"/>
            <a:r>
              <a:rPr lang="en-US" dirty="0"/>
              <a:t>Should greatly reduce liquid dragging and improve liquid level stability,                          especially at high flow rates</a:t>
            </a:r>
          </a:p>
          <a:p>
            <a:pPr marL="800100" lvl="1" indent="-342900"/>
            <a:r>
              <a:rPr lang="en-US" dirty="0"/>
              <a:t>Fluid simulation gives good confidence in improved injection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58" y="4695194"/>
            <a:ext cx="2819548" cy="1926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958" y="1028247"/>
            <a:ext cx="2928025" cy="19411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5400000">
            <a:off x="8475011" y="1937041"/>
            <a:ext cx="87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CM2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449811" y="5499535"/>
            <a:ext cx="87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-110" charset="-128"/>
                <a:cs typeface="+mn-cs"/>
              </a:rPr>
              <a:t>CM3</a:t>
            </a:r>
          </a:p>
        </p:txBody>
      </p:sp>
    </p:spTree>
    <p:extLst>
      <p:ext uri="{BB962C8B-B14F-4D97-AF65-F5344CB8AC3E}">
        <p14:creationId xmlns:p14="http://schemas.microsoft.com/office/powerpoint/2010/main" val="1824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22A6E-15F5-405C-A872-ABD46E586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3F231A-79B3-4934-861D-4DED8A2F0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Changes Moving from LCLS-II to HE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235BAA-3BDB-4BA0-BDB3-E7D1B2E45B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3DD2A3-053A-4F60-8BB2-D20E7F53A2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Valve Modifications (wipers, plumbing, guard gas, etc.)</a:t>
            </a:r>
          </a:p>
          <a:p>
            <a:pPr marL="800100" lvl="1" indent="-342900"/>
            <a:r>
              <a:rPr lang="en-US" sz="2000" dirty="0"/>
              <a:t>Critical changes that provide real valve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Cavity 1 Bellows/Cold Gate Valve Support</a:t>
            </a:r>
          </a:p>
          <a:p>
            <a:pPr marL="800100" lvl="1" indent="-342900"/>
            <a:r>
              <a:rPr lang="en-US" sz="2000" dirty="0"/>
              <a:t>Clear improvement to cavity 1 microphonics</a:t>
            </a:r>
          </a:p>
          <a:p>
            <a:pPr marL="800100" lvl="1" indent="-342900"/>
            <a:r>
              <a:rPr lang="en-US" sz="2000" dirty="0"/>
              <a:t>Difficulty introduced with interconnects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Myriad of other changes including Injection Tee</a:t>
            </a:r>
          </a:p>
          <a:p>
            <a:pPr marL="800100" lvl="1" indent="-342900"/>
            <a:r>
              <a:rPr lang="en-US" sz="2000" dirty="0"/>
              <a:t>Best practices followed, but no concrete evidence of improvement but no reason to suspect negative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Overall, no reason to make changes for </a:t>
            </a:r>
            <a:r>
              <a:rPr lang="en-US" sz="2000" i="1" dirty="0"/>
              <a:t>microphonics sake, </a:t>
            </a:r>
            <a:r>
              <a:rPr lang="en-US" sz="2000" dirty="0"/>
              <a:t>i.e., there are no clear drivers for design changes to improve microphonics (include new changes or rollback of changes)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Only potential change to be considered would be cavity 1 gate valve support because of interconnect interference</a:t>
            </a:r>
          </a:p>
          <a:p>
            <a:pPr marL="800100" lvl="1" indent="-342900"/>
            <a:r>
              <a:rPr lang="en-US" sz="1800" dirty="0"/>
              <a:t>Mechanical support could be modified to ease interference without compromising microphonics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Critical to Remember: Tunnel inlet temperature will be lower! Tunnel vibrational environment will be better (at least different)</a:t>
            </a:r>
          </a:p>
        </p:txBody>
      </p:sp>
    </p:spTree>
    <p:extLst>
      <p:ext uri="{BB962C8B-B14F-4D97-AF65-F5344CB8AC3E}">
        <p14:creationId xmlns:p14="http://schemas.microsoft.com/office/powerpoint/2010/main" val="245972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D4475D-415B-444E-9AA4-2CE456E3B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353856-4680-4212-BCD6-4C793A264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Microphonics Monitoring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91CDA6-02DF-48B1-8805-88271878CD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J.P. Holzbauer | LCLS-II Microphonics Lessons Learned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DDA61-9346-4C9F-8AC4-7CE4EE0E0E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199" y="1243584"/>
            <a:ext cx="4634179" cy="506552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Module testing at CMTF includes routine microphonics monitoring</a:t>
            </a:r>
          </a:p>
          <a:p>
            <a:pPr marL="800100" lvl="1" indent="-342900"/>
            <a:r>
              <a:rPr lang="en-US" sz="2000" dirty="0"/>
              <a:t>Generally 30 minute captures</a:t>
            </a:r>
          </a:p>
          <a:p>
            <a:pPr marL="1033463" lvl="2" indent="-342900"/>
            <a:r>
              <a:rPr lang="en-US" sz="1800" dirty="0"/>
              <a:t>Right after cooldown</a:t>
            </a:r>
          </a:p>
          <a:p>
            <a:pPr marL="1033463" lvl="2" indent="-342900"/>
            <a:r>
              <a:rPr lang="en-US" sz="1800" dirty="0"/>
              <a:t>Unit Testing</a:t>
            </a:r>
          </a:p>
          <a:p>
            <a:pPr marL="1033463" lvl="2" indent="-342900"/>
            <a:r>
              <a:rPr lang="en-US" sz="1800" dirty="0"/>
              <a:t>Other times as desired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Thermalization effects are significant, overall significant noise seen early in test cycle that cleans up over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extra time is given to allow thermalization (not that it’s asked for)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Small investigations of these effects have been done, but these effects are not seen as critical, difficult to diagnose, and likely unrepresentative of tunnel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Unit tests are mostly performed without microphonics interference (but not always)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23D566-6A61-48C6-B28B-2FB28E3A8AA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/>
          <a:srcRect l="5392"/>
          <a:stretch/>
        </p:blipFill>
        <p:spPr>
          <a:xfrm>
            <a:off x="5208422" y="2337837"/>
            <a:ext cx="3676660" cy="287701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A911ED4-EDAE-4F48-B8D2-29574D79F71A}"/>
              </a:ext>
            </a:extLst>
          </p:cNvPr>
          <p:cNvSpPr/>
          <p:nvPr/>
        </p:nvSpPr>
        <p:spPr>
          <a:xfrm rot="1881707">
            <a:off x="5146085" y="3337683"/>
            <a:ext cx="9774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439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10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4.xml><?xml version="1.0" encoding="utf-8"?>
<a:theme xmlns:a="http://schemas.openxmlformats.org/drawingml/2006/main" name="FNAL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theme" id="{E23F11E2-53E8-452B-8F14-1465DA0F6A2C}" vid="{AAA2CE2E-B401-4906-B58A-904DB1D687C0}"/>
    </a:ext>
  </a:extLst>
</a:theme>
</file>

<file path=ppt/theme/theme5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6.xml><?xml version="1.0" encoding="utf-8"?>
<a:theme xmlns:a="http://schemas.openxmlformats.org/drawingml/2006/main" name="1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7.xml><?xml version="1.0" encoding="utf-8"?>
<a:theme xmlns:a="http://schemas.openxmlformats.org/drawingml/2006/main" name="2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8.xml><?xml version="1.0" encoding="utf-8"?>
<a:theme xmlns:a="http://schemas.openxmlformats.org/drawingml/2006/main" name="3_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9.xml><?xml version="1.0" encoding="utf-8"?>
<a:theme xmlns:a="http://schemas.openxmlformats.org/drawingml/2006/main" name="FRIB2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9287</TotalTime>
  <Words>1144</Words>
  <Application>Microsoft Office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MS PGothic</vt:lpstr>
      <vt:lpstr>MS PGothic</vt:lpstr>
      <vt:lpstr>Arial</vt:lpstr>
      <vt:lpstr>Calibri</vt:lpstr>
      <vt:lpstr>Geneva</vt:lpstr>
      <vt:lpstr>Helvetica</vt:lpstr>
      <vt:lpstr>Lucida Grande</vt:lpstr>
      <vt:lpstr>Wingdings</vt:lpstr>
      <vt:lpstr>ヒラギノ角ゴ Pro W3</vt:lpstr>
      <vt:lpstr>Fermilab_PPT_090815</vt:lpstr>
      <vt:lpstr>P2MACtheme</vt:lpstr>
      <vt:lpstr>1_Fermilab_PPT_090815</vt:lpstr>
      <vt:lpstr>FNALtheme</vt:lpstr>
      <vt:lpstr>Fermilab: Footer Only</vt:lpstr>
      <vt:lpstr>1_Fermilab: Footer Only</vt:lpstr>
      <vt:lpstr>2_Fermilab: Footer Only</vt:lpstr>
      <vt:lpstr>3_Fermilab: Footer Only</vt:lpstr>
      <vt:lpstr>FRIB2</vt:lpstr>
      <vt:lpstr>LastName_Title_DR201608</vt:lpstr>
      <vt:lpstr>1_LastName_Title_DR201608</vt:lpstr>
      <vt:lpstr>LCLS-II Microphonics</vt:lpstr>
      <vt:lpstr>Changes lead to Issues</vt:lpstr>
      <vt:lpstr>Mitigation Diagnostic Tools</vt:lpstr>
      <vt:lpstr>Cryogenic Valve Plumbing – Improved Valve Stems</vt:lpstr>
      <vt:lpstr>Cryogenic Valve Plumbing – Reverse Flow Path</vt:lpstr>
      <vt:lpstr>Cavity 1 Mechanical Connections – Mitigation Beamline Gate Valve Bellows</vt:lpstr>
      <vt:lpstr>Mitigation Steps in Cryomodule Design – 2 Phase Injection</vt:lpstr>
      <vt:lpstr>Design Changes Moving from LCLS-II to HE</vt:lpstr>
      <vt:lpstr>Ongoing Microphonics Monitoring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Jeremiah Holzbauer</cp:lastModifiedBy>
  <cp:revision>73</cp:revision>
  <dcterms:created xsi:type="dcterms:W3CDTF">2019-04-07T19:13:11Z</dcterms:created>
  <dcterms:modified xsi:type="dcterms:W3CDTF">2019-04-25T20:32:02Z</dcterms:modified>
</cp:coreProperties>
</file>