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9"/>
  </p:notesMasterIdLst>
  <p:handoutMasterIdLst>
    <p:handoutMasterId r:id="rId30"/>
  </p:handoutMasterIdLst>
  <p:sldIdLst>
    <p:sldId id="612" r:id="rId3"/>
    <p:sldId id="275" r:id="rId4"/>
    <p:sldId id="609" r:id="rId5"/>
    <p:sldId id="606" r:id="rId6"/>
    <p:sldId id="266" r:id="rId7"/>
    <p:sldId id="611" r:id="rId8"/>
    <p:sldId id="310" r:id="rId9"/>
    <p:sldId id="305" r:id="rId10"/>
    <p:sldId id="580" r:id="rId11"/>
    <p:sldId id="610" r:id="rId12"/>
    <p:sldId id="300" r:id="rId13"/>
    <p:sldId id="586" r:id="rId14"/>
    <p:sldId id="596" r:id="rId15"/>
    <p:sldId id="587" r:id="rId16"/>
    <p:sldId id="588" r:id="rId17"/>
    <p:sldId id="589" r:id="rId18"/>
    <p:sldId id="584" r:id="rId19"/>
    <p:sldId id="591" r:id="rId20"/>
    <p:sldId id="592" r:id="rId21"/>
    <p:sldId id="593" r:id="rId22"/>
    <p:sldId id="608" r:id="rId23"/>
    <p:sldId id="599" r:id="rId24"/>
    <p:sldId id="602" r:id="rId25"/>
    <p:sldId id="603" r:id="rId26"/>
    <p:sldId id="604" r:id="rId27"/>
    <p:sldId id="598" r:id="rId28"/>
  </p:sldIdLst>
  <p:sldSz cx="9144000" cy="6858000" type="screen4x3"/>
  <p:notesSz cx="7023100" cy="9309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  <a:srgbClr val="FFFF99"/>
    <a:srgbClr val="99FF99"/>
    <a:srgbClr val="004C97"/>
    <a:srgbClr val="CCFFCC"/>
    <a:srgbClr val="66FF66"/>
    <a:srgbClr val="99FFCC"/>
    <a:srgbClr val="003087"/>
    <a:srgbClr val="404040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7" autoAdjust="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11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4/18/2019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4/18/2019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4/18/2019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Yun He | TSD Topical meeting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4/18/2019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Yun He | TSD Topical meeting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4/18/2019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Yun He | TSD Topical meeting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4/18/2019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Yun He | TSD Topical meeting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4/18/2019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Yun He | TSD Topical meeting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4/18/2019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07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4/18/2019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Yun He | TSD Topical meeting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4/18/2019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Yun He | TSD Topical meeting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4/18/2019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Yun He | TSD Topical meeting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4/18/2019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Yun He | TSD Topical meeting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6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4/18/2019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Yun He | TSD Topical meeting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10" Type="http://schemas.openxmlformats.org/officeDocument/2006/relationships/image" Target="../media/image27.jp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8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60.jpg"/><Relationship Id="rId7" Type="http://schemas.openxmlformats.org/officeDocument/2006/relationships/image" Target="../media/image63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14.emf"/><Relationship Id="rId4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eb.fnal.gov/project/TargetSystems/Devices/MET-05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6.jp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4.emf"/><Relationship Id="rId5" Type="http://schemas.openxmlformats.org/officeDocument/2006/relationships/image" Target="../media/image9.jp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.fnal.gov/project/TargetSystems/NuMI-AIP/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NuMI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-AIP Target Systems Updates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Yun He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TSD Topical Meeting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April 18, 2019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4023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5743" y="899318"/>
            <a:ext cx="8672513" cy="52402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Project scope, issues to be addressed, and schedule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Prior to &amp; after funds approval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Project implementation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Project organization chart and WBS (people &amp; funds)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Project schedule and phased installation (schedule)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SharePoint site (documentation and communication)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Project </a:t>
            </a:r>
            <a:r>
              <a:rPr lang="en-US" dirty="0">
                <a:solidFill>
                  <a:schemeClr val="accent6"/>
                </a:solidFill>
              </a:rPr>
              <a:t>technical details and status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2019 summer shutdown tasks and job schedule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Rest tasks not tied to 2019 summer shutdown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42CAA-2351-48A6-88FD-07584E42E7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4/18/2019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020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77EF9C6-5E6B-8F40-B88F-C4E38E4C1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37" y="1720451"/>
            <a:ext cx="8672513" cy="332649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415B69-ADEC-A947-B782-858478BB0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Shutdown </a:t>
            </a:r>
            <a:r>
              <a:rPr lang="en-US" dirty="0" err="1"/>
              <a:t>NuMI</a:t>
            </a:r>
            <a:r>
              <a:rPr lang="en-US" dirty="0"/>
              <a:t>-AIP Job Schedule </a:t>
            </a:r>
            <a:r>
              <a:rPr lang="en-US" sz="1600" dirty="0"/>
              <a:t>(Marty Murphy)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14BF9-ED56-C149-9187-755458890E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4/18/2019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73402-BC61-5D43-9648-9A546F241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2F7D0-3548-BD44-9838-9144765F3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505569-7B22-49C0-8839-97C3B3F5EA20}"/>
              </a:ext>
            </a:extLst>
          </p:cNvPr>
          <p:cNvSpPr txBox="1"/>
          <p:nvPr/>
        </p:nvSpPr>
        <p:spPr>
          <a:xfrm>
            <a:off x="1721643" y="814728"/>
            <a:ext cx="2848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Cool down time before target chase can be opened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87F9-DB85-480D-B3A1-F394A9DD0261}"/>
              </a:ext>
            </a:extLst>
          </p:cNvPr>
          <p:cNvSpPr txBox="1"/>
          <p:nvPr/>
        </p:nvSpPr>
        <p:spPr>
          <a:xfrm>
            <a:off x="304799" y="5886284"/>
            <a:ext cx="7429273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Next 4 slides will cover these 4 tasks with more technical details and status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31E12922-DAB9-4523-A820-E6065CE69F33}"/>
              </a:ext>
            </a:extLst>
          </p:cNvPr>
          <p:cNvSpPr/>
          <p:nvPr/>
        </p:nvSpPr>
        <p:spPr>
          <a:xfrm>
            <a:off x="1574686" y="1425804"/>
            <a:ext cx="3004457" cy="19480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B462EC-52FE-4A3E-B230-8AC03A312589}"/>
              </a:ext>
            </a:extLst>
          </p:cNvPr>
          <p:cNvSpPr/>
          <p:nvPr/>
        </p:nvSpPr>
        <p:spPr>
          <a:xfrm>
            <a:off x="249237" y="1959553"/>
            <a:ext cx="7484836" cy="2064212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7436A7-4774-485E-B460-828725D56F2E}"/>
              </a:ext>
            </a:extLst>
          </p:cNvPr>
          <p:cNvSpPr txBox="1"/>
          <p:nvPr/>
        </p:nvSpPr>
        <p:spPr>
          <a:xfrm>
            <a:off x="2471126" y="5235370"/>
            <a:ext cx="4228733" cy="646331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Pipefitter T&amp;M Contractor teams have worked on similar </a:t>
            </a:r>
            <a:r>
              <a:rPr lang="en-US" sz="1800" dirty="0" err="1"/>
              <a:t>NuMI</a:t>
            </a:r>
            <a:r>
              <a:rPr lang="en-US" sz="1800" dirty="0"/>
              <a:t> jobs in the past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730D954-49AC-46EA-943B-A5EA00067503}"/>
              </a:ext>
            </a:extLst>
          </p:cNvPr>
          <p:cNvSpPr/>
          <p:nvPr/>
        </p:nvSpPr>
        <p:spPr>
          <a:xfrm flipV="1">
            <a:off x="8490858" y="4699966"/>
            <a:ext cx="272142" cy="50251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099FC2-24F5-4CC8-9E7B-34114AF17FDA}"/>
              </a:ext>
            </a:extLst>
          </p:cNvPr>
          <p:cNvSpPr txBox="1"/>
          <p:nvPr/>
        </p:nvSpPr>
        <p:spPr>
          <a:xfrm>
            <a:off x="7104018" y="5202483"/>
            <a:ext cx="185039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Target installation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2EF8A905-3D4C-4F8D-AEDA-2861220C1852}"/>
              </a:ext>
            </a:extLst>
          </p:cNvPr>
          <p:cNvSpPr/>
          <p:nvPr/>
        </p:nvSpPr>
        <p:spPr>
          <a:xfrm flipV="1">
            <a:off x="5421086" y="4083762"/>
            <a:ext cx="272142" cy="11516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1E8C28-C3C7-4475-84F4-1099EEB2BC32}"/>
              </a:ext>
            </a:extLst>
          </p:cNvPr>
          <p:cNvSpPr txBox="1"/>
          <p:nvPr/>
        </p:nvSpPr>
        <p:spPr>
          <a:xfrm>
            <a:off x="304800" y="918731"/>
            <a:ext cx="89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FF"/>
                </a:solidFill>
              </a:rPr>
              <a:t>4 Tasks</a:t>
            </a:r>
          </a:p>
        </p:txBody>
      </p:sp>
    </p:spTree>
    <p:extLst>
      <p:ext uri="{BB962C8B-B14F-4D97-AF65-F5344CB8AC3E}">
        <p14:creationId xmlns:p14="http://schemas.microsoft.com/office/powerpoint/2010/main" val="3921734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4FAA-ACB8-4776-835C-C0CF5B43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1a). 1 MW Target </a:t>
            </a:r>
            <a:r>
              <a:rPr lang="en-US" sz="1800" dirty="0"/>
              <a:t>(A1901.02.02 / Kavin Ammigan)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C563B-B728-479B-A27E-5ECFD015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66F69C-A9C9-4AD4-A5A0-F8C2983A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0BDB562-1192-454E-9762-DE6C4FBF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4/18/2019</a:t>
            </a:r>
            <a:endParaRPr lang="en-US" alt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748A29-9E88-45D4-8808-C129D5647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79" y="2954504"/>
            <a:ext cx="3890215" cy="1132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C19D7B-77B5-40D3-9782-F2427E3C2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862" y="2954503"/>
            <a:ext cx="1669276" cy="13259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6348AE-8FA0-4141-B2C0-5FECC2073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4806" y="3149024"/>
            <a:ext cx="2265031" cy="30200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A37B29-82D3-4BFD-8A9F-A82A1AA268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64" t="12090"/>
          <a:stretch/>
        </p:blipFill>
        <p:spPr>
          <a:xfrm>
            <a:off x="417570" y="5150392"/>
            <a:ext cx="1530500" cy="110482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797A72B-9900-4AD1-B21E-F95344BD4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389354"/>
              </p:ext>
            </p:extLst>
          </p:nvPr>
        </p:nvGraphicFramePr>
        <p:xfrm>
          <a:off x="275979" y="1202349"/>
          <a:ext cx="8469766" cy="1676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70432">
                  <a:extLst>
                    <a:ext uri="{9D8B030D-6E8A-4147-A177-3AD203B41FA5}">
                      <a16:colId xmlns:a16="http://schemas.microsoft.com/office/drawing/2014/main" val="2067668670"/>
                    </a:ext>
                  </a:extLst>
                </a:gridCol>
                <a:gridCol w="2776079">
                  <a:extLst>
                    <a:ext uri="{9D8B030D-6E8A-4147-A177-3AD203B41FA5}">
                      <a16:colId xmlns:a16="http://schemas.microsoft.com/office/drawing/2014/main" val="353183507"/>
                    </a:ext>
                  </a:extLst>
                </a:gridCol>
                <a:gridCol w="2823255">
                  <a:extLst>
                    <a:ext uri="{9D8B030D-6E8A-4147-A177-3AD203B41FA5}">
                      <a16:colId xmlns:a16="http://schemas.microsoft.com/office/drawing/2014/main" val="1643202876"/>
                    </a:ext>
                  </a:extLst>
                </a:gridCol>
              </a:tblGrid>
              <a:tr h="27760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 &amp; FEA 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Fabrication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Plans for next quarter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277859"/>
                  </a:ext>
                </a:extLst>
              </a:tr>
              <a:tr h="128709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highlight>
                            <a:srgbClr val="99FF99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Addition of U.S. winged fins provide protection per mis-steered beam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highlight>
                            <a:srgbClr val="99FF99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Extensive FEA performed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highlight>
                            <a:srgbClr val="99FF99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Additional cooling to DS Be window (next slide)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highlight>
                            <a:srgbClr val="99FF99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 canister and carrier are ready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highlight>
                            <a:srgbClr val="99FF99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Baffle on hand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highlight>
                            <a:srgbClr val="FFFF99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Bake graphite fins in vacuum oven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400" dirty="0">
                        <a:solidFill>
                          <a:schemeClr val="accent6">
                            <a:lumMod val="50000"/>
                          </a:schemeClr>
                        </a:solidFill>
                        <a:highlight>
                          <a:srgbClr val="99FF99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highlight>
                            <a:srgbClr val="FFFF99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Inspect baffle straightness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Start assembling process in late April</a:t>
                      </a:r>
                    </a:p>
                    <a:p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19055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CF66320-828D-438B-8200-5A7999D7B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8665" y="4859069"/>
            <a:ext cx="2005758" cy="1339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4997F0-C348-4965-B2A8-BAA6248DE7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432" y="4208310"/>
            <a:ext cx="5883706" cy="4962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E38D58-9F9E-41A2-8AA6-5AE4774DBBD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934" t="8754" b="15411"/>
          <a:stretch/>
        </p:blipFill>
        <p:spPr>
          <a:xfrm>
            <a:off x="2093265" y="5340737"/>
            <a:ext cx="1624803" cy="10404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93A8885-CA99-44CC-A97E-6EC74736957D}"/>
              </a:ext>
            </a:extLst>
          </p:cNvPr>
          <p:cNvSpPr/>
          <p:nvPr/>
        </p:nvSpPr>
        <p:spPr>
          <a:xfrm>
            <a:off x="275979" y="833017"/>
            <a:ext cx="7118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rgbClr val="003087"/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Redesigned the target core fins and baffle per increased beam spot size</a:t>
            </a:r>
          </a:p>
        </p:txBody>
      </p:sp>
    </p:spTree>
    <p:extLst>
      <p:ext uri="{BB962C8B-B14F-4D97-AF65-F5344CB8AC3E}">
        <p14:creationId xmlns:p14="http://schemas.microsoft.com/office/powerpoint/2010/main" val="3353166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4FAA-ACB8-4776-835C-C0CF5B437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915400" cy="641739"/>
          </a:xfrm>
        </p:spPr>
        <p:txBody>
          <a:bodyPr/>
          <a:lstStyle/>
          <a:p>
            <a:r>
              <a:rPr lang="en-US" dirty="0"/>
              <a:t>1b). Target DS Beryllium Window </a:t>
            </a:r>
            <a:r>
              <a:rPr lang="en-US" sz="1400" dirty="0"/>
              <a:t>(A1901.02.02 / Kavin Ammigan &amp; Cory Crowley)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C563B-B728-479B-A27E-5ECFD015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66F69C-A9C9-4AD4-A5A0-F8C2983A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0BDB562-1192-454E-9762-DE6C4FBF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4/18/2019</a:t>
            </a: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B76F4D-8604-42D6-97FD-2C4E4324C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8240" y="3560242"/>
            <a:ext cx="3008404" cy="22563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679790-2CAF-4B5C-AB97-BE33DBB73EC4}"/>
              </a:ext>
            </a:extLst>
          </p:cNvPr>
          <p:cNvSpPr/>
          <p:nvPr/>
        </p:nvSpPr>
        <p:spPr>
          <a:xfrm>
            <a:off x="225122" y="808462"/>
            <a:ext cx="87524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rgbClr val="0030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 results indicated D.S Be window temperatures and stresses were higher than originally envisioned and were marginal to the material allowable strength </a:t>
            </a:r>
            <a:endParaRPr lang="en-US" altLang="en-US" sz="1800" dirty="0">
              <a:solidFill>
                <a:srgbClr val="003087"/>
              </a:solidFill>
              <a:latin typeface="Times New Roman" panose="02020603050405020304" pitchFamily="18" charset="0"/>
              <a:ea typeface="Geneva" pitchFamily="121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cooling loop was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highlight>
                  <a:srgbClr val="99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designed and tested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cooling loop: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926FFD-B0EB-4D31-ACF6-CC69367D8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28" y="1947235"/>
            <a:ext cx="5204417" cy="11915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B419AF-C693-4DCF-836A-744DD89CE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971" y="1290489"/>
            <a:ext cx="2727615" cy="20701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880D644-241D-4444-B97A-A9CEBEBD6205}"/>
              </a:ext>
            </a:extLst>
          </p:cNvPr>
          <p:cNvGrpSpPr/>
          <p:nvPr/>
        </p:nvGrpSpPr>
        <p:grpSpPr>
          <a:xfrm>
            <a:off x="2805100" y="4602286"/>
            <a:ext cx="1586778" cy="1590309"/>
            <a:chOff x="243643" y="784336"/>
            <a:chExt cx="2337104" cy="222719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51D25A6-58A9-4C77-A0F5-6DD2DD8F1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643" y="784336"/>
              <a:ext cx="2337104" cy="219292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DF9381-A29B-4F31-A786-ED4F9C3811C1}"/>
                </a:ext>
              </a:extLst>
            </p:cNvPr>
            <p:cNvSpPr txBox="1"/>
            <p:nvPr/>
          </p:nvSpPr>
          <p:spPr>
            <a:xfrm>
              <a:off x="267737" y="2765310"/>
              <a:ext cx="7377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C. Crowley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455E898-4531-48D4-A7A0-C198AD16412E}"/>
              </a:ext>
            </a:extLst>
          </p:cNvPr>
          <p:cNvSpPr/>
          <p:nvPr/>
        </p:nvSpPr>
        <p:spPr>
          <a:xfrm>
            <a:off x="4391878" y="4146800"/>
            <a:ext cx="45832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loop does not require additional target RAW skid revisions.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Effectively reduces maximum window temperature and stresses to within acceptable limits.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2121"/>
                </a:solidFill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Modification to real window and water line revisions to Target assembly started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Can be accommodated in overall target schedule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CD945932-1A60-4F36-A883-D4A49C1667D6}"/>
              </a:ext>
            </a:extLst>
          </p:cNvPr>
          <p:cNvSpPr txBox="1"/>
          <p:nvPr/>
        </p:nvSpPr>
        <p:spPr>
          <a:xfrm>
            <a:off x="2824967" y="3410779"/>
            <a:ext cx="5707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 defTabSz="609585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accent6"/>
                </a:solidFill>
              </a:rPr>
              <a:t>Fabrication is not an issue, Loop fitment is good </a:t>
            </a:r>
          </a:p>
          <a:p>
            <a:pPr marL="380990" indent="-380990" defTabSz="609585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505050">
                    <a:lumMod val="50000"/>
                  </a:srgbClr>
                </a:solidFill>
                <a:latin typeface="Calibri" charset="0"/>
              </a:rPr>
              <a:t>Temperature measurements, average heat transfer coefficient from 3 tests: </a:t>
            </a:r>
            <a:r>
              <a:rPr lang="en-US" sz="1600" b="1" dirty="0">
                <a:solidFill>
                  <a:srgbClr val="505050">
                    <a:lumMod val="50000"/>
                  </a:srgbClr>
                </a:solidFill>
                <a:latin typeface="Calibri" charset="0"/>
              </a:rPr>
              <a:t>2550 W/m</a:t>
            </a:r>
            <a:r>
              <a:rPr lang="en-US" sz="1600" b="1" baseline="30000" dirty="0">
                <a:solidFill>
                  <a:srgbClr val="505050">
                    <a:lumMod val="50000"/>
                  </a:srgbClr>
                </a:solidFill>
                <a:latin typeface="Calibri" charset="0"/>
              </a:rPr>
              <a:t>2</a:t>
            </a:r>
            <a:r>
              <a:rPr lang="en-US" sz="1600" b="1" dirty="0">
                <a:solidFill>
                  <a:srgbClr val="505050">
                    <a:lumMod val="50000"/>
                  </a:srgbClr>
                </a:solidFill>
                <a:latin typeface="Calibri" charset="0"/>
              </a:rPr>
              <a:t>.C</a:t>
            </a:r>
            <a:endParaRPr lang="en-US" sz="1600" dirty="0">
              <a:solidFill>
                <a:srgbClr val="505050">
                  <a:lumMod val="50000"/>
                </a:srgbClr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713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4FAA-ACB8-4776-835C-C0CF5B43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2). Target &amp; Horn 1 RAW System Upgrade </a:t>
            </a:r>
            <a:r>
              <a:rPr lang="en-US" sz="1800" dirty="0"/>
              <a:t>(A1901.04.01 / </a:t>
            </a:r>
            <a:r>
              <a:rPr lang="en-US" sz="1800" dirty="0" err="1"/>
              <a:t>Dez</a:t>
            </a:r>
            <a:r>
              <a:rPr lang="en-US" sz="1800" dirty="0"/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C563B-B728-479B-A27E-5ECFD015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66F69C-A9C9-4AD4-A5A0-F8C2983A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0BDB562-1192-454E-9762-DE6C4FBF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4/18/2019</a:t>
            </a:r>
            <a:endParaRPr lang="en-US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F9D680-D9A7-4053-A9AA-63C7524F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0" y="3121707"/>
            <a:ext cx="4163922" cy="29785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67DEBC-9EC5-43C7-BDB9-CBA1004A6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184" y="3030769"/>
            <a:ext cx="4475305" cy="31259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55CF2B-E441-4DC6-8834-8F21DD71400C}"/>
              </a:ext>
            </a:extLst>
          </p:cNvPr>
          <p:cNvSpPr/>
          <p:nvPr/>
        </p:nvSpPr>
        <p:spPr>
          <a:xfrm>
            <a:off x="246670" y="836744"/>
            <a:ext cx="868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Upgrade RAW pumps, heat exchangers, piping and instrumentation, to handle extra cooling required</a:t>
            </a:r>
            <a:endParaRPr lang="en-US" sz="1800" dirty="0">
              <a:solidFill>
                <a:srgbClr val="0030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highlight>
                  <a:srgbClr val="99FF99"/>
                </a:highlight>
              </a:rPr>
              <a:t>Heat exchangers, centrifugal pumps, valves and instrumentation parts are on hands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highlight>
                  <a:srgbClr val="99FF99"/>
                </a:highlight>
              </a:rPr>
              <a:t>PO for Horn 1 RAW ejector pump and piping are complete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highlight>
                  <a:srgbClr val="99FF99"/>
                </a:highlight>
              </a:rPr>
              <a:t>Pipefitter T&amp;M requisitions were approved – two jobs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C29655-D8ED-4746-8710-3B03B57786BC}"/>
              </a:ext>
            </a:extLst>
          </p:cNvPr>
          <p:cNvSpPr/>
          <p:nvPr/>
        </p:nvSpPr>
        <p:spPr>
          <a:xfrm>
            <a:off x="799916" y="2706832"/>
            <a:ext cx="2781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Modifications in RAW room</a:t>
            </a:r>
            <a:endParaRPr lang="en-US" sz="1600" dirty="0">
              <a:solidFill>
                <a:schemeClr val="accent6"/>
              </a:solidFill>
              <a:highlight>
                <a:srgbClr val="FFFF00"/>
              </a:highligh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8625DC-7D5B-4F52-953D-3C3C3423B913}"/>
              </a:ext>
            </a:extLst>
          </p:cNvPr>
          <p:cNvSpPr/>
          <p:nvPr/>
        </p:nvSpPr>
        <p:spPr>
          <a:xfrm>
            <a:off x="4800600" y="2673174"/>
            <a:ext cx="3518126" cy="371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Piping modifications in Target Hall</a:t>
            </a:r>
            <a:endParaRPr lang="en-US" sz="1600" dirty="0">
              <a:solidFill>
                <a:schemeClr val="accent6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8767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4FAA-ACB8-4776-835C-C0CF5B43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3). Target Chase Cooling &amp; Air </a:t>
            </a:r>
            <a:r>
              <a:rPr lang="en-US" sz="1400" dirty="0"/>
              <a:t>(A1901.04.02 /Lee Hammond &amp; Cory Crowley)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C563B-B728-479B-A27E-5ECFD015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66F69C-A9C9-4AD4-A5A0-F8C2983A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0BDB562-1192-454E-9762-DE6C4FBF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4/18/2019</a:t>
            </a:r>
            <a:endParaRPr lang="en-US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4F97E2-0592-4171-A5C1-59FD31815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614" y="2923856"/>
            <a:ext cx="2469169" cy="329222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FE6C9B-CE7C-40F8-8035-8B01D214E19D}"/>
              </a:ext>
            </a:extLst>
          </p:cNvPr>
          <p:cNvSpPr/>
          <p:nvPr/>
        </p:nvSpPr>
        <p:spPr>
          <a:xfrm>
            <a:off x="114300" y="839626"/>
            <a:ext cx="8915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Upgrade pumps, add 3 cooling coils to the target chase cooling circuit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highlight>
                  <a:srgbClr val="99FF99"/>
                </a:highlight>
              </a:rPr>
              <a:t>POs for pump and cooling </a:t>
            </a:r>
            <a:r>
              <a:rPr lang="en-US" sz="1600" dirty="0" err="1">
                <a:solidFill>
                  <a:schemeClr val="accent6"/>
                </a:solidFill>
                <a:highlight>
                  <a:srgbClr val="99FF99"/>
                </a:highlight>
              </a:rPr>
              <a:t>coilscomplete</a:t>
            </a:r>
            <a:endParaRPr lang="en-US" sz="1600" dirty="0">
              <a:solidFill>
                <a:schemeClr val="accent6"/>
              </a:solidFill>
              <a:highlight>
                <a:srgbClr val="99FF99"/>
              </a:highligh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highlight>
                  <a:srgbClr val="99FF99"/>
                </a:highlight>
              </a:rPr>
              <a:t>Pipefitter T&amp;M requisitions were approved -- two jobs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EA958-2C71-4FE7-B173-6E88F1691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771" y="1389036"/>
            <a:ext cx="3148465" cy="48044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B5E721-B693-437D-89A7-13068746CAE3}"/>
              </a:ext>
            </a:extLst>
          </p:cNvPr>
          <p:cNvSpPr/>
          <p:nvPr/>
        </p:nvSpPr>
        <p:spPr>
          <a:xfrm>
            <a:off x="7236376" y="2235650"/>
            <a:ext cx="157490" cy="984890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D25596F-12CD-4384-B0E2-B6628E55F9F6}"/>
              </a:ext>
            </a:extLst>
          </p:cNvPr>
          <p:cNvSpPr/>
          <p:nvPr/>
        </p:nvSpPr>
        <p:spPr>
          <a:xfrm>
            <a:off x="5605120" y="2609449"/>
            <a:ext cx="327302" cy="241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025300-0DFD-4C35-A35C-837ECACE2534}"/>
              </a:ext>
            </a:extLst>
          </p:cNvPr>
          <p:cNvSpPr txBox="1"/>
          <p:nvPr/>
        </p:nvSpPr>
        <p:spPr>
          <a:xfrm>
            <a:off x="5527136" y="2288265"/>
            <a:ext cx="47783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Air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809E3E-42B1-4918-BC96-F8B665878BB9}"/>
              </a:ext>
            </a:extLst>
          </p:cNvPr>
          <p:cNvSpPr txBox="1"/>
          <p:nvPr/>
        </p:nvSpPr>
        <p:spPr>
          <a:xfrm>
            <a:off x="6004969" y="1151470"/>
            <a:ext cx="2305324" cy="338554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New coils to be inserted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25C6CD3-99B7-44D2-A91E-4FD27818CA53}"/>
              </a:ext>
            </a:extLst>
          </p:cNvPr>
          <p:cNvCxnSpPr>
            <a:cxnSpLocks/>
          </p:cNvCxnSpPr>
          <p:nvPr/>
        </p:nvCxnSpPr>
        <p:spPr>
          <a:xfrm>
            <a:off x="7057191" y="1490024"/>
            <a:ext cx="234941" cy="749233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13F61384-5420-490E-86B7-CA0FEB66A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9601" y="2944973"/>
            <a:ext cx="2469170" cy="329222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9A3B84-853C-40CF-AE08-D69E79B32F1F}"/>
              </a:ext>
            </a:extLst>
          </p:cNvPr>
          <p:cNvSpPr/>
          <p:nvPr/>
        </p:nvSpPr>
        <p:spPr>
          <a:xfrm>
            <a:off x="3972648" y="2966090"/>
            <a:ext cx="374359" cy="3249991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170D94-1C07-4F8D-AFB8-70F52035957C}"/>
              </a:ext>
            </a:extLst>
          </p:cNvPr>
          <p:cNvCxnSpPr>
            <a:cxnSpLocks/>
          </p:cNvCxnSpPr>
          <p:nvPr/>
        </p:nvCxnSpPr>
        <p:spPr>
          <a:xfrm>
            <a:off x="4881689" y="2825152"/>
            <a:ext cx="284401" cy="497271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8F2EC42-3D75-450A-BA46-BC91F5219FE3}"/>
              </a:ext>
            </a:extLst>
          </p:cNvPr>
          <p:cNvSpPr txBox="1"/>
          <p:nvPr/>
        </p:nvSpPr>
        <p:spPr>
          <a:xfrm>
            <a:off x="3103359" y="2241200"/>
            <a:ext cx="2239645" cy="584775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Existing piping of 3-sets of cooling coils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4337D1-B635-4453-9000-6E39765B1D22}"/>
              </a:ext>
            </a:extLst>
          </p:cNvPr>
          <p:cNvSpPr txBox="1"/>
          <p:nvPr/>
        </p:nvSpPr>
        <p:spPr>
          <a:xfrm>
            <a:off x="6884684" y="4118708"/>
            <a:ext cx="10183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FF"/>
                </a:solidFill>
              </a:rPr>
              <a:t>Target chase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16479BD-9F81-412B-8EB3-A5FEB16B821E}"/>
              </a:ext>
            </a:extLst>
          </p:cNvPr>
          <p:cNvCxnSpPr>
            <a:cxnSpLocks/>
          </p:cNvCxnSpPr>
          <p:nvPr/>
        </p:nvCxnSpPr>
        <p:spPr>
          <a:xfrm>
            <a:off x="1060362" y="2728095"/>
            <a:ext cx="378512" cy="2874711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1E90648-2268-49BD-95EB-6C5409E8093D}"/>
              </a:ext>
            </a:extLst>
          </p:cNvPr>
          <p:cNvSpPr txBox="1"/>
          <p:nvPr/>
        </p:nvSpPr>
        <p:spPr>
          <a:xfrm>
            <a:off x="168418" y="2379715"/>
            <a:ext cx="1957334" cy="338554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Pump to be replaced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64A41DA-96A0-450E-AC78-DDE714C7F7B8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1147085" y="2718269"/>
            <a:ext cx="1258325" cy="2536157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276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4FAA-ACB8-4776-835C-C0CF5B43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4). Target Chase Supplemental Shielding </a:t>
            </a:r>
            <a:r>
              <a:rPr lang="en-US" sz="1800" dirty="0"/>
              <a:t>(A1901.04.03 / Joe Angelo)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C563B-B728-479B-A27E-5ECFD015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66F69C-A9C9-4AD4-A5A0-F8C2983A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0BDB562-1192-454E-9762-DE6C4FBF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4/18/2019</a:t>
            </a: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62E205-5BED-43D9-8C26-8386471E9E4E}"/>
              </a:ext>
            </a:extLst>
          </p:cNvPr>
          <p:cNvSpPr/>
          <p:nvPr/>
        </p:nvSpPr>
        <p:spPr>
          <a:xfrm>
            <a:off x="306371" y="852602"/>
            <a:ext cx="86868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in residual radiation due to higher beam power will significantly increase the cool-down time needed before maintenance or changeout activities can start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Supplemental shielding for Horn 2 </a:t>
            </a:r>
            <a:r>
              <a:rPr lang="en-US" sz="16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stripline</a:t>
            </a:r>
            <a:r>
              <a:rPr lang="en-US" sz="1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block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Shield curtain between the steel shield pile and the concrete cap downstream of Horn 1</a:t>
            </a:r>
          </a:p>
          <a:p>
            <a:r>
              <a:rPr lang="en-US" sz="1800" dirty="0">
                <a:solidFill>
                  <a:schemeClr val="accent6"/>
                </a:solidFill>
                <a:highlight>
                  <a:srgbClr val="99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Procurement complete, delivery date May 1st</a:t>
            </a: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889EB785-4EDC-4511-B422-E5FA3BAC6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35" y="2686493"/>
            <a:ext cx="1726548" cy="2278013"/>
          </a:xfrm>
          <a:prstGeom prst="rect">
            <a:avLst/>
          </a:prstGeom>
        </p:spPr>
      </p:pic>
      <p:pic>
        <p:nvPicPr>
          <p:cNvPr id="12" name="Picture 11" descr="https://web.fnal.gov/project/TargetSystems/NuMI-AIP/Shared%20Documents/Target%20chase%20shielding/ShieldCurtain.jpg">
            <a:extLst>
              <a:ext uri="{FF2B5EF4-FFF2-40B4-BE49-F238E27FC236}">
                <a16:creationId xmlns:a16="http://schemas.microsoft.com/office/drawing/2014/main" id="{92127489-6C60-4FB3-9E3C-5082D0D52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19" y="2458301"/>
            <a:ext cx="4603981" cy="358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D5EF19-479D-4635-AF80-1182721B1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36" y="4215929"/>
            <a:ext cx="3886321" cy="19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64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4FAA-ACB8-4776-835C-C0CF5B43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Rest Tasks (not Tied to 2019 Summer Shutdown)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C563B-B728-479B-A27E-5ECFD015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D6B5E0D-6C7F-42DC-BAF8-AA127569B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038037"/>
              </p:ext>
            </p:extLst>
          </p:nvPr>
        </p:nvGraphicFramePr>
        <p:xfrm>
          <a:off x="266701" y="1288134"/>
          <a:ext cx="8489673" cy="402714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75584">
                  <a:extLst>
                    <a:ext uri="{9D8B030D-6E8A-4147-A177-3AD203B41FA5}">
                      <a16:colId xmlns:a16="http://schemas.microsoft.com/office/drawing/2014/main" val="4105128574"/>
                    </a:ext>
                  </a:extLst>
                </a:gridCol>
                <a:gridCol w="3946332">
                  <a:extLst>
                    <a:ext uri="{9D8B030D-6E8A-4147-A177-3AD203B41FA5}">
                      <a16:colId xmlns:a16="http://schemas.microsoft.com/office/drawing/2014/main" val="3830917897"/>
                    </a:ext>
                  </a:extLst>
                </a:gridCol>
                <a:gridCol w="2823145">
                  <a:extLst>
                    <a:ext uri="{9D8B030D-6E8A-4147-A177-3AD203B41FA5}">
                      <a16:colId xmlns:a16="http://schemas.microsoft.com/office/drawing/2014/main" val="1467916182"/>
                    </a:ext>
                  </a:extLst>
                </a:gridCol>
                <a:gridCol w="1244612">
                  <a:extLst>
                    <a:ext uri="{9D8B030D-6E8A-4147-A177-3AD203B41FA5}">
                      <a16:colId xmlns:a16="http://schemas.microsoft.com/office/drawing/2014/main" val="2621582777"/>
                    </a:ext>
                  </a:extLst>
                </a:gridCol>
              </a:tblGrid>
              <a:tr h="3002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Tasks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Complete %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613041"/>
                  </a:ext>
                </a:extLst>
              </a:tr>
              <a:tr h="272943">
                <a:tc rowSpan="4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 MW horn 1 </a:t>
                      </a:r>
                    </a:p>
                    <a:p>
                      <a:pPr marL="457200" marR="0" lvl="1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5a) Horn 1 conductors</a:t>
                      </a:r>
                    </a:p>
                    <a:p>
                      <a:pPr marL="457200" marR="0" lvl="1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highlight>
                            <a:srgbClr val="99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PH1-05 ready and tested</a:t>
                      </a:r>
                    </a:p>
                    <a:p>
                      <a:pPr marL="457200" marR="0" lvl="1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u="none" strike="noStrike" dirty="0">
                        <a:effectLst/>
                        <a:highlight>
                          <a:srgbClr val="00FF00"/>
                        </a:highlight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marL="457200" marR="0" lvl="1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4C97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5b) Horn 1 </a:t>
                      </a:r>
                      <a:r>
                        <a:rPr lang="en-US" sz="1400" b="0" i="0" u="none" strike="noStrike" dirty="0" err="1">
                          <a:solidFill>
                            <a:srgbClr val="004C97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stripline</a:t>
                      </a:r>
                      <a:endParaRPr lang="en-US" sz="1400" b="0" i="0" u="none" strike="noStrike" dirty="0">
                        <a:solidFill>
                          <a:srgbClr val="004C97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Wind tunnel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accent6"/>
                          </a:solidFill>
                          <a:effectLst/>
                          <a:highlight>
                            <a:srgbClr val="99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461640"/>
                  </a:ext>
                </a:extLst>
              </a:tr>
              <a:tr h="2729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FEA of conductors &amp; </a:t>
                      </a:r>
                      <a:r>
                        <a:rPr lang="en-US" sz="1400" b="0" i="0" u="none" strike="noStrike" dirty="0" err="1">
                          <a:solidFill>
                            <a:schemeClr val="accent6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stripline</a:t>
                      </a:r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dirty="0">
                          <a:solidFill>
                            <a:schemeClr val="accent6"/>
                          </a:solidFill>
                          <a:effectLst/>
                          <a:highlight>
                            <a:srgbClr val="99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100%</a:t>
                      </a:r>
                      <a:endParaRPr lang="en-US" sz="1400" dirty="0">
                        <a:solidFill>
                          <a:schemeClr val="accent6"/>
                        </a:solidFill>
                        <a:highlight>
                          <a:srgbClr val="99FF99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009279"/>
                  </a:ext>
                </a:extLst>
              </a:tr>
              <a:tr h="2729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dirty="0" err="1">
                          <a:solidFill>
                            <a:schemeClr val="accent6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Stripline</a:t>
                      </a:r>
                      <a:r>
                        <a:rPr lang="en-US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fabrication </a:t>
                      </a:r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dirty="0">
                          <a:solidFill>
                            <a:schemeClr val="accent6"/>
                          </a:solidFill>
                          <a:effectLst/>
                          <a:highlight>
                            <a:srgbClr val="FF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60%</a:t>
                      </a:r>
                      <a:endParaRPr lang="en-US" sz="1400" dirty="0">
                        <a:solidFill>
                          <a:schemeClr val="accent6"/>
                        </a:solidFill>
                        <a:highlight>
                          <a:srgbClr val="FFFF99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27287"/>
                  </a:ext>
                </a:extLst>
              </a:tr>
              <a:tr h="3390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Air diverter fabrication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/>
                          </a:solidFill>
                          <a:highlight>
                            <a:srgbClr val="FFFF99"/>
                          </a:highlight>
                        </a:rPr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833887"/>
                  </a:ext>
                </a:extLst>
              </a:tr>
              <a:tr h="272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err="1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Stripline</a:t>
                      </a: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air diverter T-block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Design and drawing package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highlight>
                            <a:srgbClr val="FFFF99"/>
                          </a:highlight>
                        </a:rPr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105515"/>
                  </a:ext>
                </a:extLst>
              </a:tr>
              <a:tr h="272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Target &amp; Horn 1 module drive mechanism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Design and drawing package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highlight>
                            <a:srgbClr val="FFFF99"/>
                          </a:highlight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9950"/>
                  </a:ext>
                </a:extLst>
              </a:tr>
              <a:tr h="272943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Hadron beam monitor &amp; absorber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R&amp;D, prototyping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accent6"/>
                          </a:solidFill>
                          <a:effectLst/>
                          <a:highlight>
                            <a:srgbClr val="FF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327365"/>
                  </a:ext>
                </a:extLst>
              </a:tr>
              <a:tr h="2729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accent6"/>
                          </a:solidFill>
                          <a:effectLst/>
                          <a:highlight>
                            <a:srgbClr val="FF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7289"/>
                  </a:ext>
                </a:extLst>
              </a:tr>
              <a:tr h="272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MARS modelling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highlight>
                            <a:srgbClr val="99FF99"/>
                          </a:highlight>
                        </a:rPr>
                        <a:t>Additional information provided, </a:t>
                      </a:r>
                      <a:r>
                        <a:rPr lang="en-US" sz="1400" dirty="0">
                          <a:solidFill>
                            <a:schemeClr val="accent6"/>
                          </a:solidFill>
                          <a:highlight>
                            <a:srgbClr val="FFFF99"/>
                          </a:highlight>
                        </a:rPr>
                        <a:t>re-run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736828"/>
                  </a:ext>
                </a:extLst>
              </a:tr>
              <a:tr h="272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Pre-target window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Spare fabrication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highlight>
                            <a:srgbClr val="FFFF99"/>
                          </a:highlight>
                        </a:rPr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088057"/>
                  </a:ext>
                </a:extLst>
              </a:tr>
              <a:tr h="272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4C97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Decay pipe window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accent6"/>
                          </a:solidFill>
                          <a:effectLst/>
                          <a:highlight>
                            <a:srgbClr val="FF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Test welding gets started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chemeClr val="accent6"/>
                        </a:solidFill>
                        <a:effectLst/>
                        <a:highlight>
                          <a:srgbClr val="FFFF00"/>
                        </a:highlight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660901"/>
                  </a:ext>
                </a:extLst>
              </a:tr>
              <a:tr h="272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Tritium mitigation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accent6"/>
                          </a:solidFill>
                          <a:effectLst/>
                          <a:highlight>
                            <a:srgbClr val="FF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Redefine scope due to recent new findings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chemeClr val="accent6"/>
                        </a:solidFill>
                        <a:effectLst/>
                        <a:highlight>
                          <a:srgbClr val="FFFF00"/>
                        </a:highlight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21558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D3DD442-BC62-4FC7-994D-F7F11227D180}"/>
              </a:ext>
            </a:extLst>
          </p:cNvPr>
          <p:cNvSpPr txBox="1"/>
          <p:nvPr/>
        </p:nvSpPr>
        <p:spPr>
          <a:xfrm>
            <a:off x="676275" y="5482883"/>
            <a:ext cx="6644640" cy="37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Next  a few slides will cover these tasks with more technical details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66F69C-A9C9-4AD4-A5A0-F8C2983A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0BDB562-1192-454E-9762-DE6C4FBF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4/18/2019</a:t>
            </a:r>
            <a:endParaRPr lang="en-US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FC6DE5-F2A0-48B2-B204-E725FEC5E214}"/>
              </a:ext>
            </a:extLst>
          </p:cNvPr>
          <p:cNvSpPr txBox="1"/>
          <p:nvPr/>
        </p:nvSpPr>
        <p:spPr>
          <a:xfrm>
            <a:off x="228599" y="807750"/>
            <a:ext cx="861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4C97"/>
                </a:solidFill>
              </a:rPr>
              <a:t>Major activities: </a:t>
            </a:r>
            <a:r>
              <a:rPr lang="en-US" sz="1800" dirty="0">
                <a:solidFill>
                  <a:srgbClr val="004C97"/>
                </a:solidFill>
                <a:highlight>
                  <a:srgbClr val="FFFF99"/>
                </a:highlight>
              </a:rPr>
              <a:t>review preliminary design, finalize design and generate drawing package</a:t>
            </a:r>
          </a:p>
        </p:txBody>
      </p:sp>
    </p:spTree>
    <p:extLst>
      <p:ext uri="{BB962C8B-B14F-4D97-AF65-F5344CB8AC3E}">
        <p14:creationId xmlns:p14="http://schemas.microsoft.com/office/powerpoint/2010/main" val="619078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4FAA-ACB8-4776-835C-C0CF5B43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5). Horn 1 Conductors &amp;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Stripline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(A1901.03.01 / Cory Crowley)</a:t>
            </a:r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C563B-B728-479B-A27E-5ECFD015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66F69C-A9C9-4AD4-A5A0-F8C2983A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0BDB562-1192-454E-9762-DE6C4FBF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4/18/2019</a:t>
            </a:r>
            <a:endParaRPr lang="en-US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8F3561-999B-41ED-8FF7-295C7C243014}"/>
              </a:ext>
            </a:extLst>
          </p:cNvPr>
          <p:cNvPicPr/>
          <p:nvPr/>
        </p:nvPicPr>
        <p:blipFill rotWithShape="1">
          <a:blip r:embed="rId2"/>
          <a:srcRect r="29710"/>
          <a:stretch/>
        </p:blipFill>
        <p:spPr>
          <a:xfrm>
            <a:off x="3233058" y="3494149"/>
            <a:ext cx="2680725" cy="2712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282A2-1150-41C8-82F8-41A08FD26B5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706" y="3479715"/>
            <a:ext cx="2794224" cy="266952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94934F9-15E8-4127-B9A7-D425A68E56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912598"/>
              </p:ext>
            </p:extLst>
          </p:nvPr>
        </p:nvGraphicFramePr>
        <p:xfrm>
          <a:off x="320071" y="953513"/>
          <a:ext cx="8595330" cy="2103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43546">
                  <a:extLst>
                    <a:ext uri="{9D8B030D-6E8A-4147-A177-3AD203B41FA5}">
                      <a16:colId xmlns:a16="http://schemas.microsoft.com/office/drawing/2014/main" val="2067668670"/>
                    </a:ext>
                  </a:extLst>
                </a:gridCol>
                <a:gridCol w="2451653">
                  <a:extLst>
                    <a:ext uri="{9D8B030D-6E8A-4147-A177-3AD203B41FA5}">
                      <a16:colId xmlns:a16="http://schemas.microsoft.com/office/drawing/2014/main" val="353183507"/>
                    </a:ext>
                  </a:extLst>
                </a:gridCol>
                <a:gridCol w="2700131">
                  <a:extLst>
                    <a:ext uri="{9D8B030D-6E8A-4147-A177-3AD203B41FA5}">
                      <a16:colId xmlns:a16="http://schemas.microsoft.com/office/drawing/2014/main" val="1643202876"/>
                    </a:ext>
                  </a:extLst>
                </a:gridCol>
              </a:tblGrid>
              <a:tr h="303570">
                <a:tc>
                  <a:txBody>
                    <a:bodyPr/>
                    <a:lstStyle/>
                    <a:p>
                      <a:r>
                        <a:rPr lang="en-US" dirty="0"/>
                        <a:t>Design &amp; FEA 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Fabrication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Plans for next quarter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277859"/>
                  </a:ext>
                </a:extLst>
              </a:tr>
              <a:tr h="166963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800" dirty="0">
                          <a:solidFill>
                            <a:schemeClr val="accent6"/>
                          </a:solidFill>
                          <a:highlight>
                            <a:srgbClr val="99FF99"/>
                          </a:highlight>
                          <a:latin typeface="Times New Roman" panose="02020603050405020304" pitchFamily="18" charset="0"/>
                          <a:ea typeface="Geneva" pitchFamily="121" charset="-128"/>
                          <a:cs typeface="Times New Roman" panose="02020603050405020304" pitchFamily="18" charset="0"/>
                        </a:rPr>
                        <a:t>Cooling improvement to Horn 1 inner conductor (RAW upgrade)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6"/>
                          </a:solidFill>
                          <a:highlight>
                            <a:srgbClr val="99FF99"/>
                          </a:highlight>
                          <a:latin typeface="Times New Roman" panose="02020603050405020304" pitchFamily="18" charset="0"/>
                          <a:ea typeface="Geneva" pitchFamily="121" charset="-128"/>
                          <a:cs typeface="Times New Roman" panose="02020603050405020304" pitchFamily="18" charset="0"/>
                        </a:rPr>
                        <a:t>Design improvements to </a:t>
                      </a:r>
                      <a:r>
                        <a:rPr lang="en-US" sz="1800" dirty="0" err="1">
                          <a:solidFill>
                            <a:schemeClr val="accent6"/>
                          </a:solidFill>
                          <a:highlight>
                            <a:srgbClr val="99FF99"/>
                          </a:highlight>
                          <a:latin typeface="Times New Roman" panose="02020603050405020304" pitchFamily="18" charset="0"/>
                          <a:ea typeface="Geneva" pitchFamily="121" charset="-128"/>
                          <a:cs typeface="Times New Roman" panose="02020603050405020304" pitchFamily="18" charset="0"/>
                        </a:rPr>
                        <a:t>stripline</a:t>
                      </a:r>
                      <a:r>
                        <a:rPr lang="en-US" sz="1800" dirty="0">
                          <a:solidFill>
                            <a:schemeClr val="accent6"/>
                          </a:solidFill>
                          <a:highlight>
                            <a:srgbClr val="99FF99"/>
                          </a:highlight>
                          <a:latin typeface="Times New Roman" panose="02020603050405020304" pitchFamily="18" charset="0"/>
                          <a:ea typeface="Geneva" pitchFamily="121" charset="-128"/>
                          <a:cs typeface="Times New Roman" panose="02020603050405020304" pitchFamily="18" charset="0"/>
                        </a:rPr>
                        <a:t> (w/ air diverter)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800" dirty="0">
                          <a:solidFill>
                            <a:schemeClr val="accent6"/>
                          </a:solidFill>
                          <a:highlight>
                            <a:srgbClr val="99FF99"/>
                          </a:highlight>
                          <a:latin typeface="Times New Roman" panose="02020603050405020304" pitchFamily="18" charset="0"/>
                          <a:ea typeface="Geneva" pitchFamily="121" charset="-128"/>
                          <a:cs typeface="Times New Roman" panose="02020603050405020304" pitchFamily="18" charset="0"/>
                        </a:rPr>
                        <a:t>Wind tunnel test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800" dirty="0">
                          <a:solidFill>
                            <a:schemeClr val="accent6"/>
                          </a:solidFill>
                          <a:highlight>
                            <a:srgbClr val="99FF99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Extensive FEA</a:t>
                      </a:r>
                      <a:endParaRPr lang="en-US" altLang="en-US" sz="1800" dirty="0">
                        <a:solidFill>
                          <a:schemeClr val="accent6"/>
                        </a:solidFill>
                        <a:highlight>
                          <a:srgbClr val="99FF99"/>
                        </a:highlight>
                        <a:latin typeface="Times New Roman" panose="02020603050405020304" pitchFamily="18" charset="0"/>
                        <a:ea typeface="Geneva" pitchFamily="121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accent6"/>
                          </a:solidFill>
                          <a:highlight>
                            <a:srgbClr val="99FF99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PH1-05 ready and tested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err="1">
                          <a:solidFill>
                            <a:schemeClr val="accent6"/>
                          </a:solidFill>
                          <a:highlight>
                            <a:srgbClr val="FFFF99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Stripline</a:t>
                      </a:r>
                      <a:r>
                        <a:rPr lang="en-US" sz="1800" dirty="0">
                          <a:solidFill>
                            <a:schemeClr val="accent6"/>
                          </a:solidFill>
                          <a:highlight>
                            <a:srgbClr val="FFFF99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fabrication 50%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6"/>
                          </a:solidFill>
                          <a:highlight>
                            <a:srgbClr val="FFFF99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 diverter fabrication 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Continue </a:t>
                      </a:r>
                      <a:r>
                        <a:rPr lang="en-US" sz="1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stripline</a:t>
                      </a:r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fabrication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air diverter with Horn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190550"/>
                  </a:ext>
                </a:extLst>
              </a:tr>
            </a:tbl>
          </a:graphicData>
        </a:graphic>
      </p:graphicFrame>
      <p:pic>
        <p:nvPicPr>
          <p:cNvPr id="16" name="Picture 56" descr="Temperature IC">
            <a:extLst>
              <a:ext uri="{FF2B5EF4-FFF2-40B4-BE49-F238E27FC236}">
                <a16:creationId xmlns:a16="http://schemas.microsoft.com/office/drawing/2014/main" id="{6228BC4C-03F5-45C0-97F3-40B25A04E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677" y="3056633"/>
            <a:ext cx="2780619" cy="108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B45531-5CD4-4CB0-9CA7-39090568F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072" y="4163607"/>
            <a:ext cx="2794224" cy="20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2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E0D14B-13D5-4DAC-ABAB-EE55EF80D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28" y="2147913"/>
            <a:ext cx="4140241" cy="3695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F64FAA-ACB8-4776-835C-C0CF5B43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6).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Stripline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Air Diverter T-block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(A1901.03.02 / Cory Crowley)</a:t>
            </a:r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C563B-B728-479B-A27E-5ECFD015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66F69C-A9C9-4AD4-A5A0-F8C2983A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0BDB562-1192-454E-9762-DE6C4FBF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4/18/2019</a:t>
            </a:r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8A2E4A-07E7-4D38-802E-820DAE31219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41983"/>
            <a:ext cx="4343400" cy="31115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D25BF97-F23B-473A-BE07-10E25B21BF42}"/>
              </a:ext>
            </a:extLst>
          </p:cNvPr>
          <p:cNvSpPr/>
          <p:nvPr/>
        </p:nvSpPr>
        <p:spPr>
          <a:xfrm>
            <a:off x="228600" y="824588"/>
            <a:ext cx="79513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rgbClr val="003087"/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Dedicated air cooling to upper end of Horn 1 electrical bus </a:t>
            </a:r>
            <a:r>
              <a:rPr lang="en-US" altLang="en-US" sz="1800" dirty="0" err="1">
                <a:solidFill>
                  <a:srgbClr val="003087"/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stripline</a:t>
            </a:r>
            <a:endParaRPr lang="en-US" altLang="en-US" sz="1800" dirty="0">
              <a:solidFill>
                <a:srgbClr val="003087"/>
              </a:solidFill>
              <a:latin typeface="Times New Roman" panose="02020603050405020304" pitchFamily="18" charset="0"/>
              <a:ea typeface="Geneva" pitchFamily="121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through an adjacent shielding block with new air supply installation through battlement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Design and drawing package 60%</a:t>
            </a:r>
            <a:endParaRPr lang="en-US" sz="1600" dirty="0">
              <a:solidFill>
                <a:schemeClr val="accent6">
                  <a:lumMod val="50000"/>
                </a:schemeClr>
              </a:solidFill>
              <a:highlight>
                <a:srgbClr val="FFFF99"/>
              </a:highlight>
              <a:latin typeface="Times New Roman" panose="02020603050405020304" pitchFamily="18" charset="0"/>
              <a:ea typeface="Geneva" pitchFamily="121" charset="-128"/>
              <a:cs typeface="Times New Roman" panose="02020603050405020304" pitchFamily="18" charset="0"/>
            </a:endParaRPr>
          </a:p>
        </p:txBody>
      </p:sp>
      <p:pic>
        <p:nvPicPr>
          <p:cNvPr id="13" name="Picture 2" descr="D:\Current Jobs\LBNE-FNAL horn-baffle\Master model 09-10\Workspace\renderings\9-20-10 review pics\NuMI stripline block-02.jpg">
            <a:extLst>
              <a:ext uri="{FF2B5EF4-FFF2-40B4-BE49-F238E27FC236}">
                <a16:creationId xmlns:a16="http://schemas.microsoft.com/office/drawing/2014/main" id="{EF799203-C6FE-4D8E-8143-206AD8687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9739" r="25080"/>
          <a:stretch>
            <a:fillRect/>
          </a:stretch>
        </p:blipFill>
        <p:spPr bwMode="auto">
          <a:xfrm>
            <a:off x="323228" y="2693504"/>
            <a:ext cx="1659597" cy="3500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534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5743" y="899318"/>
            <a:ext cx="8672513" cy="524022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FF00FF"/>
                </a:solidFill>
              </a:rPr>
              <a:t>Project Plan approved Dec. 18, 2018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FF"/>
                </a:solidFill>
              </a:rPr>
              <a:t>12 tasks, managed mostly within TSD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Project scope, issues to be addressed, and schedule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Prior to &amp; after funds approval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Project implementation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Project organization chart and WBS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Project schedule and phased installation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SharePoint site for documentation and communication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Project technical details and status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2019 summer shutdown tasks and job schedule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Rest tasks not tied to 2019 summer shutdown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Summary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42CAA-2351-48A6-88FD-07584E42E7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4/18/2019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09CE3C-1335-42D2-94FA-9A556F99C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058" y="3564806"/>
            <a:ext cx="2479342" cy="23672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F64FAA-ACB8-4776-835C-C0CF5B43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7). Target &amp; Horn 1 Module Drive Mechanism </a:t>
            </a:r>
            <a:r>
              <a:rPr lang="en-US" sz="1400" dirty="0"/>
              <a:t>(A1901.03.03 /Vladimir Sidorov)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C563B-B728-479B-A27E-5ECFD015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66F69C-A9C9-4AD4-A5A0-F8C2983A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0BDB562-1192-454E-9762-DE6C4FBF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4/18/2019</a:t>
            </a:r>
            <a:endParaRPr lang="en-US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352636-EEF3-418B-A254-B7B62851E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413" y="918534"/>
            <a:ext cx="1421784" cy="12657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B18090-F204-4095-A2A3-1AB3FB618FD7}"/>
              </a:ext>
            </a:extLst>
          </p:cNvPr>
          <p:cNvSpPr/>
          <p:nvPr/>
        </p:nvSpPr>
        <p:spPr>
          <a:xfrm>
            <a:off x="149085" y="803432"/>
            <a:ext cx="70735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rgbClr val="003087"/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Module are corroded, motion control on Target &amp; Horn 1 is failing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Target horizontal motion is frozen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Redesigned drives and linkages with corrosion resistant materials 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3051DA-1EEF-4C97-BA6F-4AE9ED74EE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87" t="6436" r="39193" b="3963"/>
          <a:stretch/>
        </p:blipFill>
        <p:spPr>
          <a:xfrm>
            <a:off x="250749" y="2954274"/>
            <a:ext cx="1902960" cy="30863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2C33F2D-D912-433D-A54B-10A786172380}"/>
              </a:ext>
            </a:extLst>
          </p:cNvPr>
          <p:cNvSpPr txBox="1"/>
          <p:nvPr/>
        </p:nvSpPr>
        <p:spPr>
          <a:xfrm>
            <a:off x="2319124" y="3175341"/>
            <a:ext cx="403103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Modifications: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accent6"/>
                </a:solidFill>
              </a:rPr>
              <a:t>Graphalloy</a:t>
            </a:r>
            <a:r>
              <a:rPr lang="en-US" sz="1600" dirty="0">
                <a:solidFill>
                  <a:schemeClr val="accent6"/>
                </a:solidFill>
              </a:rPr>
              <a:t> bushings and washers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More powerful motors with stainless steel gear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Al anodized bushings in lower linear block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Transverse link shaft design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Vertical shaft support block 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16A25637-76F4-4449-BD7E-1AF81EB4A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894906"/>
              </p:ext>
            </p:extLst>
          </p:nvPr>
        </p:nvGraphicFramePr>
        <p:xfrm>
          <a:off x="2338738" y="5088683"/>
          <a:ext cx="3942792" cy="1127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0932">
                  <a:extLst>
                    <a:ext uri="{9D8B030D-6E8A-4147-A177-3AD203B41FA5}">
                      <a16:colId xmlns:a16="http://schemas.microsoft.com/office/drawing/2014/main" val="2067668670"/>
                    </a:ext>
                  </a:extLst>
                </a:gridCol>
                <a:gridCol w="1649062">
                  <a:extLst>
                    <a:ext uri="{9D8B030D-6E8A-4147-A177-3AD203B41FA5}">
                      <a16:colId xmlns:a16="http://schemas.microsoft.com/office/drawing/2014/main" val="353183507"/>
                    </a:ext>
                  </a:extLst>
                </a:gridCol>
                <a:gridCol w="1312798">
                  <a:extLst>
                    <a:ext uri="{9D8B030D-6E8A-4147-A177-3AD203B41FA5}">
                      <a16:colId xmlns:a16="http://schemas.microsoft.com/office/drawing/2014/main" val="1643202876"/>
                    </a:ext>
                  </a:extLst>
                </a:gridCol>
              </a:tblGrid>
              <a:tr h="303312">
                <a:tc>
                  <a:txBody>
                    <a:bodyPr/>
                    <a:lstStyle/>
                    <a:p>
                      <a:r>
                        <a:rPr lang="en-US" sz="1400" dirty="0"/>
                        <a:t>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Vertical motion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Horizontal motion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277859"/>
                  </a:ext>
                </a:extLst>
              </a:tr>
              <a:tr h="18198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dirty="0">
                          <a:solidFill>
                            <a:srgbClr val="003087"/>
                          </a:solidFill>
                          <a:latin typeface="Times New Roman" panose="02020603050405020304" pitchFamily="18" charset="0"/>
                          <a:ea typeface="Geneva" pitchFamily="121" charset="-128"/>
                          <a:cs typeface="Times New Roman" panose="02020603050405020304" pitchFamily="18" charset="0"/>
                        </a:rPr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+8 mm to -200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+/- 8mm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190550"/>
                  </a:ext>
                </a:extLst>
              </a:tr>
              <a:tr h="18198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dirty="0">
                          <a:solidFill>
                            <a:srgbClr val="003087"/>
                          </a:solidFill>
                          <a:latin typeface="Times New Roman" panose="02020603050405020304" pitchFamily="18" charset="0"/>
                          <a:ea typeface="Geneva" pitchFamily="121" charset="-128"/>
                          <a:cs typeface="Times New Roman" panose="02020603050405020304" pitchFamily="18" charset="0"/>
                        </a:rPr>
                        <a:t>Horn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+/- 3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+/- 3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6090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DD50518-AAFB-4DAA-9682-ACCBF8B427D4}"/>
              </a:ext>
            </a:extLst>
          </p:cNvPr>
          <p:cNvSpPr txBox="1"/>
          <p:nvPr/>
        </p:nvSpPr>
        <p:spPr>
          <a:xfrm>
            <a:off x="250749" y="2643409"/>
            <a:ext cx="2146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Upper drive sub-</a:t>
            </a:r>
            <a:r>
              <a:rPr lang="en-US" sz="1600" dirty="0" err="1">
                <a:solidFill>
                  <a:schemeClr val="tx2"/>
                </a:solidFill>
              </a:rPr>
              <a:t>asm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F2CAD3-A9C7-4750-9B03-A5853F857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099" y="1704697"/>
            <a:ext cx="2231162" cy="13838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F3C303-D07A-4ECF-BEE4-5E0B1AE9D71F}"/>
              </a:ext>
            </a:extLst>
          </p:cNvPr>
          <p:cNvSpPr txBox="1"/>
          <p:nvPr/>
        </p:nvSpPr>
        <p:spPr>
          <a:xfrm>
            <a:off x="212935" y="6010558"/>
            <a:ext cx="2146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Lower drive sub-</a:t>
            </a:r>
            <a:r>
              <a:rPr lang="en-US" sz="1600" dirty="0" err="1">
                <a:solidFill>
                  <a:schemeClr val="tx2"/>
                </a:solidFill>
              </a:rPr>
              <a:t>asm</a:t>
            </a:r>
            <a:endParaRPr lang="en-US" sz="1600" dirty="0">
              <a:solidFill>
                <a:schemeClr val="tx2"/>
              </a:solidFill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BF0567CB-166E-4839-9333-E286160D1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890910"/>
              </p:ext>
            </p:extLst>
          </p:nvPr>
        </p:nvGraphicFramePr>
        <p:xfrm>
          <a:off x="485848" y="1696442"/>
          <a:ext cx="4500337" cy="8313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8842">
                  <a:extLst>
                    <a:ext uri="{9D8B030D-6E8A-4147-A177-3AD203B41FA5}">
                      <a16:colId xmlns:a16="http://schemas.microsoft.com/office/drawing/2014/main" val="2067668670"/>
                    </a:ext>
                  </a:extLst>
                </a:gridCol>
                <a:gridCol w="1361661">
                  <a:extLst>
                    <a:ext uri="{9D8B030D-6E8A-4147-A177-3AD203B41FA5}">
                      <a16:colId xmlns:a16="http://schemas.microsoft.com/office/drawing/2014/main" val="353183507"/>
                    </a:ext>
                  </a:extLst>
                </a:gridCol>
                <a:gridCol w="1659834">
                  <a:extLst>
                    <a:ext uri="{9D8B030D-6E8A-4147-A177-3AD203B41FA5}">
                      <a16:colId xmlns:a16="http://schemas.microsoft.com/office/drawing/2014/main" val="1643202876"/>
                    </a:ext>
                  </a:extLst>
                </a:gridCol>
              </a:tblGrid>
              <a:tr h="3131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Horn 1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Mock-up frame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277859"/>
                  </a:ext>
                </a:extLst>
              </a:tr>
              <a:tr h="48552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dirty="0">
                          <a:solidFill>
                            <a:schemeClr val="accent6"/>
                          </a:solidFill>
                          <a:highlight>
                            <a:srgbClr val="99FF99"/>
                          </a:highlight>
                          <a:latin typeface="Times New Roman" panose="02020603050405020304" pitchFamily="18" charset="0"/>
                          <a:ea typeface="Geneva" pitchFamily="121" charset="-128"/>
                          <a:cs typeface="Times New Roman" panose="02020603050405020304" pitchFamily="18" charset="0"/>
                        </a:rPr>
                        <a:t>Released in 2018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dirty="0">
                          <a:solidFill>
                            <a:schemeClr val="accent6"/>
                          </a:solidFill>
                          <a:highlight>
                            <a:srgbClr val="FFFF99"/>
                          </a:highlight>
                          <a:latin typeface="Times New Roman" panose="02020603050405020304" pitchFamily="18" charset="0"/>
                          <a:ea typeface="Geneva" pitchFamily="121" charset="-128"/>
                          <a:cs typeface="Times New Roman" panose="02020603050405020304" pitchFamily="18" charset="0"/>
                        </a:rPr>
                        <a:t>Under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  <a:highlight>
                            <a:srgbClr val="FFFF99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</a:t>
                      </a:r>
                      <a:r>
                        <a:rPr lang="en-US" sz="1400" dirty="0">
                          <a:solidFill>
                            <a:schemeClr val="accent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simpler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highlight>
                            <a:srgbClr val="FFFF99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Fabrication at MAB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190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6779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4FAA-ACB8-4776-835C-C0CF5B43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8) Hadron Beam Monitor </a:t>
            </a:r>
            <a:r>
              <a:rPr lang="en-US" sz="1600" dirty="0"/>
              <a:t>(A1901.06.01 / Katsuya Yonehara)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C563B-B728-479B-A27E-5ECFD015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66F69C-A9C9-4AD4-A5A0-F8C2983A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0BDB562-1192-454E-9762-DE6C4FBF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4/18/2019</a:t>
            </a:r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BF6013-6426-4B83-B15F-BAFD09E03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31" y="3232092"/>
            <a:ext cx="2503723" cy="2957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5726CE-920A-4CBE-8A17-34D151144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765333" y="4497160"/>
            <a:ext cx="2150067" cy="16125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6D1051-7096-4C9D-86EA-A422A690BDE1}"/>
              </a:ext>
            </a:extLst>
          </p:cNvPr>
          <p:cNvSpPr/>
          <p:nvPr/>
        </p:nvSpPr>
        <p:spPr>
          <a:xfrm>
            <a:off x="148000" y="865363"/>
            <a:ext cx="868679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Experiencing pixel failure from radiation damage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highlight>
                  <a:srgbClr val="99FF99"/>
                </a:highlight>
              </a:rPr>
              <a:t>Inspected 1</a:t>
            </a:r>
            <a:r>
              <a:rPr lang="en-US" sz="1800" baseline="30000" dirty="0">
                <a:highlight>
                  <a:srgbClr val="99FF99"/>
                </a:highlight>
              </a:rPr>
              <a:t>st</a:t>
            </a:r>
            <a:r>
              <a:rPr lang="en-US" sz="1800" dirty="0">
                <a:highlight>
                  <a:srgbClr val="99FF99"/>
                </a:highlight>
              </a:rPr>
              <a:t> and 2</a:t>
            </a:r>
            <a:r>
              <a:rPr lang="en-US" sz="1800" baseline="30000" dirty="0">
                <a:highlight>
                  <a:srgbClr val="99FF99"/>
                </a:highlight>
              </a:rPr>
              <a:t>nd</a:t>
            </a:r>
            <a:r>
              <a:rPr lang="en-US" sz="1800" dirty="0">
                <a:highlight>
                  <a:srgbClr val="99FF99"/>
                </a:highlight>
              </a:rPr>
              <a:t> retired hadron beam monitors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Performed dimensional measurements and reproduce drawings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Design simplified robust hadron monitor (3x3 array) with radiation hard materials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Seeking collaboration with U. of Texas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6"/>
                </a:solidFill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R&amp;D alternative detectors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accent6"/>
                </a:solidFill>
              </a:rPr>
              <a:t>RF detector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accent6"/>
                </a:solidFill>
              </a:rPr>
              <a:t>SEM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C8A913-3F39-48C0-A170-5A7E3C8E7A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14" r="5659"/>
          <a:stretch/>
        </p:blipFill>
        <p:spPr>
          <a:xfrm rot="5400000">
            <a:off x="7057118" y="2394802"/>
            <a:ext cx="1971444" cy="174511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085A6C7-FBB5-4CC9-B535-63EC510D08FB}"/>
              </a:ext>
            </a:extLst>
          </p:cNvPr>
          <p:cNvSpPr/>
          <p:nvPr/>
        </p:nvSpPr>
        <p:spPr>
          <a:xfrm>
            <a:off x="7710453" y="2747835"/>
            <a:ext cx="721544" cy="6809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30ACB8-692A-416F-A41B-8DE639D0A320}"/>
              </a:ext>
            </a:extLst>
          </p:cNvPr>
          <p:cNvSpPr/>
          <p:nvPr/>
        </p:nvSpPr>
        <p:spPr>
          <a:xfrm>
            <a:off x="8193424" y="3493303"/>
            <a:ext cx="791118" cy="8033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15233E-C3FB-4958-B3A3-AEC35C0088C0}"/>
              </a:ext>
            </a:extLst>
          </p:cNvPr>
          <p:cNvSpPr txBox="1"/>
          <p:nvPr/>
        </p:nvSpPr>
        <p:spPr>
          <a:xfrm>
            <a:off x="7229155" y="4719280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 charset="0"/>
                <a:ea typeface="Geneva" charset="0"/>
              </a:rPr>
              <a:t>RF detector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8A772C3-6993-4AB5-A27D-1373BD79D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645" y="4301055"/>
            <a:ext cx="3827139" cy="19699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A28333-3889-458D-AE9A-8D9009646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3417" y="2375828"/>
            <a:ext cx="3227894" cy="181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74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4FAA-ACB8-4776-835C-C0CF5B43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9). MARS Simulations </a:t>
            </a:r>
            <a:r>
              <a:rPr lang="en-US" sz="1600" dirty="0"/>
              <a:t>(A1901.06.02 / Igor Rakhno)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C563B-B728-479B-A27E-5ECFD015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66F69C-A9C9-4AD4-A5A0-F8C2983A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0BDB562-1192-454E-9762-DE6C4FBF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4/18/2019</a:t>
            </a:r>
            <a:endParaRPr lang="en-US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F69E9B-A1B2-4357-B708-55F5E8CC5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94" t="8918" r="14024" b="20930"/>
          <a:stretch/>
        </p:blipFill>
        <p:spPr>
          <a:xfrm>
            <a:off x="228601" y="954400"/>
            <a:ext cx="2216426" cy="21357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49576AC-8067-48AB-9129-42AFCD235AF7}"/>
              </a:ext>
            </a:extLst>
          </p:cNvPr>
          <p:cNvSpPr/>
          <p:nvPr/>
        </p:nvSpPr>
        <p:spPr>
          <a:xfrm>
            <a:off x="2547778" y="851577"/>
            <a:ext cx="61056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Calculated distributions of star density, hadron flux, prompt and residual dose, and energy deposition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Target chase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Decay pipe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Absorber Hall and Muon Alcoves</a:t>
            </a:r>
            <a:endParaRPr lang="en-US" altLang="en-US" sz="1400" dirty="0">
              <a:latin typeface="Times New Roman" panose="02020603050405020304" pitchFamily="18" charset="0"/>
              <a:ea typeface="Geneva" pitchFamily="121" charset="-128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chemeClr val="accent6"/>
                </a:solidFill>
                <a:highlight>
                  <a:srgbClr val="99FF99"/>
                </a:highlight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Shielding and environmental assessments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chemeClr val="accent6"/>
                </a:solidFill>
                <a:highlight>
                  <a:srgbClr val="99FF99"/>
                </a:highlight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Preliminary FEA thermal and structural analysis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6A3075-C9B8-4B73-BB02-76EFE63C3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77" t="12826" r="18217" b="25218"/>
          <a:stretch/>
        </p:blipFill>
        <p:spPr>
          <a:xfrm>
            <a:off x="7464002" y="1195877"/>
            <a:ext cx="1531922" cy="151750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D986830-22CD-4D72-AEB8-E0077A9F92D4}"/>
              </a:ext>
            </a:extLst>
          </p:cNvPr>
          <p:cNvSpPr/>
          <p:nvPr/>
        </p:nvSpPr>
        <p:spPr>
          <a:xfrm>
            <a:off x="228601" y="3671786"/>
            <a:ext cx="729773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  <a:highlight>
                  <a:srgbClr val="99FF99"/>
                </a:highlight>
              </a:rPr>
              <a:t>The following information were provided for MARS model updates</a:t>
            </a:r>
            <a:r>
              <a:rPr lang="en-US" sz="1800" dirty="0">
                <a:solidFill>
                  <a:schemeClr val="accent6"/>
                </a:solidFill>
              </a:rPr>
              <a:t>:</a:t>
            </a:r>
            <a:r>
              <a:rPr lang="en-US" sz="1800" dirty="0"/>
              <a:t>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New target core changes with winged fins placed upstream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Target DS window cooling loop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Decay pipe repair patch</a:t>
            </a:r>
          </a:p>
          <a:p>
            <a:endParaRPr lang="en-US" sz="1600" dirty="0"/>
          </a:p>
          <a:p>
            <a:r>
              <a:rPr lang="en-US" sz="1800" dirty="0">
                <a:highlight>
                  <a:srgbClr val="FFFF99"/>
                </a:highlight>
              </a:rPr>
              <a:t>MARS re-run for</a:t>
            </a:r>
            <a:r>
              <a:rPr lang="en-US" sz="1800" dirty="0"/>
              <a:t>: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Target DS Be window​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Decay pipe window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Hadron absorber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Normal operation, and ​accident condition with a 6mm beam offset.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190463-B2F6-4A10-AAF8-FCCED8CE2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581" y="5132393"/>
            <a:ext cx="5526156" cy="91192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6C36F15-F11F-4E5C-A523-6AFB66435E2E}"/>
              </a:ext>
            </a:extLst>
          </p:cNvPr>
          <p:cNvSpPr/>
          <p:nvPr/>
        </p:nvSpPr>
        <p:spPr>
          <a:xfrm>
            <a:off x="3077194" y="4617828"/>
            <a:ext cx="10622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>
                <a:solidFill>
                  <a:srgbClr val="003087"/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Winged fins</a:t>
            </a:r>
            <a:endParaRPr lang="en-US" altLang="en-US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Geneva" pitchFamily="121" charset="-128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E0BB4D9-00F9-454F-B1C8-A1C25D8DA19A}"/>
              </a:ext>
            </a:extLst>
          </p:cNvPr>
          <p:cNvCxnSpPr>
            <a:cxnSpLocks/>
          </p:cNvCxnSpPr>
          <p:nvPr/>
        </p:nvCxnSpPr>
        <p:spPr>
          <a:xfrm>
            <a:off x="3588027" y="4979836"/>
            <a:ext cx="0" cy="288918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ECFF881-2EC9-4394-BAD9-B9F176C4E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923" y="2931087"/>
            <a:ext cx="2265477" cy="21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79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4FAA-ACB8-4776-835C-C0CF5B43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10) Pre-target Vacuum Pipe </a:t>
            </a:r>
            <a:r>
              <a:rPr lang="en-US" sz="1600" dirty="0"/>
              <a:t>(A1901.02.01 / George Lolov)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C563B-B728-479B-A27E-5ECFD015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66F69C-A9C9-4AD4-A5A0-F8C2983A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0BDB562-1192-454E-9762-DE6C4FBF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4/18/2019</a:t>
            </a:r>
            <a:endParaRPr lang="en-US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EA9D58-7175-422A-96A0-977654863567}"/>
              </a:ext>
            </a:extLst>
          </p:cNvPr>
          <p:cNvSpPr/>
          <p:nvPr/>
        </p:nvSpPr>
        <p:spPr>
          <a:xfrm>
            <a:off x="203210" y="869812"/>
            <a:ext cx="86868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chemeClr val="accent6">
                    <a:lumMod val="50000"/>
                  </a:schemeClr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Pre-target vacuum pipe with improved Beryllium window was installed in summer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Pre-target Be window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altLang="en-US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Slightly domed and thicker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altLang="en-US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Improved brazing joint design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altLang="en-US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Thermal-structural analysis </a:t>
            </a:r>
          </a:p>
          <a:p>
            <a:r>
              <a:rPr lang="en-US" altLang="en-US" sz="1800" dirty="0">
                <a:solidFill>
                  <a:schemeClr val="accent6"/>
                </a:solidFill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Fabrication of pre-target vacuum pipe spares (qty. 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accent6"/>
                </a:solidFill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80% parts on hand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EB-welding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welding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1CE7D7-8F94-4B9E-8D6E-5889A5F82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321" y="1292576"/>
            <a:ext cx="1563983" cy="15404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5AFDE4-CC0C-4C1A-B53D-FD41C897A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542" y="2934654"/>
            <a:ext cx="2889673" cy="18593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EAE1F5-71CC-47E4-9BDF-4C2EC98D7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595" y="3241563"/>
            <a:ext cx="3825346" cy="9977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4A744F-83A6-4567-B317-F1F6B757F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51" y="1292576"/>
            <a:ext cx="1743854" cy="14566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2A4B8D-E0C7-42BC-B468-0AD1C3B587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944" y="5619934"/>
            <a:ext cx="8505456" cy="6792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35CEE7-07C0-4F13-9BCF-3B6568FB42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352" y="4347238"/>
            <a:ext cx="5280589" cy="121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40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4FAA-ACB8-4776-835C-C0CF5B43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11) Decay Pipe Window </a:t>
            </a:r>
            <a:r>
              <a:rPr lang="en-US" sz="1600" dirty="0"/>
              <a:t>(A1901.05.01 / Mike Campbell)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C563B-B728-479B-A27E-5ECFD015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66F69C-A9C9-4AD4-A5A0-F8C2983A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0BDB562-1192-454E-9762-DE6C4FBF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4/18/2019</a:t>
            </a: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EF168B-2808-4BDB-A4FF-8356BEAE564B}"/>
              </a:ext>
            </a:extLst>
          </p:cNvPr>
          <p:cNvSpPr/>
          <p:nvPr/>
        </p:nvSpPr>
        <p:spPr>
          <a:xfrm>
            <a:off x="174936" y="847875"/>
            <a:ext cx="66367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3087"/>
                </a:solidFill>
                <a:highlight>
                  <a:srgbClr val="99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Evaluation and possible solutions in event window needs to be replaced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FEA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Weld repair patch (Al 5086 or 5052) over failed section (Al 6061)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Repair mechanism concept developed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D7819-F710-41B0-A341-130CB9D62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5" y="1951538"/>
            <a:ext cx="2083905" cy="14774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123AE0-3955-4F94-AEBD-CF3F50432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045" y="1889247"/>
            <a:ext cx="3229226" cy="1808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0D3D9-3EB9-4F58-92E3-2F592477E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24258"/>
          <a:stretch/>
        </p:blipFill>
        <p:spPr>
          <a:xfrm>
            <a:off x="5110289" y="3465360"/>
            <a:ext cx="3806608" cy="1219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6037B6-8052-4F93-B059-FCB7E859A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315" y="934096"/>
            <a:ext cx="1939722" cy="15009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B2290C4-B993-464E-B586-62DC3A1F37C4}"/>
              </a:ext>
            </a:extLst>
          </p:cNvPr>
          <p:cNvSpPr/>
          <p:nvPr/>
        </p:nvSpPr>
        <p:spPr>
          <a:xfrm>
            <a:off x="266626" y="5146489"/>
            <a:ext cx="61833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Weld testing (Robot laser ablation welding)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Material selection (Al 5052, Al 5086, with Al 6061)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dirty="0">
                <a:solidFill>
                  <a:schemeClr val="accent6"/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amples, welding, testing &amp; characterize properties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4C97"/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MARS and FEA with new parameters and beam accident conditions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170D97-4F20-4373-B600-8B50B74C9E81}"/>
              </a:ext>
            </a:extLst>
          </p:cNvPr>
          <p:cNvSpPr/>
          <p:nvPr/>
        </p:nvSpPr>
        <p:spPr>
          <a:xfrm>
            <a:off x="6759989" y="2410937"/>
            <a:ext cx="23228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Suspected corrosion was found on the window at beam spot center in 2007</a:t>
            </a:r>
          </a:p>
          <a:p>
            <a:r>
              <a:rPr lang="en-US" sz="1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(heat or corrosion?)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39838F-D1F5-4293-8BFB-027A35FBD4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4"/>
          <a:stretch/>
        </p:blipFill>
        <p:spPr>
          <a:xfrm>
            <a:off x="343015" y="3576707"/>
            <a:ext cx="2712453" cy="14774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F3495E-101F-4C22-BDCB-8EAC8388D2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24" y="3620489"/>
            <a:ext cx="1911570" cy="14336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F0796E-BD52-4DBF-878C-496DF0E209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987" y="4773500"/>
            <a:ext cx="2322835" cy="134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59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4FAA-ACB8-4776-835C-C0CF5B43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12) Tritium Mitigation </a:t>
            </a:r>
            <a:r>
              <a:rPr lang="en-US" sz="1600" dirty="0"/>
              <a:t>(A1901.04.04 / Keith Gollwitzer)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C563B-B728-479B-A27E-5ECFD015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66F69C-A9C9-4AD4-A5A0-F8C2983A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0BDB562-1192-454E-9762-DE6C4FBF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4/18/2019</a:t>
            </a:r>
            <a:endParaRPr lang="en-US" alt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4237BB8-A123-42D1-BE2B-8F00AC7D327B}"/>
              </a:ext>
            </a:extLst>
          </p:cNvPr>
          <p:cNvSpPr txBox="1">
            <a:spLocks/>
          </p:cNvSpPr>
          <p:nvPr/>
        </p:nvSpPr>
        <p:spPr>
          <a:xfrm>
            <a:off x="268356" y="912792"/>
            <a:ext cx="8607287" cy="175417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Tritium is nearly all produced by spallation in the shielding, increases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exponently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beam power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Baseline scope: extend chimney stack for an improved evaporative disbursement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Recent measurements: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accent6"/>
                </a:solidFill>
              </a:rPr>
              <a:t>spikes in sewer higher than expected after rain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accent6"/>
                </a:solidFill>
              </a:rPr>
              <a:t>under investigation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Intend to redefine the task scope in collaboration with Tritium Task Force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AE1286-2DB6-47A3-A46C-64292C032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7" y="2583849"/>
            <a:ext cx="5111070" cy="36044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AD59FF-0B41-4346-B7D0-01832E67A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39" y="3558209"/>
            <a:ext cx="4662304" cy="26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1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4FAA-ACB8-4776-835C-C0CF5B43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C563B-B728-479B-A27E-5ECFD015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66F69C-A9C9-4AD4-A5A0-F8C2983A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0BDB562-1192-454E-9762-DE6C4FBF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4/18/2019</a:t>
            </a:r>
            <a:endParaRPr lang="en-US" alt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C02307C-1BE8-4166-9DFD-AA3EFDD04309}"/>
              </a:ext>
            </a:extLst>
          </p:cNvPr>
          <p:cNvSpPr txBox="1">
            <a:spLocks/>
          </p:cNvSpPr>
          <p:nvPr/>
        </p:nvSpPr>
        <p:spPr>
          <a:xfrm>
            <a:off x="228600" y="931039"/>
            <a:ext cx="8686800" cy="463487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/>
                </a:solidFill>
              </a:rPr>
              <a:t>Most tasks are on schedule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1 MW target fabrication, requires alignments during shutdown time, but it is scheduled to be installed in the last week of summer shutdown. 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FF00FF"/>
                </a:solidFill>
              </a:rPr>
              <a:t> Schedule &amp; quality control (George Lolov):</a:t>
            </a:r>
          </a:p>
          <a:p>
            <a:pPr marL="457200" lvl="1" indent="0">
              <a:buNone/>
            </a:pPr>
            <a:r>
              <a:rPr lang="en-US" sz="1800" dirty="0">
                <a:hlinkClick r:id="rId2"/>
              </a:rPr>
              <a:t>https://web.fnal.gov/project/TargetSystems/Devices/MET-05/</a:t>
            </a: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DS Be window additional cooling is an extra activity In Target Core A1901.02.02, it is addressed and on schedule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/>
                </a:solidFill>
              </a:rPr>
              <a:t>Next quarter will be busy – preparing for summer shutdown</a:t>
            </a:r>
          </a:p>
        </p:txBody>
      </p:sp>
    </p:spTree>
    <p:extLst>
      <p:ext uri="{BB962C8B-B14F-4D97-AF65-F5344CB8AC3E}">
        <p14:creationId xmlns:p14="http://schemas.microsoft.com/office/powerpoint/2010/main" val="812264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5743" y="899318"/>
            <a:ext cx="8672513" cy="52402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Project scope, issues to be addressed, and schedule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Prior to &amp; after funds approval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Project implementation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Project organization chart and WBS (people &amp; funds)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Project schedule and phased installation (schedule)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SharePoint site (documentation and communication)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Project technical details and status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2019 summer shutdown tasks and job schedule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Remaining tasks for 2020 summer shutdown or not involving shutdowns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42CAA-2351-48A6-88FD-07584E42E7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4/18/2019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501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4FAA-ACB8-4776-835C-C0CF5B43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Scope, Issues to be Addressed, and Schedule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C563B-B728-479B-A27E-5ECFD015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66F69C-A9C9-4AD4-A5A0-F8C2983A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0BDB562-1192-454E-9762-DE6C4FBF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4/18/2019</a:t>
            </a: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8EF344-3859-4E84-8029-B39B6A234618}"/>
              </a:ext>
            </a:extLst>
          </p:cNvPr>
          <p:cNvSpPr/>
          <p:nvPr/>
        </p:nvSpPr>
        <p:spPr>
          <a:xfrm>
            <a:off x="4969567" y="916884"/>
            <a:ext cx="417443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087"/>
                </a:solidFill>
              </a:rPr>
              <a:t>Beam acceptance capabilities</a:t>
            </a:r>
          </a:p>
          <a:p>
            <a:pPr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maximum beam power to target of </a:t>
            </a:r>
            <a:r>
              <a:rPr lang="en-US" sz="1600" b="1" dirty="0">
                <a:solidFill>
                  <a:srgbClr val="FF00FF"/>
                </a:solidFill>
              </a:rPr>
              <a:t>1 MW</a:t>
            </a:r>
            <a:endParaRPr lang="en-US" sz="1600" dirty="0">
              <a:solidFill>
                <a:srgbClr val="FF00FF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087"/>
                </a:solidFill>
              </a:rPr>
              <a:t>Reliability</a:t>
            </a:r>
          </a:p>
          <a:p>
            <a:pPr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maintain 85% availability for HEP at full proton delivery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087"/>
                </a:solidFill>
              </a:rPr>
              <a:t>Lifetime</a:t>
            </a:r>
          </a:p>
          <a:p>
            <a:pPr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minimally through 2025</a:t>
            </a:r>
            <a:endParaRPr lang="en-US" sz="160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415557E-AA26-4A5B-8864-9C48D591E7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279948"/>
              </p:ext>
            </p:extLst>
          </p:nvPr>
        </p:nvGraphicFramePr>
        <p:xfrm>
          <a:off x="216245" y="996891"/>
          <a:ext cx="4673807" cy="19304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10729">
                  <a:extLst>
                    <a:ext uri="{9D8B030D-6E8A-4147-A177-3AD203B41FA5}">
                      <a16:colId xmlns:a16="http://schemas.microsoft.com/office/drawing/2014/main" val="3830917897"/>
                    </a:ext>
                  </a:extLst>
                </a:gridCol>
                <a:gridCol w="744753">
                  <a:extLst>
                    <a:ext uri="{9D8B030D-6E8A-4147-A177-3AD203B41FA5}">
                      <a16:colId xmlns:a16="http://schemas.microsoft.com/office/drawing/2014/main" val="3606801882"/>
                    </a:ext>
                  </a:extLst>
                </a:gridCol>
                <a:gridCol w="865386">
                  <a:extLst>
                    <a:ext uri="{9D8B030D-6E8A-4147-A177-3AD203B41FA5}">
                      <a16:colId xmlns:a16="http://schemas.microsoft.com/office/drawing/2014/main" val="1357847240"/>
                    </a:ext>
                  </a:extLst>
                </a:gridCol>
                <a:gridCol w="1152939">
                  <a:extLst>
                    <a:ext uri="{9D8B030D-6E8A-4147-A177-3AD203B41FA5}">
                      <a16:colId xmlns:a16="http://schemas.microsoft.com/office/drawing/2014/main" val="3915050638"/>
                    </a:ext>
                  </a:extLst>
                </a:gridCol>
              </a:tblGrid>
              <a:tr h="441477">
                <a:tc>
                  <a:txBody>
                    <a:bodyPr/>
                    <a:lstStyle/>
                    <a:p>
                      <a:r>
                        <a:rPr lang="en-US" sz="1200" dirty="0"/>
                        <a:t>Beam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FF"/>
                          </a:solidFill>
                        </a:rPr>
                        <a:t>1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700 kW</a:t>
                      </a:r>
                      <a:endParaRPr lang="en-US" sz="1200" dirty="0">
                        <a:solidFill>
                          <a:srgbClr val="FF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Rate of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613041"/>
                  </a:ext>
                </a:extLst>
              </a:tr>
              <a:tr h="264886">
                <a:tc>
                  <a:txBody>
                    <a:bodyPr/>
                    <a:lstStyle/>
                    <a:p>
                      <a:r>
                        <a:rPr lang="en-US" sz="1200" dirty="0"/>
                        <a:t>Proton beam energy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120 GeV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105515"/>
                  </a:ext>
                </a:extLst>
              </a:tr>
              <a:tr h="308204">
                <a:tc>
                  <a:txBody>
                    <a:bodyPr/>
                    <a:lstStyle/>
                    <a:p>
                      <a:r>
                        <a:rPr lang="en-US" sz="1200" dirty="0"/>
                        <a:t>Protons per spill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6.5E13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4.9E13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9950"/>
                  </a:ext>
                </a:extLst>
              </a:tr>
              <a:tr h="308204">
                <a:tc>
                  <a:txBody>
                    <a:bodyPr/>
                    <a:lstStyle/>
                    <a:p>
                      <a:r>
                        <a:rPr lang="en-US" sz="1200" dirty="0"/>
                        <a:t>Main injector cycle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1.2 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1.33 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327365"/>
                  </a:ext>
                </a:extLst>
              </a:tr>
              <a:tr h="264886">
                <a:tc>
                  <a:txBody>
                    <a:bodyPr/>
                    <a:lstStyle/>
                    <a:p>
                      <a:r>
                        <a:rPr lang="en-US" sz="1200" dirty="0"/>
                        <a:t>Beam pulse width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microsec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199003"/>
                  </a:ext>
                </a:extLst>
              </a:tr>
              <a:tr h="308204">
                <a:tc>
                  <a:txBody>
                    <a:bodyPr/>
                    <a:lstStyle/>
                    <a:p>
                      <a:r>
                        <a:rPr lang="en-US" sz="1200" dirty="0"/>
                        <a:t>Horn current/pulse width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dirty="0"/>
                        <a:t>200 kA / 2.3 </a:t>
                      </a:r>
                      <a:r>
                        <a:rPr lang="en-US" sz="1200" dirty="0" err="1"/>
                        <a:t>msec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27533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C5A6B19-9B21-46C3-AB36-FFB411B312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029469"/>
              </p:ext>
            </p:extLst>
          </p:nvPr>
        </p:nvGraphicFramePr>
        <p:xfrm>
          <a:off x="228600" y="3170877"/>
          <a:ext cx="8676853" cy="2377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44066">
                  <a:extLst>
                    <a:ext uri="{9D8B030D-6E8A-4147-A177-3AD203B41FA5}">
                      <a16:colId xmlns:a16="http://schemas.microsoft.com/office/drawing/2014/main" val="3786041469"/>
                    </a:ext>
                  </a:extLst>
                </a:gridCol>
                <a:gridCol w="2696319">
                  <a:extLst>
                    <a:ext uri="{9D8B030D-6E8A-4147-A177-3AD203B41FA5}">
                      <a16:colId xmlns:a16="http://schemas.microsoft.com/office/drawing/2014/main" val="3525534640"/>
                    </a:ext>
                  </a:extLst>
                </a:gridCol>
                <a:gridCol w="2536468">
                  <a:extLst>
                    <a:ext uri="{9D8B030D-6E8A-4147-A177-3AD203B41FA5}">
                      <a16:colId xmlns:a16="http://schemas.microsoft.com/office/drawing/2014/main" val="3842101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FFFF00"/>
                          </a:solidFill>
                        </a:rPr>
                        <a:t>Temperatures and stresses due to beam heating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FFFF00"/>
                          </a:solidFill>
                        </a:rPr>
                        <a:t>Increased radio-activation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00"/>
                          </a:solidFill>
                        </a:rPr>
                        <a:t>An aging infrastructure in radiative environment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526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400" dirty="0"/>
                        <a:t>MARS simulation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400" dirty="0"/>
                        <a:t>Pre-target beam window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400" dirty="0"/>
                        <a:t>Target core and baffle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400" dirty="0"/>
                        <a:t>Horn 1 </a:t>
                      </a:r>
                      <a:r>
                        <a:rPr lang="en-US" sz="1400" dirty="0" err="1"/>
                        <a:t>stripline</a:t>
                      </a:r>
                      <a:r>
                        <a:rPr lang="en-US" sz="1400" dirty="0"/>
                        <a:t> cooling 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400" dirty="0"/>
                        <a:t>Radioactive water (RAW) systems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400" dirty="0"/>
                        <a:t>Target chase air handling, chiller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400" dirty="0"/>
                        <a:t>Hadron absorber temperature monitoring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1400" dirty="0"/>
                        <a:t>8.    Additional shielding to target chase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1400" dirty="0"/>
                        <a:t>9.   Tritium mitigation upgrade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1400" dirty="0"/>
                        <a:t>10.   New radiation-hard hadron Monitors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1400" dirty="0"/>
                        <a:t>11.   Decay pipe window repair plan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/>
                        <a:t>12.   Target/horn 1 module positioning drives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69754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D70744B-D72A-45A6-BCA6-5365E80773B9}"/>
              </a:ext>
            </a:extLst>
          </p:cNvPr>
          <p:cNvSpPr txBox="1"/>
          <p:nvPr/>
        </p:nvSpPr>
        <p:spPr>
          <a:xfrm>
            <a:off x="452436" y="5548317"/>
            <a:ext cx="4238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C00CC"/>
                </a:solidFill>
              </a:rPr>
              <a:t>12 upgrade tasks were identified</a:t>
            </a:r>
          </a:p>
          <a:p>
            <a:r>
              <a:rPr lang="en-US" sz="1600" dirty="0">
                <a:solidFill>
                  <a:srgbClr val="CC00CC"/>
                </a:solidFill>
              </a:rPr>
              <a:t>Starts – Dec. 2018</a:t>
            </a:r>
          </a:p>
          <a:p>
            <a:r>
              <a:rPr lang="en-US" sz="1600" dirty="0">
                <a:solidFill>
                  <a:srgbClr val="CC00CC"/>
                </a:solidFill>
              </a:rPr>
              <a:t>Ends – April 2021</a:t>
            </a:r>
          </a:p>
        </p:txBody>
      </p:sp>
    </p:spTree>
    <p:extLst>
      <p:ext uri="{BB962C8B-B14F-4D97-AF65-F5344CB8AC3E}">
        <p14:creationId xmlns:p14="http://schemas.microsoft.com/office/powerpoint/2010/main" val="1290467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Prior to &amp; After Funds Approval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t>4/18/2019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Yun He | TSD Topical meeting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39D7F6-8C7C-425F-893B-ADFD70F79FFD}"/>
              </a:ext>
            </a:extLst>
          </p:cNvPr>
          <p:cNvSpPr txBox="1"/>
          <p:nvPr/>
        </p:nvSpPr>
        <p:spPr>
          <a:xfrm>
            <a:off x="159027" y="895939"/>
            <a:ext cx="52456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FY19 Q1</a:t>
            </a:r>
          </a:p>
          <a:p>
            <a:pPr algn="r"/>
            <a:r>
              <a:rPr lang="en-US" sz="1800" dirty="0"/>
              <a:t>Prior to funds approval</a:t>
            </a:r>
          </a:p>
          <a:p>
            <a:pPr algn="r"/>
            <a:r>
              <a:rPr lang="en-US" sz="1400" dirty="0"/>
              <a:t>System assessment &amp; preliminary design with TSD Operations funds </a:t>
            </a:r>
          </a:p>
          <a:p>
            <a:pPr algn="r"/>
            <a:r>
              <a:rPr lang="en-US" sz="1800" dirty="0">
                <a:solidFill>
                  <a:srgbClr val="FF00FF"/>
                </a:solidFill>
              </a:rPr>
              <a:t>Cory Crowley / Katsuya </a:t>
            </a:r>
            <a:r>
              <a:rPr lang="en-US" sz="1800" dirty="0" err="1">
                <a:solidFill>
                  <a:srgbClr val="FF00FF"/>
                </a:solidFill>
              </a:rPr>
              <a:t>Yonehara</a:t>
            </a:r>
            <a:r>
              <a:rPr lang="en-US" sz="1800" dirty="0">
                <a:solidFill>
                  <a:srgbClr val="FF00FF"/>
                </a:solidFill>
              </a:rPr>
              <a:t>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38B7F39-E7EE-4CB0-97B8-D66C6240CC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17536"/>
              </p:ext>
            </p:extLst>
          </p:nvPr>
        </p:nvGraphicFramePr>
        <p:xfrm>
          <a:off x="391656" y="2166530"/>
          <a:ext cx="8360687" cy="40435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51111">
                  <a:extLst>
                    <a:ext uri="{9D8B030D-6E8A-4147-A177-3AD203B41FA5}">
                      <a16:colId xmlns:a16="http://schemas.microsoft.com/office/drawing/2014/main" val="3830917897"/>
                    </a:ext>
                  </a:extLst>
                </a:gridCol>
                <a:gridCol w="2473094">
                  <a:extLst>
                    <a:ext uri="{9D8B030D-6E8A-4147-A177-3AD203B41FA5}">
                      <a16:colId xmlns:a16="http://schemas.microsoft.com/office/drawing/2014/main" val="1502539804"/>
                    </a:ext>
                  </a:extLst>
                </a:gridCol>
                <a:gridCol w="2936482">
                  <a:extLst>
                    <a:ext uri="{9D8B030D-6E8A-4147-A177-3AD203B41FA5}">
                      <a16:colId xmlns:a16="http://schemas.microsoft.com/office/drawing/2014/main" val="2363373506"/>
                    </a:ext>
                  </a:extLst>
                </a:gridCol>
              </a:tblGrid>
              <a:tr h="31190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Tasks identified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Status prior to re-start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Current status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613041"/>
                  </a:ext>
                </a:extLst>
              </a:tr>
              <a:tr h="28355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MARS simulations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highlight>
                            <a:srgbClr val="99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Preliminary simulations</a:t>
                      </a:r>
                      <a:endParaRPr lang="en-US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highlight>
                          <a:srgbClr val="99FF99"/>
                        </a:highlight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Re-run for new changes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461640"/>
                  </a:ext>
                </a:extLst>
              </a:tr>
              <a:tr h="283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Pre-target window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9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Spare fabrication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105515"/>
                  </a:ext>
                </a:extLst>
              </a:tr>
              <a:tr h="283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Target baffle &amp; core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9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Preliminary design and FEA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9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Final design and FEA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, fabrication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9950"/>
                  </a:ext>
                </a:extLst>
              </a:tr>
              <a:tr h="283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Horn 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9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Preliminary design and FEA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9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Final design and FEA,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fabrication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327365"/>
                  </a:ext>
                </a:extLst>
              </a:tr>
              <a:tr h="28355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err="1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Stripline</a:t>
                      </a: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air diverter T-block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Scope defined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199003"/>
                  </a:ext>
                </a:extLst>
              </a:tr>
              <a:tr h="283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Target and horn 1 module drives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9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Preliminary design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Final design, fabrication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275337"/>
                  </a:ext>
                </a:extLst>
              </a:tr>
              <a:tr h="28355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RAW skids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9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Design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9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Procurement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652716"/>
                  </a:ext>
                </a:extLst>
              </a:tr>
              <a:tr h="28355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Target hall chiller/air handling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Scope defined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9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Procurement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233595"/>
                  </a:ext>
                </a:extLst>
              </a:tr>
              <a:tr h="28355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Target chase shielding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9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Design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Fabrication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274516"/>
                  </a:ext>
                </a:extLst>
              </a:tr>
              <a:tr h="28355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Tritium mitigation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Scope defined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Re-define 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493429"/>
                  </a:ext>
                </a:extLst>
              </a:tr>
              <a:tr h="35549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Decay pipe window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9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Preliminary design and FEA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Final design and FEA, test welding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881880"/>
                  </a:ext>
                </a:extLst>
              </a:tr>
              <a:tr h="28355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Hadron beam monitor &amp; absorber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Scope defined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Design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43742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BD5503B-F67C-4F1C-8603-3FD5C8AE4AD4}"/>
              </a:ext>
            </a:extLst>
          </p:cNvPr>
          <p:cNvSpPr/>
          <p:nvPr/>
        </p:nvSpPr>
        <p:spPr>
          <a:xfrm>
            <a:off x="5784768" y="940516"/>
            <a:ext cx="45719" cy="11557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409941A-8FA4-419A-A642-A22D245AF4A7}"/>
              </a:ext>
            </a:extLst>
          </p:cNvPr>
          <p:cNvSpPr/>
          <p:nvPr/>
        </p:nvSpPr>
        <p:spPr>
          <a:xfrm>
            <a:off x="5883272" y="1233062"/>
            <a:ext cx="304800" cy="3209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45C2D97-E343-4281-A25B-D9143A4B2B8B}"/>
              </a:ext>
            </a:extLst>
          </p:cNvPr>
          <p:cNvSpPr/>
          <p:nvPr/>
        </p:nvSpPr>
        <p:spPr>
          <a:xfrm flipH="1">
            <a:off x="5404678" y="1231788"/>
            <a:ext cx="304800" cy="3407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67699-E002-4142-872C-81B873FE8776}"/>
              </a:ext>
            </a:extLst>
          </p:cNvPr>
          <p:cNvSpPr txBox="1"/>
          <p:nvPr/>
        </p:nvSpPr>
        <p:spPr>
          <a:xfrm>
            <a:off x="6173926" y="918227"/>
            <a:ext cx="27048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FY19 Q2</a:t>
            </a:r>
          </a:p>
          <a:p>
            <a:r>
              <a:rPr lang="en-US" sz="1800" dirty="0"/>
              <a:t>Funds received Dec. 2018</a:t>
            </a:r>
          </a:p>
          <a:p>
            <a:r>
              <a:rPr lang="en-US" sz="1400" dirty="0"/>
              <a:t>Project implementation</a:t>
            </a:r>
          </a:p>
          <a:p>
            <a:r>
              <a:rPr lang="en-US" sz="1800" dirty="0">
                <a:solidFill>
                  <a:srgbClr val="FF00FF"/>
                </a:solidFill>
              </a:rPr>
              <a:t>Yun He / Marty Murphy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5743" y="899318"/>
            <a:ext cx="8672513" cy="52402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Project scope, issues to be addressed and schedule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Prior to &amp; after funds approval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Project implementation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Project organization chart and WBS (</a:t>
            </a:r>
            <a:r>
              <a:rPr lang="en-US" sz="2400" dirty="0">
                <a:highlight>
                  <a:srgbClr val="99FF99"/>
                </a:highlight>
              </a:rPr>
              <a:t>people &amp; funds</a:t>
            </a:r>
            <a:r>
              <a:rPr lang="en-US" sz="24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Project schedule and phased installation (</a:t>
            </a:r>
            <a:r>
              <a:rPr lang="en-US" sz="2400" dirty="0">
                <a:highlight>
                  <a:srgbClr val="99FF99"/>
                </a:highlight>
              </a:rPr>
              <a:t>schedule</a:t>
            </a:r>
            <a:r>
              <a:rPr lang="en-US" sz="24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SharePoint site (</a:t>
            </a:r>
            <a:r>
              <a:rPr lang="en-US" sz="2400" dirty="0">
                <a:highlight>
                  <a:srgbClr val="99FF99"/>
                </a:highlight>
              </a:rPr>
              <a:t>documentation and communication</a:t>
            </a:r>
            <a:r>
              <a:rPr lang="en-US" sz="240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Project technical details and status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2019 summer shutdown tasks and job schedule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Remaining tasks for 2020 summer shutdown or not involving shutdowns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42CAA-2351-48A6-88FD-07584E42E7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4/18/2019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527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F3F8-A1CC-406E-B027-71598A29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Organization Chart and WBS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FA325-261F-4AB3-8C9A-7197075D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4/18/2019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B42C8-AEC2-4B4C-BA0E-5B89A5901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0693D-62B0-48EE-B78B-ADC62FF34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B7C0E2-726A-45EA-AFC0-15139053E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47" y="823602"/>
            <a:ext cx="8567506" cy="46632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2D1CB5-DE42-4EF5-959D-F75A01EB4098}"/>
              </a:ext>
            </a:extLst>
          </p:cNvPr>
          <p:cNvSpPr txBox="1"/>
          <p:nvPr/>
        </p:nvSpPr>
        <p:spPr>
          <a:xfrm>
            <a:off x="452437" y="5645334"/>
            <a:ext cx="7399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12 Control accounts</a:t>
            </a:r>
          </a:p>
          <a:p>
            <a:r>
              <a:rPr lang="en-US" sz="1800" dirty="0"/>
              <a:t>The work presented here are team work led by people in this org chart</a:t>
            </a:r>
          </a:p>
        </p:txBody>
      </p:sp>
    </p:spTree>
    <p:extLst>
      <p:ext uri="{BB962C8B-B14F-4D97-AF65-F5344CB8AC3E}">
        <p14:creationId xmlns:p14="http://schemas.microsoft.com/office/powerpoint/2010/main" val="2344507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F3F8-A1CC-406E-B027-71598A29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Schedule and Phased Installation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FA325-261F-4AB3-8C9A-7197075D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4/18/2019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B42C8-AEC2-4B4C-BA0E-5B89A5901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0693D-62B0-48EE-B78B-ADC62FF34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9F6CC84-7EC4-4C39-84FC-A16008980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324964"/>
              </p:ext>
            </p:extLst>
          </p:nvPr>
        </p:nvGraphicFramePr>
        <p:xfrm>
          <a:off x="411535" y="930507"/>
          <a:ext cx="8315022" cy="1737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04515">
                  <a:extLst>
                    <a:ext uri="{9D8B030D-6E8A-4147-A177-3AD203B41FA5}">
                      <a16:colId xmlns:a16="http://schemas.microsoft.com/office/drawing/2014/main" val="3830917897"/>
                    </a:ext>
                  </a:extLst>
                </a:gridCol>
                <a:gridCol w="2814567">
                  <a:extLst>
                    <a:ext uri="{9D8B030D-6E8A-4147-A177-3AD203B41FA5}">
                      <a16:colId xmlns:a16="http://schemas.microsoft.com/office/drawing/2014/main" val="64430207"/>
                    </a:ext>
                  </a:extLst>
                </a:gridCol>
                <a:gridCol w="2295940">
                  <a:extLst>
                    <a:ext uri="{9D8B030D-6E8A-4147-A177-3AD203B41FA5}">
                      <a16:colId xmlns:a16="http://schemas.microsoft.com/office/drawing/2014/main" val="1502539804"/>
                    </a:ext>
                  </a:extLst>
                </a:gridCol>
              </a:tblGrid>
              <a:tr h="45323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2019 summer shutdown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2020 summer shutdown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Tasks not involving summer shutdowns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613041"/>
                  </a:ext>
                </a:extLst>
              </a:tr>
              <a:tr h="266606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 MW target installation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 MW horn 1 installation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MARS simulations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461640"/>
                  </a:ext>
                </a:extLst>
              </a:tr>
              <a:tr h="266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Target &amp; Horn 1 RAW upgrade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err="1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Stripline</a:t>
                      </a: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air diverter T-block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4C97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Pre-target vacuum pipes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105515"/>
                  </a:ext>
                </a:extLst>
              </a:tr>
              <a:tr h="270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Target chase cooling / air unit upgrade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Target and horn 1 module drives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Decay pipe window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9950"/>
                  </a:ext>
                </a:extLst>
              </a:tr>
              <a:tr h="266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Target chase supplemental shielding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Hadron beam monitor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Tritium mitigation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32736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8D52C99D-54D4-4A66-8E0E-5623B8B03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92" y="2791391"/>
            <a:ext cx="1719470" cy="1059194"/>
          </a:xfrm>
          <a:prstGeom prst="rect">
            <a:avLst/>
          </a:prstGeom>
        </p:spPr>
      </p:pic>
      <p:pic>
        <p:nvPicPr>
          <p:cNvPr id="13" name="Picture 2" descr="D:\Current Jobs\LBNE-FNAL horn-baffle\photos\NuMI stripline blocks\IMAGE090.jpg">
            <a:extLst>
              <a:ext uri="{FF2B5EF4-FFF2-40B4-BE49-F238E27FC236}">
                <a16:creationId xmlns:a16="http://schemas.microsoft.com/office/drawing/2014/main" id="{9318DB54-0F9E-4C70-915B-19AF9FD2A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5213" r="22312" b="18011"/>
          <a:stretch>
            <a:fillRect/>
          </a:stretch>
        </p:blipFill>
        <p:spPr bwMode="auto">
          <a:xfrm>
            <a:off x="3786026" y="2722764"/>
            <a:ext cx="1211070" cy="2119129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BA2164-E732-41E0-AD50-052A45990C7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82"/>
          <a:stretch/>
        </p:blipFill>
        <p:spPr bwMode="auto">
          <a:xfrm>
            <a:off x="5093552" y="2695261"/>
            <a:ext cx="1480423" cy="2119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FFB407-E285-4F15-9755-A1AA3BAA14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3711"/>
          <a:stretch/>
        </p:blipFill>
        <p:spPr>
          <a:xfrm>
            <a:off x="3587877" y="5017955"/>
            <a:ext cx="1845390" cy="11450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67ACD3-21F3-4A65-A8CA-A06D693083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726" y="4961970"/>
            <a:ext cx="1076325" cy="1271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AE6156-368A-4A57-92BB-C45623033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560" y="4847322"/>
            <a:ext cx="2094634" cy="1062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B6D403-58C2-46DE-93A1-E584EBE890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4408" y="3074645"/>
            <a:ext cx="1539559" cy="1101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3BAA99-7644-437C-9F90-7047B5CB33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591" y="4077699"/>
            <a:ext cx="1367341" cy="18231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397C5A-2355-45EF-9499-23517CF86C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1682" y="3479847"/>
            <a:ext cx="1077483" cy="8337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98843C-316C-4625-891D-665F1007C45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294" t="8918" r="14024" b="20930"/>
          <a:stretch/>
        </p:blipFill>
        <p:spPr>
          <a:xfrm>
            <a:off x="6694713" y="2733663"/>
            <a:ext cx="1109905" cy="10694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09E14CA-EF9F-488D-9956-6B5BC07217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35978" y="4344263"/>
            <a:ext cx="1928807" cy="5030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B66EFD-31D3-41DA-9C6B-9A91D77F37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533" y="4883896"/>
            <a:ext cx="2223885" cy="125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80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9525E-7BBA-4D9A-AA9A-7CF910CB5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96" t="18653" r="2499" b="2866"/>
          <a:stretch/>
        </p:blipFill>
        <p:spPr>
          <a:xfrm>
            <a:off x="228600" y="1340662"/>
            <a:ext cx="8824334" cy="4662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0C89C3-5D8E-4E6F-B5B1-142FA7955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SharePoint</a:t>
            </a:r>
            <a:r>
              <a:rPr lang="en-US" dirty="0"/>
              <a:t> for Documentation and Communication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DB60C-4A68-4040-9594-D959C1FB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EBD9A7-9F54-483D-9DE7-31AE8952DCFE}"/>
              </a:ext>
            </a:extLst>
          </p:cNvPr>
          <p:cNvSpPr/>
          <p:nvPr/>
        </p:nvSpPr>
        <p:spPr>
          <a:xfrm>
            <a:off x="228600" y="3276761"/>
            <a:ext cx="1076960" cy="174984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CC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273D63-313F-4613-A643-D26CBE0A461E}"/>
              </a:ext>
            </a:extLst>
          </p:cNvPr>
          <p:cNvSpPr/>
          <p:nvPr/>
        </p:nvSpPr>
        <p:spPr>
          <a:xfrm>
            <a:off x="169335" y="1230850"/>
            <a:ext cx="1188719" cy="219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814F9-A423-44E1-8A94-70B23AB99B72}"/>
              </a:ext>
            </a:extLst>
          </p:cNvPr>
          <p:cNvSpPr txBox="1"/>
          <p:nvPr/>
        </p:nvSpPr>
        <p:spPr>
          <a:xfrm>
            <a:off x="5693253" y="1879410"/>
            <a:ext cx="2086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C00CC"/>
                </a:solidFill>
              </a:rPr>
              <a:t>Drawing in </a:t>
            </a:r>
            <a:r>
              <a:rPr lang="en-US" sz="1400" dirty="0" err="1">
                <a:solidFill>
                  <a:srgbClr val="CC00CC"/>
                </a:solidFill>
              </a:rPr>
              <a:t>TeamCenter</a:t>
            </a:r>
            <a:endParaRPr lang="en-US" sz="1400" dirty="0">
              <a:solidFill>
                <a:srgbClr val="CC00CC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4DD658-625F-4C7F-A509-FE4EEAB56699}"/>
              </a:ext>
            </a:extLst>
          </p:cNvPr>
          <p:cNvCxnSpPr>
            <a:cxnSpLocks/>
          </p:cNvCxnSpPr>
          <p:nvPr/>
        </p:nvCxnSpPr>
        <p:spPr>
          <a:xfrm flipH="1">
            <a:off x="5817747" y="2167342"/>
            <a:ext cx="81874" cy="289334"/>
          </a:xfrm>
          <a:prstGeom prst="straightConnector1">
            <a:avLst/>
          </a:prstGeom>
          <a:ln w="19050">
            <a:solidFill>
              <a:srgbClr val="CC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9FF87B-1499-4488-8DB2-2F7B9EBDF4B5}"/>
              </a:ext>
            </a:extLst>
          </p:cNvPr>
          <p:cNvCxnSpPr>
            <a:cxnSpLocks/>
          </p:cNvCxnSpPr>
          <p:nvPr/>
        </p:nvCxnSpPr>
        <p:spPr>
          <a:xfrm flipH="1">
            <a:off x="6419895" y="2443012"/>
            <a:ext cx="274806" cy="176774"/>
          </a:xfrm>
          <a:prstGeom prst="straightConnector1">
            <a:avLst/>
          </a:prstGeom>
          <a:ln w="19050">
            <a:solidFill>
              <a:srgbClr val="CC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4FC7AF-7D77-479E-91C1-F042232DF472}"/>
              </a:ext>
            </a:extLst>
          </p:cNvPr>
          <p:cNvSpPr txBox="1"/>
          <p:nvPr/>
        </p:nvSpPr>
        <p:spPr>
          <a:xfrm>
            <a:off x="6572159" y="2136355"/>
            <a:ext cx="2571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C00CC"/>
                </a:solidFill>
              </a:rPr>
              <a:t>Analysis report in Beams </a:t>
            </a:r>
            <a:r>
              <a:rPr lang="en-US" sz="1400" dirty="0" err="1">
                <a:solidFill>
                  <a:srgbClr val="CC00CC"/>
                </a:solidFill>
              </a:rPr>
              <a:t>DocDB</a:t>
            </a:r>
            <a:endParaRPr lang="en-US" sz="1400" dirty="0">
              <a:solidFill>
                <a:srgbClr val="CC00CC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86D35A-445B-4053-8196-A308D11D1EEB}"/>
              </a:ext>
            </a:extLst>
          </p:cNvPr>
          <p:cNvSpPr txBox="1"/>
          <p:nvPr/>
        </p:nvSpPr>
        <p:spPr>
          <a:xfrm>
            <a:off x="2956348" y="2443012"/>
            <a:ext cx="1674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C00CC"/>
                </a:solidFill>
              </a:rPr>
              <a:t>Budgeted resource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82918C-A330-4A18-A547-CA5D970A27A0}"/>
              </a:ext>
            </a:extLst>
          </p:cNvPr>
          <p:cNvCxnSpPr>
            <a:cxnSpLocks/>
          </p:cNvCxnSpPr>
          <p:nvPr/>
        </p:nvCxnSpPr>
        <p:spPr>
          <a:xfrm>
            <a:off x="3648638" y="2716538"/>
            <a:ext cx="0" cy="211257"/>
          </a:xfrm>
          <a:prstGeom prst="straightConnector1">
            <a:avLst/>
          </a:prstGeom>
          <a:ln w="19050">
            <a:solidFill>
              <a:srgbClr val="CC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FBC7290-F0B3-419C-9021-AC6E837E7489}"/>
              </a:ext>
            </a:extLst>
          </p:cNvPr>
          <p:cNvSpPr txBox="1"/>
          <p:nvPr/>
        </p:nvSpPr>
        <p:spPr>
          <a:xfrm>
            <a:off x="5610332" y="2923483"/>
            <a:ext cx="1679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C00CC"/>
                </a:solidFill>
              </a:rPr>
              <a:t>Budgeted M&amp;S cost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E676C9-99FB-4714-ABC2-4A087BA00778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5433866" y="3069848"/>
            <a:ext cx="176466" cy="7524"/>
          </a:xfrm>
          <a:prstGeom prst="straightConnector1">
            <a:avLst/>
          </a:prstGeom>
          <a:ln w="19050">
            <a:solidFill>
              <a:srgbClr val="CC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8007ED5-8987-4F87-BD3B-263731A0D78E}"/>
              </a:ext>
            </a:extLst>
          </p:cNvPr>
          <p:cNvSpPr txBox="1"/>
          <p:nvPr/>
        </p:nvSpPr>
        <p:spPr>
          <a:xfrm>
            <a:off x="5370160" y="5930142"/>
            <a:ext cx="3104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C00CC"/>
                </a:solidFill>
              </a:rPr>
              <a:t>Procurement </a:t>
            </a:r>
            <a:r>
              <a:rPr lang="en-US" sz="1400" dirty="0" err="1">
                <a:solidFill>
                  <a:srgbClr val="CC00CC"/>
                </a:solidFill>
              </a:rPr>
              <a:t>Req</a:t>
            </a:r>
            <a:r>
              <a:rPr lang="en-US" sz="1400" dirty="0">
                <a:solidFill>
                  <a:srgbClr val="CC00CC"/>
                </a:solidFill>
              </a:rPr>
              <a:t># / PO#, Delivery date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31D734-32F7-4CCA-9B61-4C0419FA0DB1}"/>
              </a:ext>
            </a:extLst>
          </p:cNvPr>
          <p:cNvSpPr txBox="1"/>
          <p:nvPr/>
        </p:nvSpPr>
        <p:spPr>
          <a:xfrm>
            <a:off x="48311" y="1190739"/>
            <a:ext cx="1430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C00CC"/>
                </a:solidFill>
              </a:rPr>
              <a:t>(An example)</a:t>
            </a:r>
          </a:p>
          <a:p>
            <a:pPr algn="ctr"/>
            <a:r>
              <a:rPr lang="en-US" sz="1600" dirty="0">
                <a:solidFill>
                  <a:srgbClr val="CC00CC"/>
                </a:solidFill>
              </a:rPr>
              <a:t>(A1901.02.02)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D8D70F-5CCF-49AC-BF86-5F53F2BC434C}"/>
              </a:ext>
            </a:extLst>
          </p:cNvPr>
          <p:cNvSpPr txBox="1"/>
          <p:nvPr/>
        </p:nvSpPr>
        <p:spPr>
          <a:xfrm>
            <a:off x="6857903" y="2373697"/>
            <a:ext cx="2037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C00CC"/>
                </a:solidFill>
              </a:rPr>
              <a:t>Design review comments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5FB00D-91E7-4436-AE29-CACC7B55C25C}"/>
              </a:ext>
            </a:extLst>
          </p:cNvPr>
          <p:cNvSpPr txBox="1"/>
          <p:nvPr/>
        </p:nvSpPr>
        <p:spPr>
          <a:xfrm>
            <a:off x="3940402" y="1996644"/>
            <a:ext cx="1565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C00CC"/>
                </a:solidFill>
              </a:rPr>
              <a:t>Status /Schedule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DB8B169-C530-40EC-B6F7-9E8660837775}"/>
              </a:ext>
            </a:extLst>
          </p:cNvPr>
          <p:cNvCxnSpPr>
            <a:cxnSpLocks/>
          </p:cNvCxnSpPr>
          <p:nvPr/>
        </p:nvCxnSpPr>
        <p:spPr>
          <a:xfrm flipH="1">
            <a:off x="6922248" y="2623826"/>
            <a:ext cx="221298" cy="179503"/>
          </a:xfrm>
          <a:prstGeom prst="straightConnector1">
            <a:avLst/>
          </a:prstGeom>
          <a:ln w="19050">
            <a:solidFill>
              <a:srgbClr val="CC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617A20F-B4E0-4E90-AEF0-D45132A9109D}"/>
              </a:ext>
            </a:extLst>
          </p:cNvPr>
          <p:cNvSpPr txBox="1"/>
          <p:nvPr/>
        </p:nvSpPr>
        <p:spPr>
          <a:xfrm>
            <a:off x="1358054" y="3106242"/>
            <a:ext cx="181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C00CC"/>
                </a:solidFill>
              </a:rPr>
              <a:t>Break-down activities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E76DB4-7D9A-41FC-907C-433CBFAB9F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627" t="12182" r="1112" b="78502"/>
          <a:stretch/>
        </p:blipFill>
        <p:spPr>
          <a:xfrm>
            <a:off x="7985612" y="1393340"/>
            <a:ext cx="977450" cy="67556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9025B74-4ADD-4692-B4FD-7430E5A99003}"/>
              </a:ext>
            </a:extLst>
          </p:cNvPr>
          <p:cNvSpPr txBox="1"/>
          <p:nvPr/>
        </p:nvSpPr>
        <p:spPr>
          <a:xfrm>
            <a:off x="5596599" y="1335264"/>
            <a:ext cx="2086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0000"/>
                </a:solidFill>
              </a:rPr>
              <a:t>With your Fermilab Service account password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E9C2214-8DEF-4842-B900-1722B92D3D82}"/>
              </a:ext>
            </a:extLst>
          </p:cNvPr>
          <p:cNvSpPr/>
          <p:nvPr/>
        </p:nvSpPr>
        <p:spPr>
          <a:xfrm>
            <a:off x="7685825" y="1444940"/>
            <a:ext cx="250083" cy="17148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B549D7D3-467E-4EF9-BE03-4E549C49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Yun He | TSD Topical meeting</a:t>
            </a:r>
            <a:endParaRPr lang="en-US" b="1" dirty="0"/>
          </a:p>
        </p:txBody>
      </p: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E4BA865A-4B8D-4AC3-AF6E-9AE4427EB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4/18/2019</a:t>
            </a:r>
            <a:endParaRPr lang="en-US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A8A008-5DC7-4AA8-8517-367A6B0EC4D4}"/>
              </a:ext>
            </a:extLst>
          </p:cNvPr>
          <p:cNvSpPr/>
          <p:nvPr/>
        </p:nvSpPr>
        <p:spPr>
          <a:xfrm>
            <a:off x="408787" y="850175"/>
            <a:ext cx="7527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5"/>
              </a:rPr>
              <a:t>https://web.fnal.gov/project/TargetSystems/NuMI-AIP/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64790677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3293</TotalTime>
  <Words>2271</Words>
  <Application>Microsoft Office PowerPoint</Application>
  <PresentationFormat>On-screen Show (4:3)</PresentationFormat>
  <Paragraphs>460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MS PGothic</vt:lpstr>
      <vt:lpstr>MS PGothic</vt:lpstr>
      <vt:lpstr>Arial</vt:lpstr>
      <vt:lpstr>Calibri</vt:lpstr>
      <vt:lpstr>Courier New</vt:lpstr>
      <vt:lpstr>Geneva</vt:lpstr>
      <vt:lpstr>Helvetica</vt:lpstr>
      <vt:lpstr>Times New Roman</vt:lpstr>
      <vt:lpstr>Wingdings</vt:lpstr>
      <vt:lpstr>FNAL_TemplateMac_060514</vt:lpstr>
      <vt:lpstr>Fermilab: Footer Only</vt:lpstr>
      <vt:lpstr>NuMI-AIP Target Systems Updates</vt:lpstr>
      <vt:lpstr>Outline</vt:lpstr>
      <vt:lpstr>PowerPoint Presentation</vt:lpstr>
      <vt:lpstr>Project Scope, Issues to be Addressed, and Schedule</vt:lpstr>
      <vt:lpstr>Prior to &amp; After Funds Approval</vt:lpstr>
      <vt:lpstr>PowerPoint Presentation</vt:lpstr>
      <vt:lpstr>Project Organization Chart and WBS</vt:lpstr>
      <vt:lpstr>Project Schedule and Phased Installation</vt:lpstr>
      <vt:lpstr>SharePoint for Documentation and Communication</vt:lpstr>
      <vt:lpstr>PowerPoint Presentation</vt:lpstr>
      <vt:lpstr>2019 Shutdown NuMI-AIP Job Schedule (Marty Murphy)</vt:lpstr>
      <vt:lpstr>1a). 1 MW Target (A1901.02.02 / Kavin Ammigan)</vt:lpstr>
      <vt:lpstr>1b). Target DS Beryllium Window (A1901.02.02 / Kavin Ammigan &amp; Cory Crowley)</vt:lpstr>
      <vt:lpstr>2). Target &amp; Horn 1 RAW System Upgrade (A1901.04.01 / Dez)</vt:lpstr>
      <vt:lpstr>3). Target Chase Cooling &amp; Air (A1901.04.02 /Lee Hammond &amp; Cory Crowley)</vt:lpstr>
      <vt:lpstr>4). Target Chase Supplemental Shielding (A1901.04.03 / Joe Angelo)</vt:lpstr>
      <vt:lpstr>Status of Rest Tasks (not Tied to 2019 Summer Shutdown)</vt:lpstr>
      <vt:lpstr>5). Horn 1 Conductors &amp; Stripline (A1901.03.01 / Cory Crowley)</vt:lpstr>
      <vt:lpstr>6). Stripline Air Diverter T-block (A1901.03.02 / Cory Crowley)</vt:lpstr>
      <vt:lpstr>7). Target &amp; Horn 1 Module Drive Mechanism (A1901.03.03 /Vladimir Sidorov)</vt:lpstr>
      <vt:lpstr>8) Hadron Beam Monitor (A1901.06.01 / Katsuya Yonehara)</vt:lpstr>
      <vt:lpstr>9). MARS Simulations (A1901.06.02 / Igor Rakhno)</vt:lpstr>
      <vt:lpstr>10) Pre-target Vacuum Pipe (A1901.02.01 / George Lolov)</vt:lpstr>
      <vt:lpstr>11) Decay Pipe Window (A1901.05.01 / Mike Campbell)</vt:lpstr>
      <vt:lpstr>12) Tritium Mitigation (A1901.04.04 / Keith Gollwitzer)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NuMI Target Systems AIP Updates</dc:title>
  <dc:creator>Yun He x 30423N</dc:creator>
  <cp:lastModifiedBy>Yun He</cp:lastModifiedBy>
  <cp:revision>220</cp:revision>
  <cp:lastPrinted>2019-04-03T18:19:04Z</cp:lastPrinted>
  <dcterms:created xsi:type="dcterms:W3CDTF">2019-03-30T14:34:32Z</dcterms:created>
  <dcterms:modified xsi:type="dcterms:W3CDTF">2019-04-18T18:14:39Z</dcterms:modified>
</cp:coreProperties>
</file>