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13"/>
  </p:notesMasterIdLst>
  <p:handoutMasterIdLst>
    <p:handoutMasterId r:id="rId14"/>
  </p:handoutMasterIdLst>
  <p:sldIdLst>
    <p:sldId id="294" r:id="rId2"/>
    <p:sldId id="300" r:id="rId3"/>
    <p:sldId id="301" r:id="rId4"/>
    <p:sldId id="302" r:id="rId5"/>
    <p:sldId id="303" r:id="rId6"/>
    <p:sldId id="275" r:id="rId7"/>
    <p:sldId id="295" r:id="rId8"/>
    <p:sldId id="296" r:id="rId9"/>
    <p:sldId id="297" r:id="rId10"/>
    <p:sldId id="298" r:id="rId11"/>
    <p:sldId id="299" r:id="rId1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A60CDA-A649-F344-8451-9380E2830C06}" v="16" dt="2019-04-16T03:59:51.46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4" autoAdjust="0"/>
    <p:restoredTop sz="94608"/>
  </p:normalViewPr>
  <p:slideViewPr>
    <p:cSldViewPr snapToGrid="0" snapToObjects="1" showGuides="1">
      <p:cViewPr varScale="1">
        <p:scale>
          <a:sx n="105" d="100"/>
          <a:sy n="105" d="100"/>
        </p:scale>
        <p:origin x="1392" y="20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4/15/19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4/16/19</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ABP Mini-WG | 1st Meeting</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4/16/19</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ABP Mini-WG | 1st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4/16/19</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ABP Mini-WG | 1st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4/16/19</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ABP Mini-WG | 1st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4/16/19</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ABP Mini-WG | 1st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4/16/19</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ABP Mini-WG | 1st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4/16/19</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ABP Mini-WG | 1st Meeting</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	</a:t>
            </a:r>
          </a:p>
          <a:p>
            <a:r>
              <a:rPr lang="en-US" dirty="0"/>
              <a:t>All-Scientists Retreat Preparation – 1</a:t>
            </a:r>
            <a:r>
              <a:rPr lang="en-US" baseline="30000" dirty="0"/>
              <a:t>st</a:t>
            </a:r>
            <a:r>
              <a:rPr lang="en-US" dirty="0"/>
              <a:t> Meeting</a:t>
            </a:r>
          </a:p>
          <a:p>
            <a:r>
              <a:rPr lang="en-US" dirty="0"/>
              <a:t>16 April 2019</a:t>
            </a:r>
          </a:p>
          <a:p>
            <a:endParaRPr lang="en-US" dirty="0"/>
          </a:p>
        </p:txBody>
      </p:sp>
      <p:sp>
        <p:nvSpPr>
          <p:cNvPr id="3" name="Text Placeholder 2"/>
          <p:cNvSpPr>
            <a:spLocks noGrp="1"/>
          </p:cNvSpPr>
          <p:nvPr>
            <p:ph type="body" sz="quarter" idx="11"/>
          </p:nvPr>
        </p:nvSpPr>
        <p:spPr/>
        <p:txBody>
          <a:bodyPr>
            <a:noAutofit/>
          </a:bodyPr>
          <a:lstStyle/>
          <a:p>
            <a:r>
              <a:rPr lang="en-US" dirty="0"/>
              <a:t>Accelerator and Beam Physics mini WG</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245935-E96B-3846-A7CE-00179A10CDBC}"/>
              </a:ext>
            </a:extLst>
          </p:cNvPr>
          <p:cNvSpPr>
            <a:spLocks noGrp="1"/>
          </p:cNvSpPr>
          <p:nvPr>
            <p:ph idx="1"/>
          </p:nvPr>
        </p:nvSpPr>
        <p:spPr/>
        <p:txBody>
          <a:bodyPr/>
          <a:lstStyle/>
          <a:p>
            <a:r>
              <a:rPr lang="en-US" dirty="0"/>
              <a:t>Primary mid-term goal is to explore and understand the accelerator and beam physics of a multi-MW proton-beam-based neutrino and rare-processes  facility with a timescale set by a TDR around 2029.</a:t>
            </a:r>
          </a:p>
          <a:p>
            <a:endParaRPr lang="en-US" dirty="0"/>
          </a:p>
          <a:p>
            <a:r>
              <a:rPr lang="en-US" dirty="0"/>
              <a:t>Primary long-term goal is to explore and understand the accelerator and beam physics of an energy frontier collider with a timescale set by a TDR in the 2028-2035 timeframe.</a:t>
            </a:r>
          </a:p>
        </p:txBody>
      </p:sp>
      <p:sp>
        <p:nvSpPr>
          <p:cNvPr id="3" name="Title 2">
            <a:extLst>
              <a:ext uri="{FF2B5EF4-FFF2-40B4-BE49-F238E27FC236}">
                <a16:creationId xmlns:a16="http://schemas.microsoft.com/office/drawing/2014/main" id="{6F3009C4-46D2-4B4F-8490-49FA39D6F879}"/>
              </a:ext>
            </a:extLst>
          </p:cNvPr>
          <p:cNvSpPr>
            <a:spLocks noGrp="1"/>
          </p:cNvSpPr>
          <p:nvPr>
            <p:ph type="title"/>
          </p:nvPr>
        </p:nvSpPr>
        <p:spPr/>
        <p:txBody>
          <a:bodyPr/>
          <a:lstStyle/>
          <a:p>
            <a:r>
              <a:rPr lang="en-US" dirty="0"/>
              <a:t>Goals</a:t>
            </a:r>
          </a:p>
        </p:txBody>
      </p:sp>
      <p:sp>
        <p:nvSpPr>
          <p:cNvPr id="4" name="Date Placeholder 3">
            <a:extLst>
              <a:ext uri="{FF2B5EF4-FFF2-40B4-BE49-F238E27FC236}">
                <a16:creationId xmlns:a16="http://schemas.microsoft.com/office/drawing/2014/main" id="{8ABE8F26-B2B8-C140-927D-6BF092FAA47F}"/>
              </a:ext>
            </a:extLst>
          </p:cNvPr>
          <p:cNvSpPr>
            <a:spLocks noGrp="1"/>
          </p:cNvSpPr>
          <p:nvPr>
            <p:ph type="dt" sz="half" idx="2"/>
          </p:nvPr>
        </p:nvSpPr>
        <p:spPr/>
        <p:txBody>
          <a:bodyPr/>
          <a:lstStyle/>
          <a:p>
            <a:pPr>
              <a:defRPr/>
            </a:pPr>
            <a:r>
              <a:rPr lang="en-US"/>
              <a:t>4/16/19</a:t>
            </a:r>
            <a:endParaRPr lang="en-US" dirty="0"/>
          </a:p>
        </p:txBody>
      </p:sp>
      <p:sp>
        <p:nvSpPr>
          <p:cNvPr id="5" name="Footer Placeholder 4">
            <a:extLst>
              <a:ext uri="{FF2B5EF4-FFF2-40B4-BE49-F238E27FC236}">
                <a16:creationId xmlns:a16="http://schemas.microsoft.com/office/drawing/2014/main" id="{00762D4A-EFE5-B34C-AC19-9FAA4A2E8C36}"/>
              </a:ext>
            </a:extLst>
          </p:cNvPr>
          <p:cNvSpPr>
            <a:spLocks noGrp="1"/>
          </p:cNvSpPr>
          <p:nvPr>
            <p:ph type="ftr" sz="quarter" idx="3"/>
          </p:nvPr>
        </p:nvSpPr>
        <p:spPr/>
        <p:txBody>
          <a:bodyPr/>
          <a:lstStyle/>
          <a:p>
            <a:pPr>
              <a:defRPr/>
            </a:pPr>
            <a:r>
              <a:rPr lang="en-US"/>
              <a:t>ABP Mini-WG | 1st Meeting</a:t>
            </a:r>
            <a:endParaRPr lang="en-US" b="1" dirty="0"/>
          </a:p>
        </p:txBody>
      </p:sp>
      <p:sp>
        <p:nvSpPr>
          <p:cNvPr id="6" name="Slide Number Placeholder 5">
            <a:extLst>
              <a:ext uri="{FF2B5EF4-FFF2-40B4-BE49-F238E27FC236}">
                <a16:creationId xmlns:a16="http://schemas.microsoft.com/office/drawing/2014/main" id="{A8BD8B5E-7655-E848-ACD2-C33FD3941B54}"/>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1704426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73E106-616D-0448-8331-9ED67A14B8CA}"/>
              </a:ext>
            </a:extLst>
          </p:cNvPr>
          <p:cNvSpPr>
            <a:spLocks noGrp="1"/>
          </p:cNvSpPr>
          <p:nvPr>
            <p:ph idx="1"/>
          </p:nvPr>
        </p:nvSpPr>
        <p:spPr>
          <a:xfrm>
            <a:off x="222250" y="899318"/>
            <a:ext cx="8672513" cy="5059363"/>
          </a:xfrm>
        </p:spPr>
        <p:txBody>
          <a:bodyPr/>
          <a:lstStyle/>
          <a:p>
            <a:pPr marL="457200" indent="-457200">
              <a:buFont typeface="+mj-lt"/>
              <a:buAutoNum type="arabicPeriod"/>
            </a:pPr>
            <a:r>
              <a:rPr lang="en-US" sz="2300" dirty="0"/>
              <a:t>Single particle dynamics and non-linear effects. Polarized beams;</a:t>
            </a:r>
          </a:p>
          <a:p>
            <a:pPr marL="457200" indent="-457200">
              <a:buFont typeface="+mj-lt"/>
              <a:buAutoNum type="arabicPeriod"/>
            </a:pPr>
            <a:r>
              <a:rPr lang="en-US" sz="2300" dirty="0"/>
              <a:t>Space charge effects and mitigation;</a:t>
            </a:r>
          </a:p>
          <a:p>
            <a:pPr marL="457200" indent="-457200">
              <a:buFont typeface="+mj-lt"/>
              <a:buAutoNum type="arabicPeriod"/>
            </a:pPr>
            <a:r>
              <a:rPr lang="en-US" sz="2300" dirty="0"/>
              <a:t>Beam instabilities, control and mitigation; conventional </a:t>
            </a:r>
            <a:r>
              <a:rPr lang="en-US" sz="2300" dirty="0" err="1"/>
              <a:t>wakefields</a:t>
            </a:r>
            <a:r>
              <a:rPr lang="en-US" sz="2300" dirty="0"/>
              <a:t>;</a:t>
            </a:r>
          </a:p>
          <a:p>
            <a:pPr marL="457200" indent="-457200">
              <a:buFont typeface="+mj-lt"/>
              <a:buAutoNum type="arabicPeriod"/>
            </a:pPr>
            <a:r>
              <a:rPr lang="en-US" sz="2300" dirty="0"/>
              <a:t>High brightness / low emittance beam generation: protons, ions, electrons, positrons, muons. Beam quality preservation and advanced beam manipulations. Beam-beam effects;</a:t>
            </a:r>
          </a:p>
          <a:p>
            <a:pPr marL="457200" indent="-457200">
              <a:buFont typeface="+mj-lt"/>
              <a:buAutoNum type="arabicPeriod"/>
            </a:pPr>
            <a:r>
              <a:rPr lang="en-US" sz="2300" dirty="0"/>
              <a:t>Beam cooling and radiation effects in beam dynamics;</a:t>
            </a:r>
          </a:p>
          <a:p>
            <a:pPr marL="457200" indent="-457200">
              <a:buFont typeface="+mj-lt"/>
              <a:buAutoNum type="arabicPeriod"/>
            </a:pPr>
            <a:r>
              <a:rPr lang="en-US" sz="2300" dirty="0"/>
              <a:t>Advanced accelerator instrumentation and controls;</a:t>
            </a:r>
          </a:p>
          <a:p>
            <a:pPr marL="457200" indent="-457200">
              <a:buFont typeface="+mj-lt"/>
              <a:buAutoNum type="arabicPeriod"/>
            </a:pPr>
            <a:r>
              <a:rPr lang="en-US" sz="2300" dirty="0"/>
              <a:t>Modeling and simulation tools (including energy deposition); fundamental theory and applied math;</a:t>
            </a:r>
          </a:p>
          <a:p>
            <a:pPr marL="457200" indent="-457200">
              <a:buFont typeface="+mj-lt"/>
              <a:buAutoNum type="arabicPeriod"/>
            </a:pPr>
            <a:r>
              <a:rPr lang="en-US" sz="2300" dirty="0"/>
              <a:t>Early conceptual science and technology integration and optimization, maturity evaluation (coordinated with other thrust).</a:t>
            </a:r>
          </a:p>
        </p:txBody>
      </p:sp>
      <p:sp>
        <p:nvSpPr>
          <p:cNvPr id="3" name="Title 2">
            <a:extLst>
              <a:ext uri="{FF2B5EF4-FFF2-40B4-BE49-F238E27FC236}">
                <a16:creationId xmlns:a16="http://schemas.microsoft.com/office/drawing/2014/main" id="{50CA09BD-6B99-4848-A6C5-F24C26BB2CCF}"/>
              </a:ext>
            </a:extLst>
          </p:cNvPr>
          <p:cNvSpPr>
            <a:spLocks noGrp="1"/>
          </p:cNvSpPr>
          <p:nvPr>
            <p:ph type="title"/>
          </p:nvPr>
        </p:nvSpPr>
        <p:spPr/>
        <p:txBody>
          <a:bodyPr/>
          <a:lstStyle/>
          <a:p>
            <a:r>
              <a:rPr lang="en-US" dirty="0"/>
              <a:t>Components</a:t>
            </a:r>
          </a:p>
        </p:txBody>
      </p:sp>
      <p:sp>
        <p:nvSpPr>
          <p:cNvPr id="4" name="Date Placeholder 3">
            <a:extLst>
              <a:ext uri="{FF2B5EF4-FFF2-40B4-BE49-F238E27FC236}">
                <a16:creationId xmlns:a16="http://schemas.microsoft.com/office/drawing/2014/main" id="{DDFB3F11-9948-5545-A951-2E6BFF55B085}"/>
              </a:ext>
            </a:extLst>
          </p:cNvPr>
          <p:cNvSpPr>
            <a:spLocks noGrp="1"/>
          </p:cNvSpPr>
          <p:nvPr>
            <p:ph type="dt" sz="half" idx="2"/>
          </p:nvPr>
        </p:nvSpPr>
        <p:spPr/>
        <p:txBody>
          <a:bodyPr/>
          <a:lstStyle/>
          <a:p>
            <a:pPr>
              <a:defRPr/>
            </a:pPr>
            <a:r>
              <a:rPr lang="en-US"/>
              <a:t>4/16/19</a:t>
            </a:r>
            <a:endParaRPr lang="en-US" dirty="0"/>
          </a:p>
        </p:txBody>
      </p:sp>
      <p:sp>
        <p:nvSpPr>
          <p:cNvPr id="5" name="Footer Placeholder 4">
            <a:extLst>
              <a:ext uri="{FF2B5EF4-FFF2-40B4-BE49-F238E27FC236}">
                <a16:creationId xmlns:a16="http://schemas.microsoft.com/office/drawing/2014/main" id="{B6937CFB-F781-7A49-A988-110EC883EC61}"/>
              </a:ext>
            </a:extLst>
          </p:cNvPr>
          <p:cNvSpPr>
            <a:spLocks noGrp="1"/>
          </p:cNvSpPr>
          <p:nvPr>
            <p:ph type="ftr" sz="quarter" idx="3"/>
          </p:nvPr>
        </p:nvSpPr>
        <p:spPr/>
        <p:txBody>
          <a:bodyPr/>
          <a:lstStyle/>
          <a:p>
            <a:pPr>
              <a:defRPr/>
            </a:pPr>
            <a:r>
              <a:rPr lang="en-US"/>
              <a:t>ABP Mini-WG | 1st Meeting</a:t>
            </a:r>
            <a:endParaRPr lang="en-US" b="1" dirty="0"/>
          </a:p>
        </p:txBody>
      </p:sp>
      <p:sp>
        <p:nvSpPr>
          <p:cNvPr id="6" name="Slide Number Placeholder 5">
            <a:extLst>
              <a:ext uri="{FF2B5EF4-FFF2-40B4-BE49-F238E27FC236}">
                <a16:creationId xmlns:a16="http://schemas.microsoft.com/office/drawing/2014/main" id="{8AB15F07-08F4-BD40-AE6C-1BBBC2C17D5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Tree>
    <p:extLst>
      <p:ext uri="{BB962C8B-B14F-4D97-AF65-F5344CB8AC3E}">
        <p14:creationId xmlns:p14="http://schemas.microsoft.com/office/powerpoint/2010/main" val="3099093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3931B7-AA76-AF4D-BE77-0ACF7BC9768B}"/>
              </a:ext>
            </a:extLst>
          </p:cNvPr>
          <p:cNvSpPr>
            <a:spLocks noGrp="1"/>
          </p:cNvSpPr>
          <p:nvPr>
            <p:ph idx="1"/>
          </p:nvPr>
        </p:nvSpPr>
        <p:spPr/>
        <p:txBody>
          <a:bodyPr/>
          <a:lstStyle/>
          <a:p>
            <a:pPr marL="0" indent="0" algn="just">
              <a:buNone/>
            </a:pPr>
            <a:r>
              <a:rPr lang="en-US" dirty="0"/>
              <a:t>Activities for the All-Scientist retreat constitute a Fermilab internal activity, aiming to empower and inform our scientists for the upcoming community planning exercise. With this year’s retreat we aim to gain an understanding of the projects that Fermilab is both most interested in pursuing and has the ability to contribute to.  In answering the questions in the charge, Fermilab scientists are encouraged to seek expertise and advice from throughout the community (both internal and external), however it should be made clear to all that this is an internal Fermilab planning activity.</a:t>
            </a:r>
          </a:p>
        </p:txBody>
      </p:sp>
      <p:sp>
        <p:nvSpPr>
          <p:cNvPr id="3" name="Title 2">
            <a:extLst>
              <a:ext uri="{FF2B5EF4-FFF2-40B4-BE49-F238E27FC236}">
                <a16:creationId xmlns:a16="http://schemas.microsoft.com/office/drawing/2014/main" id="{B6952D49-A8BC-E347-B2F9-EBBBA12A31A3}"/>
              </a:ext>
            </a:extLst>
          </p:cNvPr>
          <p:cNvSpPr>
            <a:spLocks noGrp="1"/>
          </p:cNvSpPr>
          <p:nvPr>
            <p:ph type="title"/>
          </p:nvPr>
        </p:nvSpPr>
        <p:spPr/>
        <p:txBody>
          <a:bodyPr/>
          <a:lstStyle/>
          <a:p>
            <a:r>
              <a:rPr lang="en-US" dirty="0"/>
              <a:t>2019 Retreat: Working Group Charge</a:t>
            </a:r>
          </a:p>
        </p:txBody>
      </p:sp>
      <p:sp>
        <p:nvSpPr>
          <p:cNvPr id="4" name="Date Placeholder 3">
            <a:extLst>
              <a:ext uri="{FF2B5EF4-FFF2-40B4-BE49-F238E27FC236}">
                <a16:creationId xmlns:a16="http://schemas.microsoft.com/office/drawing/2014/main" id="{8406BA14-C6A3-7B43-8022-DEF56BDDF6CA}"/>
              </a:ext>
            </a:extLst>
          </p:cNvPr>
          <p:cNvSpPr>
            <a:spLocks noGrp="1"/>
          </p:cNvSpPr>
          <p:nvPr>
            <p:ph type="dt" sz="half" idx="2"/>
          </p:nvPr>
        </p:nvSpPr>
        <p:spPr/>
        <p:txBody>
          <a:bodyPr/>
          <a:lstStyle/>
          <a:p>
            <a:pPr>
              <a:defRPr/>
            </a:pPr>
            <a:r>
              <a:rPr lang="en-US"/>
              <a:t>4/16/19</a:t>
            </a:r>
            <a:endParaRPr lang="en-US" dirty="0"/>
          </a:p>
        </p:txBody>
      </p:sp>
      <p:sp>
        <p:nvSpPr>
          <p:cNvPr id="5" name="Footer Placeholder 4">
            <a:extLst>
              <a:ext uri="{FF2B5EF4-FFF2-40B4-BE49-F238E27FC236}">
                <a16:creationId xmlns:a16="http://schemas.microsoft.com/office/drawing/2014/main" id="{65731624-D9F1-1747-BEF1-924786B7DE17}"/>
              </a:ext>
            </a:extLst>
          </p:cNvPr>
          <p:cNvSpPr>
            <a:spLocks noGrp="1"/>
          </p:cNvSpPr>
          <p:nvPr>
            <p:ph type="ftr" sz="quarter" idx="3"/>
          </p:nvPr>
        </p:nvSpPr>
        <p:spPr/>
        <p:txBody>
          <a:bodyPr/>
          <a:lstStyle/>
          <a:p>
            <a:pPr>
              <a:defRPr/>
            </a:pPr>
            <a:r>
              <a:rPr lang="en-US"/>
              <a:t>ABP Mini-WG | 1st Meeting</a:t>
            </a:r>
            <a:endParaRPr lang="en-US" b="1" dirty="0"/>
          </a:p>
        </p:txBody>
      </p:sp>
      <p:sp>
        <p:nvSpPr>
          <p:cNvPr id="6" name="Slide Number Placeholder 5">
            <a:extLst>
              <a:ext uri="{FF2B5EF4-FFF2-40B4-BE49-F238E27FC236}">
                <a16:creationId xmlns:a16="http://schemas.microsoft.com/office/drawing/2014/main" id="{04AF2D8A-FEE8-4142-AFA7-87B5ED233F50}"/>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85570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062154-1BF8-8D42-A311-D9339C994614}"/>
              </a:ext>
            </a:extLst>
          </p:cNvPr>
          <p:cNvSpPr>
            <a:spLocks noGrp="1"/>
          </p:cNvSpPr>
          <p:nvPr>
            <p:ph idx="1"/>
          </p:nvPr>
        </p:nvSpPr>
        <p:spPr/>
        <p:txBody>
          <a:bodyPr/>
          <a:lstStyle/>
          <a:p>
            <a:pPr marL="0" indent="0">
              <a:buNone/>
            </a:pPr>
            <a:r>
              <a:rPr lang="en-US" dirty="0"/>
              <a:t>Timescale: Deliver draft by May 1, 2019</a:t>
            </a:r>
          </a:p>
          <a:p>
            <a:pPr marL="0" indent="0">
              <a:buNone/>
            </a:pPr>
            <a:endParaRPr lang="en-US" sz="800" dirty="0"/>
          </a:p>
          <a:p>
            <a:pPr marL="0" indent="0">
              <a:buNone/>
            </a:pPr>
            <a:r>
              <a:rPr lang="en-US" sz="2000" dirty="0"/>
              <a:t>Based on the list of future technologies determined in the 2018 retreat, and including any new efforts that have developed since that time, assign a priority of high, medium or low  (priority levels are defined below) for the following two cases:</a:t>
            </a:r>
          </a:p>
          <a:p>
            <a:pPr marL="0" indent="0">
              <a:buNone/>
            </a:pPr>
            <a:r>
              <a:rPr lang="en-US" sz="2000" dirty="0"/>
              <a:t>Which technologies are most important for advancing your sub field? </a:t>
            </a:r>
          </a:p>
          <a:p>
            <a:pPr marL="0" indent="0">
              <a:buNone/>
            </a:pPr>
            <a:r>
              <a:rPr lang="en-US" sz="2000" dirty="0"/>
              <a:t>Of these items, which efforts should Fermilab contribute to? </a:t>
            </a:r>
          </a:p>
          <a:p>
            <a:pPr marL="0" indent="0">
              <a:buNone/>
            </a:pPr>
            <a:endParaRPr lang="en-US" sz="1000" dirty="0"/>
          </a:p>
          <a:p>
            <a:pPr marL="0" indent="0">
              <a:buNone/>
            </a:pPr>
            <a:r>
              <a:rPr lang="en-US" sz="2000" dirty="0"/>
              <a:t>For each item, list the advances that technology brings and what factors made you rank it as you did.</a:t>
            </a:r>
          </a:p>
          <a:p>
            <a:pPr marL="0" indent="0">
              <a:buNone/>
            </a:pPr>
            <a:endParaRPr lang="en-US" sz="1100" dirty="0"/>
          </a:p>
          <a:p>
            <a:pPr marL="0" indent="0">
              <a:buNone/>
            </a:pPr>
            <a:r>
              <a:rPr lang="en-US" sz="2000" i="1" dirty="0"/>
              <a:t>In producing this list we expect you to facilitate discussions and seek input from working group participants, colleagues based both at and outside Fermilab, utilize input from the community white papers written for the European Strategy, the written materials  and discussion from the preceding retreats, etc. </a:t>
            </a:r>
          </a:p>
          <a:p>
            <a:pPr marL="0" indent="0">
              <a:buNone/>
            </a:pPr>
            <a:endParaRPr lang="en-US" dirty="0"/>
          </a:p>
        </p:txBody>
      </p:sp>
      <p:sp>
        <p:nvSpPr>
          <p:cNvPr id="3" name="Title 2">
            <a:extLst>
              <a:ext uri="{FF2B5EF4-FFF2-40B4-BE49-F238E27FC236}">
                <a16:creationId xmlns:a16="http://schemas.microsoft.com/office/drawing/2014/main" id="{3E478151-DFA9-6A49-B783-24D4B516465F}"/>
              </a:ext>
            </a:extLst>
          </p:cNvPr>
          <p:cNvSpPr>
            <a:spLocks noGrp="1"/>
          </p:cNvSpPr>
          <p:nvPr>
            <p:ph type="title"/>
          </p:nvPr>
        </p:nvSpPr>
        <p:spPr>
          <a:xfrm>
            <a:off x="228600" y="399210"/>
            <a:ext cx="8686800" cy="427877"/>
          </a:xfrm>
        </p:spPr>
        <p:txBody>
          <a:bodyPr/>
          <a:lstStyle/>
          <a:p>
            <a:r>
              <a:rPr lang="en-US" sz="2300" dirty="0"/>
              <a:t>Part I Charge for Technology Groups (quantum, accelerators, computational, detectors) : Fermilab prioritization of effort</a:t>
            </a:r>
          </a:p>
        </p:txBody>
      </p:sp>
      <p:sp>
        <p:nvSpPr>
          <p:cNvPr id="4" name="Date Placeholder 3">
            <a:extLst>
              <a:ext uri="{FF2B5EF4-FFF2-40B4-BE49-F238E27FC236}">
                <a16:creationId xmlns:a16="http://schemas.microsoft.com/office/drawing/2014/main" id="{66DF946C-77F4-014A-9B21-F9E00A6DCDE6}"/>
              </a:ext>
            </a:extLst>
          </p:cNvPr>
          <p:cNvSpPr>
            <a:spLocks noGrp="1"/>
          </p:cNvSpPr>
          <p:nvPr>
            <p:ph type="dt" sz="half" idx="2"/>
          </p:nvPr>
        </p:nvSpPr>
        <p:spPr/>
        <p:txBody>
          <a:bodyPr/>
          <a:lstStyle/>
          <a:p>
            <a:pPr>
              <a:defRPr/>
            </a:pPr>
            <a:r>
              <a:rPr lang="en-US"/>
              <a:t>4/16/19</a:t>
            </a:r>
            <a:endParaRPr lang="en-US" dirty="0"/>
          </a:p>
        </p:txBody>
      </p:sp>
      <p:sp>
        <p:nvSpPr>
          <p:cNvPr id="5" name="Footer Placeholder 4">
            <a:extLst>
              <a:ext uri="{FF2B5EF4-FFF2-40B4-BE49-F238E27FC236}">
                <a16:creationId xmlns:a16="http://schemas.microsoft.com/office/drawing/2014/main" id="{24CC8922-86BA-8649-A806-06BB75C697CC}"/>
              </a:ext>
            </a:extLst>
          </p:cNvPr>
          <p:cNvSpPr>
            <a:spLocks noGrp="1"/>
          </p:cNvSpPr>
          <p:nvPr>
            <p:ph type="ftr" sz="quarter" idx="3"/>
          </p:nvPr>
        </p:nvSpPr>
        <p:spPr/>
        <p:txBody>
          <a:bodyPr/>
          <a:lstStyle/>
          <a:p>
            <a:pPr>
              <a:defRPr/>
            </a:pPr>
            <a:r>
              <a:rPr lang="en-US"/>
              <a:t>ABP Mini-WG | 1st Meeting</a:t>
            </a:r>
            <a:endParaRPr lang="en-US" b="1" dirty="0"/>
          </a:p>
        </p:txBody>
      </p:sp>
      <p:sp>
        <p:nvSpPr>
          <p:cNvPr id="6" name="Slide Number Placeholder 5">
            <a:extLst>
              <a:ext uri="{FF2B5EF4-FFF2-40B4-BE49-F238E27FC236}">
                <a16:creationId xmlns:a16="http://schemas.microsoft.com/office/drawing/2014/main" id="{68689946-3D1F-2844-A8B5-7DB66248FE95}"/>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49955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A94CF8-B7B1-A84E-9947-271B5366266A}"/>
              </a:ext>
            </a:extLst>
          </p:cNvPr>
          <p:cNvSpPr>
            <a:spLocks noGrp="1"/>
          </p:cNvSpPr>
          <p:nvPr>
            <p:ph idx="1"/>
          </p:nvPr>
        </p:nvSpPr>
        <p:spPr/>
        <p:txBody>
          <a:bodyPr/>
          <a:lstStyle/>
          <a:p>
            <a:pPr marL="0" indent="0">
              <a:buNone/>
            </a:pPr>
            <a:r>
              <a:rPr lang="en-US" sz="2100" dirty="0"/>
              <a:t>Timescale: Present June 14, with continued efforts feeding into Part III</a:t>
            </a:r>
          </a:p>
          <a:p>
            <a:pPr marL="0" indent="0">
              <a:buNone/>
            </a:pPr>
            <a:r>
              <a:rPr lang="en-US" sz="2000" dirty="0"/>
              <a:t>Working group leaders of the Frontier Physics and Technology groups will arrange discussion to identify required capabilities to enable the goal (i.e. discovery, limit, potential) of the high priority future efforts.  In cases where the required capabilities are not yet clear, facilitate discussion on what is needed to identify or choose the critical capabilities.   Describe how these capabilities enable specific scientific or technological goals and answer the following questions:</a:t>
            </a:r>
          </a:p>
          <a:p>
            <a:pPr marL="457200" indent="-457200">
              <a:buFont typeface="+mj-lt"/>
              <a:buAutoNum type="arabicPeriod"/>
            </a:pPr>
            <a:r>
              <a:rPr lang="en-US" sz="2000" dirty="0"/>
              <a:t>For high priority items identified from the Part I charge, what required capabilities should Fermilab bring to these efforts?</a:t>
            </a:r>
          </a:p>
          <a:p>
            <a:pPr marL="457200" indent="-457200">
              <a:buFont typeface="+mj-lt"/>
              <a:buAutoNum type="arabicPeriod"/>
            </a:pPr>
            <a:r>
              <a:rPr lang="en-US" sz="2000" dirty="0"/>
              <a:t>Does the expertise exist at the lab to deliver on these items?</a:t>
            </a:r>
          </a:p>
          <a:p>
            <a:pPr marL="457200" indent="-457200">
              <a:buFont typeface="+mj-lt"/>
              <a:buAutoNum type="arabicPeriod"/>
            </a:pPr>
            <a:r>
              <a:rPr lang="en-US" sz="2000" dirty="0"/>
              <a:t>What additional expertise would be needed at the lab, and what can be done to rectify the situation ?</a:t>
            </a:r>
          </a:p>
          <a:p>
            <a:pPr marL="0" indent="0">
              <a:buNone/>
            </a:pPr>
            <a:r>
              <a:rPr lang="en-US" sz="2000" dirty="0"/>
              <a:t> </a:t>
            </a:r>
            <a:r>
              <a:rPr lang="en-US" sz="2000" i="1" dirty="0"/>
              <a:t>Consider all needed resources, including facility construction/upgrade, R&amp;D, computing new physics knowledge, etc.</a:t>
            </a:r>
          </a:p>
          <a:p>
            <a:pPr marL="0" indent="0">
              <a:buNone/>
            </a:pPr>
            <a:endParaRPr lang="en-US" dirty="0"/>
          </a:p>
        </p:txBody>
      </p:sp>
      <p:sp>
        <p:nvSpPr>
          <p:cNvPr id="3" name="Title 2">
            <a:extLst>
              <a:ext uri="{FF2B5EF4-FFF2-40B4-BE49-F238E27FC236}">
                <a16:creationId xmlns:a16="http://schemas.microsoft.com/office/drawing/2014/main" id="{994E14EF-9100-0342-9DB3-A1D1FF65CC77}"/>
              </a:ext>
            </a:extLst>
          </p:cNvPr>
          <p:cNvSpPr>
            <a:spLocks noGrp="1"/>
          </p:cNvSpPr>
          <p:nvPr>
            <p:ph type="title"/>
          </p:nvPr>
        </p:nvSpPr>
        <p:spPr>
          <a:xfrm>
            <a:off x="228600" y="399210"/>
            <a:ext cx="8686800" cy="427877"/>
          </a:xfrm>
        </p:spPr>
        <p:txBody>
          <a:bodyPr/>
          <a:lstStyle/>
          <a:p>
            <a:r>
              <a:rPr lang="en-US" sz="2400" dirty="0"/>
              <a:t>Part II Charge for All Working Groups: Resource Identification</a:t>
            </a:r>
          </a:p>
        </p:txBody>
      </p:sp>
      <p:sp>
        <p:nvSpPr>
          <p:cNvPr id="4" name="Date Placeholder 3">
            <a:extLst>
              <a:ext uri="{FF2B5EF4-FFF2-40B4-BE49-F238E27FC236}">
                <a16:creationId xmlns:a16="http://schemas.microsoft.com/office/drawing/2014/main" id="{D43BB5C9-A7AE-9A4F-B3D1-2FAA459DD4A5}"/>
              </a:ext>
            </a:extLst>
          </p:cNvPr>
          <p:cNvSpPr>
            <a:spLocks noGrp="1"/>
          </p:cNvSpPr>
          <p:nvPr>
            <p:ph type="dt" sz="half" idx="2"/>
          </p:nvPr>
        </p:nvSpPr>
        <p:spPr/>
        <p:txBody>
          <a:bodyPr/>
          <a:lstStyle/>
          <a:p>
            <a:pPr>
              <a:defRPr/>
            </a:pPr>
            <a:r>
              <a:rPr lang="en-US"/>
              <a:t>4/16/19</a:t>
            </a:r>
            <a:endParaRPr lang="en-US" dirty="0"/>
          </a:p>
        </p:txBody>
      </p:sp>
      <p:sp>
        <p:nvSpPr>
          <p:cNvPr id="5" name="Footer Placeholder 4">
            <a:extLst>
              <a:ext uri="{FF2B5EF4-FFF2-40B4-BE49-F238E27FC236}">
                <a16:creationId xmlns:a16="http://schemas.microsoft.com/office/drawing/2014/main" id="{D6A93506-16D2-8A46-9F82-AAFFC78ABA99}"/>
              </a:ext>
            </a:extLst>
          </p:cNvPr>
          <p:cNvSpPr>
            <a:spLocks noGrp="1"/>
          </p:cNvSpPr>
          <p:nvPr>
            <p:ph type="ftr" sz="quarter" idx="3"/>
          </p:nvPr>
        </p:nvSpPr>
        <p:spPr/>
        <p:txBody>
          <a:bodyPr/>
          <a:lstStyle/>
          <a:p>
            <a:pPr>
              <a:defRPr/>
            </a:pPr>
            <a:r>
              <a:rPr lang="en-US"/>
              <a:t>ABP Mini-WG | 1st Meeting</a:t>
            </a:r>
            <a:endParaRPr lang="en-US" b="1" dirty="0"/>
          </a:p>
        </p:txBody>
      </p:sp>
      <p:sp>
        <p:nvSpPr>
          <p:cNvPr id="6" name="Slide Number Placeholder 5">
            <a:extLst>
              <a:ext uri="{FF2B5EF4-FFF2-40B4-BE49-F238E27FC236}">
                <a16:creationId xmlns:a16="http://schemas.microsoft.com/office/drawing/2014/main" id="{BBCF9FCD-BDE8-4E40-A7E3-2B9D4E30DEF6}"/>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Tree>
    <p:extLst>
      <p:ext uri="{BB962C8B-B14F-4D97-AF65-F5344CB8AC3E}">
        <p14:creationId xmlns:p14="http://schemas.microsoft.com/office/powerpoint/2010/main" val="3857046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6F5A0B-CE78-1440-8DB2-372B1B972036}"/>
              </a:ext>
            </a:extLst>
          </p:cNvPr>
          <p:cNvSpPr>
            <a:spLocks noGrp="1"/>
          </p:cNvSpPr>
          <p:nvPr>
            <p:ph idx="1"/>
          </p:nvPr>
        </p:nvSpPr>
        <p:spPr/>
        <p:txBody>
          <a:bodyPr/>
          <a:lstStyle/>
          <a:p>
            <a:pPr marL="0" indent="0">
              <a:buNone/>
            </a:pPr>
            <a:r>
              <a:rPr lang="en-US" dirty="0"/>
              <a:t>Timescale: Continuous efforts pre and post retreat with report in Fall</a:t>
            </a:r>
          </a:p>
          <a:p>
            <a:pPr marL="0" indent="0">
              <a:buNone/>
            </a:pPr>
            <a:endParaRPr lang="en-US" sz="1400" dirty="0"/>
          </a:p>
          <a:p>
            <a:pPr marL="0" indent="0">
              <a:buNone/>
            </a:pPr>
            <a:r>
              <a:rPr lang="en-US" dirty="0"/>
              <a:t>For high priority items identified in Parts I &amp; II, discuss what is needed to engage the larger community.  Consider what process or metrics will be used to determine whether these are the best projects for the future and/or to decide between different high priority options.  How can we enable Fermilab to take part in these efforts?   </a:t>
            </a:r>
          </a:p>
          <a:p>
            <a:pPr marL="0" indent="0">
              <a:buNone/>
            </a:pPr>
            <a:endParaRPr lang="en-US" dirty="0"/>
          </a:p>
          <a:p>
            <a:pPr marL="0" indent="0">
              <a:buNone/>
            </a:pPr>
            <a:r>
              <a:rPr lang="en-US" i="1" dirty="0"/>
              <a:t>As examples, consider setting up monthly meetings, organizing working groups, defining specific studies, writing a white paper, taking part in community planning efforts such as Snowmass, etc.</a:t>
            </a:r>
          </a:p>
          <a:p>
            <a:pPr marL="0" indent="0">
              <a:buNone/>
            </a:pPr>
            <a:endParaRPr lang="en-US" dirty="0"/>
          </a:p>
        </p:txBody>
      </p:sp>
      <p:sp>
        <p:nvSpPr>
          <p:cNvPr id="3" name="Title 2">
            <a:extLst>
              <a:ext uri="{FF2B5EF4-FFF2-40B4-BE49-F238E27FC236}">
                <a16:creationId xmlns:a16="http://schemas.microsoft.com/office/drawing/2014/main" id="{7E131698-9E23-3548-89B7-4F6181A24EB0}"/>
              </a:ext>
            </a:extLst>
          </p:cNvPr>
          <p:cNvSpPr>
            <a:spLocks noGrp="1"/>
          </p:cNvSpPr>
          <p:nvPr>
            <p:ph type="title"/>
          </p:nvPr>
        </p:nvSpPr>
        <p:spPr>
          <a:xfrm>
            <a:off x="228600" y="307023"/>
            <a:ext cx="8686800" cy="427877"/>
          </a:xfrm>
        </p:spPr>
        <p:txBody>
          <a:bodyPr/>
          <a:lstStyle/>
          <a:p>
            <a:r>
              <a:rPr lang="en-US" sz="2300" dirty="0"/>
              <a:t>Part III Charge for All Working Groups: Fermilab input to the Community</a:t>
            </a:r>
          </a:p>
        </p:txBody>
      </p:sp>
      <p:sp>
        <p:nvSpPr>
          <p:cNvPr id="4" name="Date Placeholder 3">
            <a:extLst>
              <a:ext uri="{FF2B5EF4-FFF2-40B4-BE49-F238E27FC236}">
                <a16:creationId xmlns:a16="http://schemas.microsoft.com/office/drawing/2014/main" id="{44C05168-07B7-D044-8DED-0A8C02A75E19}"/>
              </a:ext>
            </a:extLst>
          </p:cNvPr>
          <p:cNvSpPr>
            <a:spLocks noGrp="1"/>
          </p:cNvSpPr>
          <p:nvPr>
            <p:ph type="dt" sz="half" idx="2"/>
          </p:nvPr>
        </p:nvSpPr>
        <p:spPr/>
        <p:txBody>
          <a:bodyPr/>
          <a:lstStyle/>
          <a:p>
            <a:pPr>
              <a:defRPr/>
            </a:pPr>
            <a:r>
              <a:rPr lang="en-US"/>
              <a:t>4/16/19</a:t>
            </a:r>
            <a:endParaRPr lang="en-US" dirty="0"/>
          </a:p>
        </p:txBody>
      </p:sp>
      <p:sp>
        <p:nvSpPr>
          <p:cNvPr id="5" name="Footer Placeholder 4">
            <a:extLst>
              <a:ext uri="{FF2B5EF4-FFF2-40B4-BE49-F238E27FC236}">
                <a16:creationId xmlns:a16="http://schemas.microsoft.com/office/drawing/2014/main" id="{4E9378BD-FB3C-1249-AE03-2D9892D3F8FB}"/>
              </a:ext>
            </a:extLst>
          </p:cNvPr>
          <p:cNvSpPr>
            <a:spLocks noGrp="1"/>
          </p:cNvSpPr>
          <p:nvPr>
            <p:ph type="ftr" sz="quarter" idx="3"/>
          </p:nvPr>
        </p:nvSpPr>
        <p:spPr/>
        <p:txBody>
          <a:bodyPr/>
          <a:lstStyle/>
          <a:p>
            <a:pPr>
              <a:defRPr/>
            </a:pPr>
            <a:r>
              <a:rPr lang="en-US"/>
              <a:t>ABP Mini-WG | 1st Meeting</a:t>
            </a:r>
            <a:endParaRPr lang="en-US" b="1" dirty="0"/>
          </a:p>
        </p:txBody>
      </p:sp>
      <p:sp>
        <p:nvSpPr>
          <p:cNvPr id="6" name="Slide Number Placeholder 5">
            <a:extLst>
              <a:ext uri="{FF2B5EF4-FFF2-40B4-BE49-F238E27FC236}">
                <a16:creationId xmlns:a16="http://schemas.microsoft.com/office/drawing/2014/main" id="{0BD45AA4-8987-F842-B7C9-B1EDC5D8B77C}"/>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Tree>
    <p:extLst>
      <p:ext uri="{BB962C8B-B14F-4D97-AF65-F5344CB8AC3E}">
        <p14:creationId xmlns:p14="http://schemas.microsoft.com/office/powerpoint/2010/main" val="1973728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solidFill>
                  <a:srgbClr val="50504E"/>
                </a:solidFill>
              </a:rPr>
              <a:t>Accelerator and beam physics is the science of the motion, generation, acceleration, manipulation, observation and use of charged particle beams.</a:t>
            </a:r>
          </a:p>
          <a:p>
            <a:pPr marL="0" indent="0">
              <a:buNone/>
            </a:pPr>
            <a:endParaRPr lang="en-US" dirty="0">
              <a:solidFill>
                <a:srgbClr val="50504E"/>
              </a:solidFill>
            </a:endParaRPr>
          </a:p>
          <a:p>
            <a:pPr marL="0" indent="0">
              <a:buNone/>
            </a:pPr>
            <a:r>
              <a:rPr lang="en-US" dirty="0">
                <a:solidFill>
                  <a:srgbClr val="50504E"/>
                </a:solidFill>
              </a:rPr>
              <a:t>The Accelerator and Beam Physics (ABP) focuses on fundamental long-term accelerator and beam physics research and development.</a:t>
            </a:r>
          </a:p>
          <a:p>
            <a:pPr marL="1828800" lvl="4" indent="0">
              <a:buNone/>
            </a:pPr>
            <a:endParaRPr lang="en-US" dirty="0"/>
          </a:p>
        </p:txBody>
      </p:sp>
      <p:sp>
        <p:nvSpPr>
          <p:cNvPr id="7" name="Title 6"/>
          <p:cNvSpPr>
            <a:spLocks noGrp="1"/>
          </p:cNvSpPr>
          <p:nvPr>
            <p:ph type="title"/>
          </p:nvPr>
        </p:nvSpPr>
        <p:spPr/>
        <p:txBody>
          <a:bodyPr/>
          <a:lstStyle/>
          <a:p>
            <a:r>
              <a:rPr lang="en-US" dirty="0"/>
              <a:t>Accelerator and Beam Physics Definition</a:t>
            </a:r>
          </a:p>
        </p:txBody>
      </p:sp>
      <p:sp>
        <p:nvSpPr>
          <p:cNvPr id="3" name="Date Placeholder 2"/>
          <p:cNvSpPr>
            <a:spLocks noGrp="1"/>
          </p:cNvSpPr>
          <p:nvPr>
            <p:ph type="dt" sz="half" idx="2"/>
          </p:nvPr>
        </p:nvSpPr>
        <p:spPr/>
        <p:txBody>
          <a:bodyPr/>
          <a:lstStyle/>
          <a:p>
            <a:pPr>
              <a:defRPr/>
            </a:pPr>
            <a:r>
              <a:rPr lang="en-US"/>
              <a:t>4/16/19</a:t>
            </a:r>
            <a:endParaRPr lang="en-US" dirty="0"/>
          </a:p>
        </p:txBody>
      </p:sp>
      <p:sp>
        <p:nvSpPr>
          <p:cNvPr id="4" name="Footer Placeholder 3"/>
          <p:cNvSpPr>
            <a:spLocks noGrp="1"/>
          </p:cNvSpPr>
          <p:nvPr>
            <p:ph type="ftr" sz="quarter" idx="3"/>
          </p:nvPr>
        </p:nvSpPr>
        <p:spPr/>
        <p:txBody>
          <a:bodyPr/>
          <a:lstStyle/>
          <a:p>
            <a:pPr>
              <a:defRPr/>
            </a:pPr>
            <a:r>
              <a:rPr lang="en-US"/>
              <a:t>ABP Mini-WG | 1st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997D4AB-C3A4-C34D-BD45-9C3BD24E7BEC}"/>
              </a:ext>
            </a:extLst>
          </p:cNvPr>
          <p:cNvSpPr>
            <a:spLocks noGrp="1"/>
          </p:cNvSpPr>
          <p:nvPr>
            <p:ph idx="1"/>
          </p:nvPr>
        </p:nvSpPr>
        <p:spPr/>
        <p:txBody>
          <a:bodyPr/>
          <a:lstStyle/>
          <a:p>
            <a:pPr marL="457200" indent="-457200">
              <a:buFont typeface="+mj-lt"/>
              <a:buAutoNum type="arabicPeriod"/>
            </a:pPr>
            <a:r>
              <a:rPr lang="en-US" dirty="0"/>
              <a:t>Beam Intensity</a:t>
            </a:r>
          </a:p>
          <a:p>
            <a:pPr marL="857250" lvl="1" indent="-457200"/>
            <a:r>
              <a:rPr lang="en-US" dirty="0"/>
              <a:t>Substantially increase the number of particles in beams</a:t>
            </a:r>
          </a:p>
          <a:p>
            <a:pPr marL="457200" indent="-457200">
              <a:buFont typeface="+mj-lt"/>
              <a:buAutoNum type="arabicPeriod"/>
            </a:pPr>
            <a:r>
              <a:rPr lang="en-US" dirty="0"/>
              <a:t>Beam Quality</a:t>
            </a:r>
          </a:p>
          <a:p>
            <a:pPr marL="857250" lvl="1" indent="-457200"/>
            <a:r>
              <a:rPr lang="en-US" dirty="0"/>
              <a:t>Substantially increase beam phase-space density, towards quantum degeneracy.</a:t>
            </a:r>
          </a:p>
          <a:p>
            <a:pPr marL="457200" indent="-457200">
              <a:buFont typeface="+mj-lt"/>
              <a:buAutoNum type="arabicPeriod"/>
            </a:pPr>
            <a:r>
              <a:rPr lang="en-US" dirty="0"/>
              <a:t>Beam Control</a:t>
            </a:r>
          </a:p>
          <a:p>
            <a:pPr marL="857250" lvl="1" indent="-457200"/>
            <a:r>
              <a:rPr lang="en-US" dirty="0"/>
              <a:t>Significantly improve control of beams, towards control of individual particles.</a:t>
            </a:r>
          </a:p>
          <a:p>
            <a:pPr marL="457200" indent="-457200">
              <a:buFont typeface="+mj-lt"/>
              <a:buAutoNum type="arabicPeriod"/>
            </a:pPr>
            <a:r>
              <a:rPr lang="en-US" dirty="0"/>
              <a:t>Beam Prediction</a:t>
            </a:r>
          </a:p>
          <a:p>
            <a:pPr marL="857250" lvl="1" indent="-457200"/>
            <a:r>
              <a:rPr lang="en-US" dirty="0"/>
              <a:t>Substantially improve theoretical and computational means of prediction for particles and beams.</a:t>
            </a:r>
          </a:p>
        </p:txBody>
      </p:sp>
      <p:sp>
        <p:nvSpPr>
          <p:cNvPr id="3" name="Title 2">
            <a:extLst>
              <a:ext uri="{FF2B5EF4-FFF2-40B4-BE49-F238E27FC236}">
                <a16:creationId xmlns:a16="http://schemas.microsoft.com/office/drawing/2014/main" id="{04E72EDA-1B64-C349-994A-E411ECA65BA2}"/>
              </a:ext>
            </a:extLst>
          </p:cNvPr>
          <p:cNvSpPr>
            <a:spLocks noGrp="1"/>
          </p:cNvSpPr>
          <p:nvPr>
            <p:ph type="title"/>
          </p:nvPr>
        </p:nvSpPr>
        <p:spPr/>
        <p:txBody>
          <a:bodyPr/>
          <a:lstStyle/>
          <a:p>
            <a:r>
              <a:rPr lang="en-US" dirty="0"/>
              <a:t>Grand Challenges</a:t>
            </a:r>
          </a:p>
        </p:txBody>
      </p:sp>
      <p:sp>
        <p:nvSpPr>
          <p:cNvPr id="4" name="Date Placeholder 3">
            <a:extLst>
              <a:ext uri="{FF2B5EF4-FFF2-40B4-BE49-F238E27FC236}">
                <a16:creationId xmlns:a16="http://schemas.microsoft.com/office/drawing/2014/main" id="{67B71322-151E-3249-988E-E536D91DFB34}"/>
              </a:ext>
            </a:extLst>
          </p:cNvPr>
          <p:cNvSpPr>
            <a:spLocks noGrp="1"/>
          </p:cNvSpPr>
          <p:nvPr>
            <p:ph type="dt" sz="half" idx="2"/>
          </p:nvPr>
        </p:nvSpPr>
        <p:spPr/>
        <p:txBody>
          <a:bodyPr/>
          <a:lstStyle/>
          <a:p>
            <a:pPr>
              <a:defRPr/>
            </a:pPr>
            <a:r>
              <a:rPr lang="en-US"/>
              <a:t>4/16/19</a:t>
            </a:r>
            <a:endParaRPr lang="en-US" dirty="0"/>
          </a:p>
        </p:txBody>
      </p:sp>
      <p:sp>
        <p:nvSpPr>
          <p:cNvPr id="5" name="Footer Placeholder 4">
            <a:extLst>
              <a:ext uri="{FF2B5EF4-FFF2-40B4-BE49-F238E27FC236}">
                <a16:creationId xmlns:a16="http://schemas.microsoft.com/office/drawing/2014/main" id="{DA07C15D-3EF6-D540-A7AC-1A99BF94046D}"/>
              </a:ext>
            </a:extLst>
          </p:cNvPr>
          <p:cNvSpPr>
            <a:spLocks noGrp="1"/>
          </p:cNvSpPr>
          <p:nvPr>
            <p:ph type="ftr" sz="quarter" idx="3"/>
          </p:nvPr>
        </p:nvSpPr>
        <p:spPr/>
        <p:txBody>
          <a:bodyPr/>
          <a:lstStyle/>
          <a:p>
            <a:pPr>
              <a:defRPr/>
            </a:pPr>
            <a:r>
              <a:rPr lang="en-US"/>
              <a:t>ABP Mini-WG | 1st Meeting</a:t>
            </a:r>
            <a:endParaRPr lang="en-US" b="1" dirty="0"/>
          </a:p>
        </p:txBody>
      </p:sp>
      <p:sp>
        <p:nvSpPr>
          <p:cNvPr id="6" name="Slide Number Placeholder 5">
            <a:extLst>
              <a:ext uri="{FF2B5EF4-FFF2-40B4-BE49-F238E27FC236}">
                <a16:creationId xmlns:a16="http://schemas.microsoft.com/office/drawing/2014/main" id="{E9DBC5AF-4CE3-1643-9CAF-2D99C228FC94}"/>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Tree>
    <p:extLst>
      <p:ext uri="{BB962C8B-B14F-4D97-AF65-F5344CB8AC3E}">
        <p14:creationId xmlns:p14="http://schemas.microsoft.com/office/powerpoint/2010/main" val="267805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D76F6-11D5-904F-86EC-979405D85584}"/>
              </a:ext>
            </a:extLst>
          </p:cNvPr>
          <p:cNvSpPr>
            <a:spLocks noGrp="1"/>
          </p:cNvSpPr>
          <p:nvPr>
            <p:ph idx="1"/>
          </p:nvPr>
        </p:nvSpPr>
        <p:spPr/>
        <p:txBody>
          <a:bodyPr/>
          <a:lstStyle/>
          <a:p>
            <a:r>
              <a:rPr lang="en-US" dirty="0"/>
              <a:t>Advance physics of accelerators and beams to enable future accelerators.</a:t>
            </a:r>
          </a:p>
          <a:p>
            <a:endParaRPr lang="en-US" dirty="0"/>
          </a:p>
          <a:p>
            <a:r>
              <a:rPr lang="en-US" dirty="0"/>
              <a:t>Develop conventional and advanced accelerator concepts and tools to disrupt existing costly technology paradigms in coordination with other GARD thrusts.</a:t>
            </a:r>
          </a:p>
          <a:p>
            <a:endParaRPr lang="en-US" dirty="0"/>
          </a:p>
          <a:p>
            <a:r>
              <a:rPr lang="en-US" dirty="0"/>
              <a:t>Guide and help to fully exploit science at the GARD beam facilities and operational accelerators.</a:t>
            </a:r>
          </a:p>
          <a:p>
            <a:endParaRPr lang="en-US" dirty="0"/>
          </a:p>
          <a:p>
            <a:r>
              <a:rPr lang="en-US" dirty="0"/>
              <a:t>Educate and train future accelerator physicists.</a:t>
            </a:r>
          </a:p>
        </p:txBody>
      </p:sp>
      <p:sp>
        <p:nvSpPr>
          <p:cNvPr id="3" name="Title 2">
            <a:extLst>
              <a:ext uri="{FF2B5EF4-FFF2-40B4-BE49-F238E27FC236}">
                <a16:creationId xmlns:a16="http://schemas.microsoft.com/office/drawing/2014/main" id="{A7865AC8-2F6A-AB4F-87C7-72A001BDAA08}"/>
              </a:ext>
            </a:extLst>
          </p:cNvPr>
          <p:cNvSpPr>
            <a:spLocks noGrp="1"/>
          </p:cNvSpPr>
          <p:nvPr>
            <p:ph type="title"/>
          </p:nvPr>
        </p:nvSpPr>
        <p:spPr/>
        <p:txBody>
          <a:bodyPr/>
          <a:lstStyle/>
          <a:p>
            <a:r>
              <a:rPr lang="en-US" dirty="0"/>
              <a:t>Missions</a:t>
            </a:r>
          </a:p>
        </p:txBody>
      </p:sp>
      <p:sp>
        <p:nvSpPr>
          <p:cNvPr id="4" name="Date Placeholder 3">
            <a:extLst>
              <a:ext uri="{FF2B5EF4-FFF2-40B4-BE49-F238E27FC236}">
                <a16:creationId xmlns:a16="http://schemas.microsoft.com/office/drawing/2014/main" id="{A3B63D42-B98C-574C-93B2-EEE6B44602CD}"/>
              </a:ext>
            </a:extLst>
          </p:cNvPr>
          <p:cNvSpPr>
            <a:spLocks noGrp="1"/>
          </p:cNvSpPr>
          <p:nvPr>
            <p:ph type="dt" sz="half" idx="2"/>
          </p:nvPr>
        </p:nvSpPr>
        <p:spPr/>
        <p:txBody>
          <a:bodyPr/>
          <a:lstStyle/>
          <a:p>
            <a:pPr>
              <a:defRPr/>
            </a:pPr>
            <a:r>
              <a:rPr lang="en-US"/>
              <a:t>4/16/19</a:t>
            </a:r>
            <a:endParaRPr lang="en-US" dirty="0"/>
          </a:p>
        </p:txBody>
      </p:sp>
      <p:sp>
        <p:nvSpPr>
          <p:cNvPr id="5" name="Footer Placeholder 4">
            <a:extLst>
              <a:ext uri="{FF2B5EF4-FFF2-40B4-BE49-F238E27FC236}">
                <a16:creationId xmlns:a16="http://schemas.microsoft.com/office/drawing/2014/main" id="{0918844B-C05E-BF43-B22C-A95D1BE3FA18}"/>
              </a:ext>
            </a:extLst>
          </p:cNvPr>
          <p:cNvSpPr>
            <a:spLocks noGrp="1"/>
          </p:cNvSpPr>
          <p:nvPr>
            <p:ph type="ftr" sz="quarter" idx="3"/>
          </p:nvPr>
        </p:nvSpPr>
        <p:spPr/>
        <p:txBody>
          <a:bodyPr/>
          <a:lstStyle/>
          <a:p>
            <a:pPr>
              <a:defRPr/>
            </a:pPr>
            <a:r>
              <a:rPr lang="en-US"/>
              <a:t>ABP Mini-WG | 1st Meeting</a:t>
            </a:r>
            <a:endParaRPr lang="en-US" b="1" dirty="0"/>
          </a:p>
        </p:txBody>
      </p:sp>
      <p:sp>
        <p:nvSpPr>
          <p:cNvPr id="6" name="Slide Number Placeholder 5">
            <a:extLst>
              <a:ext uri="{FF2B5EF4-FFF2-40B4-BE49-F238E27FC236}">
                <a16:creationId xmlns:a16="http://schemas.microsoft.com/office/drawing/2014/main" id="{2F9F0523-417F-0945-9FB2-50053BA6FF69}"/>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88396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2FD1E8-04A5-224E-B290-7DF99F880E9F}"/>
              </a:ext>
            </a:extLst>
          </p:cNvPr>
          <p:cNvSpPr>
            <a:spLocks noGrp="1"/>
          </p:cNvSpPr>
          <p:nvPr>
            <p:ph idx="1"/>
          </p:nvPr>
        </p:nvSpPr>
        <p:spPr/>
        <p:txBody>
          <a:bodyPr/>
          <a:lstStyle/>
          <a:p>
            <a:pPr marL="0" indent="0">
              <a:buNone/>
            </a:pPr>
            <a:r>
              <a:rPr lang="en-US" dirty="0"/>
              <a:t>Our focus is on enabling future HEP accelerator facilities (based on the 2014 P5 landscape):</a:t>
            </a:r>
          </a:p>
          <a:p>
            <a:pPr marL="0" indent="0">
              <a:buNone/>
            </a:pPr>
            <a:endParaRPr lang="en-US" dirty="0"/>
          </a:p>
          <a:p>
            <a:pPr marL="457200" indent="-457200">
              <a:buFont typeface="+mj-lt"/>
              <a:buAutoNum type="arabicPeriod"/>
            </a:pPr>
            <a:r>
              <a:rPr lang="en-US" dirty="0"/>
              <a:t>Intensity Frontier Accelerators</a:t>
            </a:r>
          </a:p>
          <a:p>
            <a:pPr marL="457200" indent="-457200">
              <a:buFont typeface="+mj-lt"/>
              <a:buAutoNum type="arabicPeriod"/>
            </a:pPr>
            <a:r>
              <a:rPr lang="en-US" dirty="0"/>
              <a:t>Energy Frontier Accelerators:</a:t>
            </a:r>
          </a:p>
          <a:p>
            <a:pPr marL="857250" lvl="1" indent="-457200">
              <a:buFont typeface="+mj-lt"/>
              <a:buAutoNum type="alphaLcPeriod"/>
            </a:pPr>
            <a:r>
              <a:rPr lang="en-US" dirty="0"/>
              <a:t>Hadron Colliders</a:t>
            </a:r>
          </a:p>
          <a:p>
            <a:pPr marL="857250" lvl="1" indent="-457200">
              <a:buFont typeface="+mj-lt"/>
              <a:buAutoNum type="alphaLcPeriod"/>
            </a:pPr>
            <a:r>
              <a:rPr lang="en-US" dirty="0"/>
              <a:t>Lepton Colliders</a:t>
            </a:r>
          </a:p>
        </p:txBody>
      </p:sp>
      <p:sp>
        <p:nvSpPr>
          <p:cNvPr id="3" name="Title 2">
            <a:extLst>
              <a:ext uri="{FF2B5EF4-FFF2-40B4-BE49-F238E27FC236}">
                <a16:creationId xmlns:a16="http://schemas.microsoft.com/office/drawing/2014/main" id="{AD3117C5-7B2B-EE4B-A72A-FC1AC35DAE81}"/>
              </a:ext>
            </a:extLst>
          </p:cNvPr>
          <p:cNvSpPr>
            <a:spLocks noGrp="1"/>
          </p:cNvSpPr>
          <p:nvPr>
            <p:ph type="title"/>
          </p:nvPr>
        </p:nvSpPr>
        <p:spPr/>
        <p:txBody>
          <a:bodyPr/>
          <a:lstStyle/>
          <a:p>
            <a:r>
              <a:rPr lang="en-US" dirty="0"/>
              <a:t>Focus</a:t>
            </a:r>
          </a:p>
        </p:txBody>
      </p:sp>
      <p:sp>
        <p:nvSpPr>
          <p:cNvPr id="4" name="Date Placeholder 3">
            <a:extLst>
              <a:ext uri="{FF2B5EF4-FFF2-40B4-BE49-F238E27FC236}">
                <a16:creationId xmlns:a16="http://schemas.microsoft.com/office/drawing/2014/main" id="{32A31437-64E7-7A42-9FF8-AAE1C46B3D22}"/>
              </a:ext>
            </a:extLst>
          </p:cNvPr>
          <p:cNvSpPr>
            <a:spLocks noGrp="1"/>
          </p:cNvSpPr>
          <p:nvPr>
            <p:ph type="dt" sz="half" idx="2"/>
          </p:nvPr>
        </p:nvSpPr>
        <p:spPr/>
        <p:txBody>
          <a:bodyPr/>
          <a:lstStyle/>
          <a:p>
            <a:pPr>
              <a:defRPr/>
            </a:pPr>
            <a:r>
              <a:rPr lang="en-US"/>
              <a:t>4/16/19</a:t>
            </a:r>
            <a:endParaRPr lang="en-US" dirty="0"/>
          </a:p>
        </p:txBody>
      </p:sp>
      <p:sp>
        <p:nvSpPr>
          <p:cNvPr id="5" name="Footer Placeholder 4">
            <a:extLst>
              <a:ext uri="{FF2B5EF4-FFF2-40B4-BE49-F238E27FC236}">
                <a16:creationId xmlns:a16="http://schemas.microsoft.com/office/drawing/2014/main" id="{4E9D2A46-87AD-BC4B-80A9-AE4A7A705E87}"/>
              </a:ext>
            </a:extLst>
          </p:cNvPr>
          <p:cNvSpPr>
            <a:spLocks noGrp="1"/>
          </p:cNvSpPr>
          <p:nvPr>
            <p:ph type="ftr" sz="quarter" idx="3"/>
          </p:nvPr>
        </p:nvSpPr>
        <p:spPr/>
        <p:txBody>
          <a:bodyPr/>
          <a:lstStyle/>
          <a:p>
            <a:pPr>
              <a:defRPr/>
            </a:pPr>
            <a:r>
              <a:rPr lang="en-US"/>
              <a:t>ABP Mini-WG | 1st Meeting</a:t>
            </a:r>
            <a:endParaRPr lang="en-US" b="1" dirty="0"/>
          </a:p>
        </p:txBody>
      </p:sp>
      <p:sp>
        <p:nvSpPr>
          <p:cNvPr id="6" name="Slide Number Placeholder 5">
            <a:extLst>
              <a:ext uri="{FF2B5EF4-FFF2-40B4-BE49-F238E27FC236}">
                <a16:creationId xmlns:a16="http://schemas.microsoft.com/office/drawing/2014/main" id="{830DCCFF-6C7F-5F43-B966-393F0D376E29}"/>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6449900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90F9BF3-2F97-EE44-B494-4A01DC77FAD2}" vid="{BB151D97-DBEF-9F4F-A2B4-45F81817DE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20</TotalTime>
  <Words>1005</Words>
  <Application>Microsoft Macintosh PowerPoint</Application>
  <PresentationFormat>On-screen Show (4:3)</PresentationFormat>
  <Paragraphs>100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vt:lpstr>
      <vt:lpstr>Fermilab_PPT_090815</vt:lpstr>
      <vt:lpstr>PowerPoint Presentation</vt:lpstr>
      <vt:lpstr>2019 Retreat: Working Group Charge</vt:lpstr>
      <vt:lpstr>Part I Charge for Technology Groups (quantum, accelerators, computational, detectors) : Fermilab prioritization of effort</vt:lpstr>
      <vt:lpstr>Part II Charge for All Working Groups: Resource Identification</vt:lpstr>
      <vt:lpstr>Part III Charge for All Working Groups: Fermilab input to the Community</vt:lpstr>
      <vt:lpstr>Accelerator and Beam Physics Definition</vt:lpstr>
      <vt:lpstr>Grand Challenges</vt:lpstr>
      <vt:lpstr>Missions</vt:lpstr>
      <vt:lpstr>Focus</vt:lpstr>
      <vt:lpstr>Goals</vt:lpstr>
      <vt:lpstr>Components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A Valishev</dc:creator>
  <cp:lastModifiedBy>Alexander A Valishev</cp:lastModifiedBy>
  <cp:revision>2</cp:revision>
  <cp:lastPrinted>2014-01-20T19:40:21Z</cp:lastPrinted>
  <dcterms:created xsi:type="dcterms:W3CDTF">2019-04-16T03:39:25Z</dcterms:created>
  <dcterms:modified xsi:type="dcterms:W3CDTF">2019-04-16T04:00:07Z</dcterms:modified>
</cp:coreProperties>
</file>