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2" r:id="rId1"/>
  </p:sldMasterIdLst>
  <p:notesMasterIdLst>
    <p:notesMasterId r:id="rId66"/>
  </p:notesMasterIdLst>
  <p:handoutMasterIdLst>
    <p:handoutMasterId r:id="rId67"/>
  </p:handoutMasterIdLst>
  <p:sldIdLst>
    <p:sldId id="384" r:id="rId2"/>
    <p:sldId id="1374" r:id="rId3"/>
    <p:sldId id="1280" r:id="rId4"/>
    <p:sldId id="700" r:id="rId5"/>
    <p:sldId id="679" r:id="rId6"/>
    <p:sldId id="580" r:id="rId7"/>
    <p:sldId id="1392" r:id="rId8"/>
    <p:sldId id="1019" r:id="rId9"/>
    <p:sldId id="1021" r:id="rId10"/>
    <p:sldId id="1383" r:id="rId11"/>
    <p:sldId id="1287" r:id="rId12"/>
    <p:sldId id="1288" r:id="rId13"/>
    <p:sldId id="1381" r:id="rId14"/>
    <p:sldId id="757" r:id="rId15"/>
    <p:sldId id="720" r:id="rId16"/>
    <p:sldId id="669" r:id="rId17"/>
    <p:sldId id="671" r:id="rId18"/>
    <p:sldId id="690" r:id="rId19"/>
    <p:sldId id="670" r:id="rId20"/>
    <p:sldId id="672" r:id="rId21"/>
    <p:sldId id="1380" r:id="rId22"/>
    <p:sldId id="676" r:id="rId23"/>
    <p:sldId id="1033" r:id="rId24"/>
    <p:sldId id="1037" r:id="rId25"/>
    <p:sldId id="1293" r:id="rId26"/>
    <p:sldId id="1038" r:id="rId27"/>
    <p:sldId id="1361" r:id="rId28"/>
    <p:sldId id="1382" r:id="rId29"/>
    <p:sldId id="1364" r:id="rId30"/>
    <p:sldId id="1371" r:id="rId31"/>
    <p:sldId id="1385" r:id="rId32"/>
    <p:sldId id="1372" r:id="rId33"/>
    <p:sldId id="1387" r:id="rId34"/>
    <p:sldId id="1386" r:id="rId35"/>
    <p:sldId id="1390" r:id="rId36"/>
    <p:sldId id="1397" r:id="rId37"/>
    <p:sldId id="1393" r:id="rId38"/>
    <p:sldId id="1395" r:id="rId39"/>
    <p:sldId id="1384" r:id="rId40"/>
    <p:sldId id="1039" r:id="rId41"/>
    <p:sldId id="1388" r:id="rId42"/>
    <p:sldId id="1366" r:id="rId43"/>
    <p:sldId id="1396" r:id="rId44"/>
    <p:sldId id="1323" r:id="rId45"/>
    <p:sldId id="1394" r:id="rId46"/>
    <p:sldId id="1370" r:id="rId47"/>
    <p:sldId id="1035" r:id="rId48"/>
    <p:sldId id="1036" r:id="rId49"/>
    <p:sldId id="985" r:id="rId50"/>
    <p:sldId id="1030" r:id="rId51"/>
    <p:sldId id="1031" r:id="rId52"/>
    <p:sldId id="1324" r:id="rId53"/>
    <p:sldId id="1325" r:id="rId54"/>
    <p:sldId id="1326" r:id="rId55"/>
    <p:sldId id="1275" r:id="rId56"/>
    <p:sldId id="1276" r:id="rId57"/>
    <p:sldId id="1277" r:id="rId58"/>
    <p:sldId id="1278" r:id="rId59"/>
    <p:sldId id="1320" r:id="rId60"/>
    <p:sldId id="909" r:id="rId61"/>
    <p:sldId id="734" r:id="rId62"/>
    <p:sldId id="1000" r:id="rId63"/>
    <p:sldId id="1001" r:id="rId64"/>
    <p:sldId id="660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emis Bowcock" initials="T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934FF"/>
    <a:srgbClr val="44A50B"/>
    <a:srgbClr val="74A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7"/>
    <p:restoredTop sz="94745"/>
  </p:normalViewPr>
  <p:slideViewPr>
    <p:cSldViewPr snapToGrid="0" snapToObjects="1">
      <p:cViewPr varScale="1">
        <p:scale>
          <a:sx n="98" d="100"/>
          <a:sy n="98" d="100"/>
        </p:scale>
        <p:origin x="12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CB3E2-FFC3-6D43-8394-1874E02FA2CA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2A168-45A6-EC48-9EE2-B9ACB64DD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86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3D120-F2B1-DB42-8C27-74398B4E44D3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F8AFC-FE86-F143-9122-5DC77F84A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66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715789D2-13B7-714E-B5EC-70A03CADA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1C756539-7800-C94B-88EE-06FB13BFF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368BE214-8674-2E4A-8C1C-A51EDDFFB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ECCADD-0BA6-0447-BAC1-A4887189306F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>
            <a:extLst>
              <a:ext uri="{FF2B5EF4-FFF2-40B4-BE49-F238E27FC236}">
                <a16:creationId xmlns:a16="http://schemas.microsoft.com/office/drawing/2014/main" id="{7A6940BF-160D-184C-A916-E3D3F1399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4258" name="Notes Placeholder 2">
            <a:extLst>
              <a:ext uri="{FF2B5EF4-FFF2-40B4-BE49-F238E27FC236}">
                <a16:creationId xmlns:a16="http://schemas.microsoft.com/office/drawing/2014/main" id="{7198D480-FFC3-BD44-99E3-2CE56DA98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4259" name="Slide Number Placeholder 3">
            <a:extLst>
              <a:ext uri="{FF2B5EF4-FFF2-40B4-BE49-F238E27FC236}">
                <a16:creationId xmlns:a16="http://schemas.microsoft.com/office/drawing/2014/main" id="{DB8B20EC-6A66-A74C-B657-CC8372033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52DAB5-FE31-1A49-8DD0-BC63D6F0CE64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10468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>
            <a:extLst>
              <a:ext uri="{FF2B5EF4-FFF2-40B4-BE49-F238E27FC236}">
                <a16:creationId xmlns:a16="http://schemas.microsoft.com/office/drawing/2014/main" id="{BFC14CB9-3EAF-DE42-9F28-3AE2534DA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7F4B94-A560-3D45-AE43-16B25C830664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226306" name="Rectangle 6">
            <a:extLst>
              <a:ext uri="{FF2B5EF4-FFF2-40B4-BE49-F238E27FC236}">
                <a16:creationId xmlns:a16="http://schemas.microsoft.com/office/drawing/2014/main" id="{8F05A767-9379-4143-98BF-7E9CB33E3A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Yannis Semertzidis, BNL</a:t>
            </a:r>
          </a:p>
        </p:txBody>
      </p:sp>
      <p:sp>
        <p:nvSpPr>
          <p:cNvPr id="226307" name="Rectangle 7">
            <a:extLst>
              <a:ext uri="{FF2B5EF4-FFF2-40B4-BE49-F238E27FC236}">
                <a16:creationId xmlns:a16="http://schemas.microsoft.com/office/drawing/2014/main" id="{19F16472-E878-D548-8CA7-13069E226C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8872329-4790-674C-85BA-9163A888677F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226308" name="Rectangle 2">
            <a:extLst>
              <a:ext uri="{FF2B5EF4-FFF2-40B4-BE49-F238E27FC236}">
                <a16:creationId xmlns:a16="http://schemas.microsoft.com/office/drawing/2014/main" id="{F54B9CC8-E8E5-6140-B187-88B62AF09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9" name="Rectangle 3">
            <a:extLst>
              <a:ext uri="{FF2B5EF4-FFF2-40B4-BE49-F238E27FC236}">
                <a16:creationId xmlns:a16="http://schemas.microsoft.com/office/drawing/2014/main" id="{A50F15CA-6B0B-8440-A775-81F0E6ABB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3" rIns="91402" bIns="45703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5620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35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097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487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Yannis Semertzidis, BNL.   ICHEP02, 31 July 2002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6A8F5-376F-5B40-86C0-CB0B0D299F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627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4C5A7-2216-46B0-AA06-01B0F9747551}" type="slidenum">
              <a:rPr lang="en-US">
                <a:ea typeface="ＭＳ Ｐゴシック" pitchFamily="34" charset="-128"/>
              </a:rPr>
              <a:pPr/>
              <a:t>44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928688"/>
            <a:ext cx="4243387" cy="3182937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68863" cy="3532188"/>
          </a:xfrm>
          <a:noFill/>
          <a:ln/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74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20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3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3BF34-FE24-40B9-B2FF-8E515E365E02}" type="slidenum">
              <a:rPr lang="en-US"/>
              <a:pPr/>
              <a:t>3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413250"/>
            <a:ext cx="5145088" cy="4183063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5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78CFC8-D33C-4381-B6B0-DFDAFBBC02A5}" type="slidenum">
              <a:rPr lang="en-US"/>
              <a:pPr/>
              <a:t>54</a:t>
            </a:fld>
            <a:endParaRPr 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4" tIns="45537" rIns="91074" bIns="45537" anchor="b"/>
          <a:lstStyle/>
          <a:p>
            <a:pPr algn="r" defTabSz="911225" eaLnBrk="0" hangingPunct="0"/>
            <a:fld id="{05A916A0-5C0F-46D0-9999-810218CC1E43}" type="slidenum">
              <a:rPr lang="en-US" sz="1200" b="1">
                <a:solidFill>
                  <a:schemeClr val="accent1"/>
                </a:solidFill>
                <a:latin typeface="Times New Roman" charset="0"/>
              </a:rPr>
              <a:pPr algn="r" defTabSz="911225" eaLnBrk="0" hangingPunct="0"/>
              <a:t>54</a:t>
            </a:fld>
            <a:endParaRPr lang="en-US" sz="1200" b="1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668837" cy="3502025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</p:spPr>
        <p:txBody>
          <a:bodyPr lIns="91074" tIns="45537" rIns="91074" bIns="45537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664075" cy="34988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349" y="4412981"/>
            <a:ext cx="5142986" cy="4184112"/>
          </a:xfrm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6573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665663" cy="3498850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3063"/>
          </a:xfrm>
        </p:spPr>
        <p:txBody>
          <a:bodyPr lIns="93031" tIns="46516" rIns="93031" bIns="46516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944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1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665663" cy="34988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3063"/>
          </a:xfrm>
          <a:noFill/>
          <a:ln/>
        </p:spPr>
        <p:txBody>
          <a:bodyPr lIns="93031" tIns="46516" rIns="93031" bIns="46516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110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4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6"/>
          <p:cNvSpPr txBox="1">
            <a:spLocks noGrp="1"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8" rIns="91411" bIns="4570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Yannis Semertzidis, BNL</a:t>
            </a:r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8" rIns="91411" bIns="45708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76ADB4D4-EE30-0B4A-8718-62F683C977FF}" type="slidenum">
              <a:rPr lang="en-US" altLang="x-none" sz="1200"/>
              <a:pPr algn="r" eaLnBrk="1" hangingPunct="1"/>
              <a:t>4</a:t>
            </a:fld>
            <a:endParaRPr lang="en-US" altLang="x-none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10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DF841A-879D-7C49-A2DF-7B144BBD3845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30" y="4412981"/>
            <a:ext cx="5144605" cy="4184112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3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32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BE932-6156-4C21-A818-7F8B8D1B0842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89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defTabSz="930275"/>
            <a:r>
              <a:rPr lang="en-US" sz="1200"/>
              <a:t>Yannis Semertzidis, BNL</a:t>
            </a: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algn="r" defTabSz="930275"/>
            <a:fld id="{7FEE2974-DE90-495B-9E03-C3C4F3485DC6}" type="slidenum">
              <a:rPr lang="en-US" sz="1200"/>
              <a:pPr algn="r" defTabSz="930275"/>
              <a:t>11</a:t>
            </a:fld>
            <a:endParaRPr lang="en-US" sz="120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42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defTabSz="930275"/>
            <a:r>
              <a:rPr lang="en-US" sz="1200"/>
              <a:t>Yannis Semertzidis, BNL</a:t>
            </a: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algn="r" defTabSz="930275"/>
            <a:fld id="{1AE46FE6-FF86-4DB1-84FB-1CDCD3F67A2A}" type="slidenum">
              <a:rPr lang="en-US" sz="1200"/>
              <a:pPr algn="r" defTabSz="930275"/>
              <a:t>12</a:t>
            </a:fld>
            <a:endParaRPr lang="en-US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4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490-8F87-AB4D-BF40-19B6DE2C4110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9" y="4267201"/>
            <a:ext cx="7612063" cy="1100139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7"/>
            <a:ext cx="5486400" cy="3626215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9" y="5443539"/>
            <a:ext cx="7612063" cy="80486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A412-F10B-5C48-8630-37B19ADF63F6}" type="datetime1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2"/>
            <a:ext cx="3250360" cy="16319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90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B71B2024-7CE5-D543-AB05-7F2351F47DD2}" type="datetime1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3"/>
            <a:ext cx="4141140" cy="288137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2"/>
            <a:ext cx="4141140" cy="288137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4D15-6530-6A41-8755-C27FC1EEC184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1"/>
            <a:ext cx="1497106" cy="58102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9" y="457201"/>
            <a:ext cx="6513511" cy="581025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E60E-026E-4D4A-8071-14FDE82272E9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9E5723-C523-1448-A814-367F1D4D2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CD9F27-CACA-DD46-8FC4-689AAFD66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5FC05B-9883-F54A-9E0D-7BC572ECF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98B09-53F6-BE4C-9764-5D408B7E8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47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AB8-057D-6E44-BFAD-0227F2DB2C64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93" y="3774330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4152-66E0-9F42-8F6F-23D71FC68E4E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5"/>
            <a:ext cx="4142460" cy="308539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9" y="2236696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9" y="3617261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1469-6820-7148-B535-9CF654AA48FF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90"/>
            <a:ext cx="3657600" cy="4183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90"/>
            <a:ext cx="3657600" cy="4183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9A42-8BB3-B349-A95A-D5E24DCC899E}" type="datetime1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2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2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C8F8-58C3-0944-BFF5-BF3E265DA0BE}" type="datetime1">
              <a:rPr lang="en-US" smtClean="0"/>
              <a:t>4/18/19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CFBC-233A-5B4A-8680-34A6C8154C87}" type="datetime1">
              <a:rPr lang="en-US" smtClean="0"/>
              <a:t>4/18/19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A40E-B2DE-D04D-AC5C-839FB85ED477}" type="datetime1">
              <a:rPr lang="en-US" smtClean="0"/>
              <a:t>4/18/19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2"/>
            <a:ext cx="3250360" cy="16319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4" y="381001"/>
            <a:ext cx="4149725" cy="58864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90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CA60E4EC-9B2F-E24C-9983-0E813A66CA91}" type="datetime1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E9B036F-6DA5-5A4C-B796-AF5E3342C7AD}" type="datetime1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8.xml"/><Relationship Id="rId7" Type="http://schemas.openxmlformats.org/officeDocument/2006/relationships/oleObject" Target="../embeddings/oleObject4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.emf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3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6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6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607B15-C6AA-8A4E-AFC8-3846F06CBC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60598" cy="26386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" y="4458174"/>
            <a:ext cx="9143999" cy="2399828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The pEDM experiment at 10</a:t>
            </a:r>
            <a:r>
              <a:rPr lang="en-US" sz="2800" baseline="300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-29</a:t>
            </a: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i="1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e-</a:t>
            </a: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cm probes SUSY-like New Physics at the 10</a:t>
            </a:r>
            <a:r>
              <a:rPr lang="en-US" sz="2800" baseline="300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3</a:t>
            </a: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 TeV scale!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A new hybrid method, provides adequate symmetries, eliminating B-field systematic error sources</a:t>
            </a:r>
            <a:endParaRPr lang="en-US" sz="28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4" name="Picture 3" descr="CAPP 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281" y="4"/>
            <a:ext cx="1613723" cy="2698465"/>
          </a:xfrm>
          <a:prstGeom prst="rect">
            <a:avLst/>
          </a:prstGeom>
        </p:spPr>
      </p:pic>
      <p:pic>
        <p:nvPicPr>
          <p:cNvPr id="5" name="Picture 4" descr="KAIST_banner0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97" y="0"/>
            <a:ext cx="2489200" cy="87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9063" y="253675"/>
            <a:ext cx="273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April 16, 2019</a:t>
            </a:r>
          </a:p>
          <a:p>
            <a:pPr algn="r"/>
            <a:r>
              <a:rPr lang="en-US" dirty="0"/>
              <a:t>Future planning meeting</a:t>
            </a:r>
          </a:p>
          <a:p>
            <a:pPr algn="r"/>
            <a:r>
              <a:rPr lang="en-US" dirty="0"/>
              <a:t>Fermilab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15291"/>
            <a:ext cx="8326581" cy="2647683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The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>
                <a:solidFill>
                  <a:srgbClr val="0000FF"/>
                </a:solidFill>
              </a:rPr>
              <a:t>roton </a:t>
            </a:r>
            <a:r>
              <a:rPr lang="en-US" sz="3600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0000FF"/>
                </a:solidFill>
              </a:rPr>
              <a:t>lectric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0000FF"/>
                </a:solidFill>
              </a:rPr>
              <a:t>ipole </a:t>
            </a:r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dirty="0">
                <a:solidFill>
                  <a:srgbClr val="0000FF"/>
                </a:solidFill>
              </a:rPr>
              <a:t>oment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High Precision physics in storage rings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Yannis K. Semertzidis,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IBS/CAPP &amp; KAIST</a:t>
            </a:r>
          </a:p>
        </p:txBody>
      </p:sp>
    </p:spTree>
    <p:extLst>
      <p:ext uri="{BB962C8B-B14F-4D97-AF65-F5344CB8AC3E}">
        <p14:creationId xmlns:p14="http://schemas.microsoft.com/office/powerpoint/2010/main" val="40912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1" y="1397726"/>
            <a:ext cx="9143999" cy="5049836"/>
          </a:xfrm>
        </p:spPr>
        <p:txBody>
          <a:bodyPr/>
          <a:lstStyle/>
          <a:p>
            <a:pPr algn="l">
              <a:buFontTx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Seek endorsement by the European strategy meeting (2018-2020)</a:t>
            </a:r>
            <a:endParaRPr lang="en-US" sz="2800" dirty="0">
              <a:solidFill>
                <a:srgbClr val="0033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Propose to build a combined field (radial electric and dipole magnetic) ring at COSY/Germany for low energy protons and deuterons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The all-electric proton EDM ring is scheduled for CERN after 2027 (most likely to be delayed)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503A18-919F-174F-BBF2-F4BA3D552FB0}"/>
              </a:ext>
            </a:extLst>
          </p:cNvPr>
          <p:cNvSpPr txBox="1">
            <a:spLocks/>
          </p:cNvSpPr>
          <p:nvPr/>
        </p:nvSpPr>
        <p:spPr>
          <a:xfrm>
            <a:off x="0" y="235132"/>
            <a:ext cx="9144000" cy="653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The current plan of CPEDM</a:t>
            </a:r>
          </a:p>
        </p:txBody>
      </p:sp>
    </p:spTree>
    <p:extLst>
      <p:ext uri="{BB962C8B-B14F-4D97-AF65-F5344CB8AC3E}">
        <p14:creationId xmlns:p14="http://schemas.microsoft.com/office/powerpoint/2010/main" val="19707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Yannis Semertzidis</a:t>
            </a: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sz="3200">
                <a:solidFill>
                  <a:srgbClr val="E51B3D"/>
                </a:solidFill>
              </a:rPr>
              <a:t>The spin precession relative to momentum in the plane is kept near zero.  A vert. spin precession vs. time is an indication of an EDM (</a:t>
            </a:r>
            <a:r>
              <a:rPr lang="en-US" sz="3200" i="1">
                <a:solidFill>
                  <a:srgbClr val="E51B3D"/>
                </a:solidFill>
              </a:rPr>
              <a:t>d</a:t>
            </a:r>
            <a:r>
              <a:rPr lang="en-US" sz="3200">
                <a:solidFill>
                  <a:srgbClr val="E51B3D"/>
                </a:solidFill>
              </a:rPr>
              <a:t>) signal.</a:t>
            </a:r>
          </a:p>
        </p:txBody>
      </p:sp>
      <p:sp>
        <p:nvSpPr>
          <p:cNvPr id="36870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15"/>
          <p:cNvSpPr>
            <a:spLocks noChangeShapeType="1"/>
          </p:cNvSpPr>
          <p:nvPr/>
        </p:nvSpPr>
        <p:spPr bwMode="auto">
          <a:xfrm flipV="1">
            <a:off x="2882900" y="2246313"/>
            <a:ext cx="231775" cy="203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6"/>
          <p:cNvSpPr>
            <a:spLocks noChangeShapeType="1"/>
          </p:cNvSpPr>
          <p:nvPr/>
        </p:nvSpPr>
        <p:spPr bwMode="auto">
          <a:xfrm rot="18148271" flipH="1">
            <a:off x="1993106" y="3993357"/>
            <a:ext cx="269875" cy="17303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7"/>
          <p:cNvSpPr>
            <a:spLocks noChangeShapeType="1"/>
          </p:cNvSpPr>
          <p:nvPr/>
        </p:nvSpPr>
        <p:spPr bwMode="auto">
          <a:xfrm rot="9561479" flipV="1">
            <a:off x="5973763" y="5846763"/>
            <a:ext cx="381000" cy="1587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Line 18"/>
          <p:cNvSpPr>
            <a:spLocks noChangeShapeType="1"/>
          </p:cNvSpPr>
          <p:nvPr/>
        </p:nvSpPr>
        <p:spPr bwMode="auto">
          <a:xfrm rot="6443357" flipH="1">
            <a:off x="6824662" y="4270376"/>
            <a:ext cx="422275" cy="152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Line 19"/>
          <p:cNvSpPr>
            <a:spLocks noChangeShapeType="1"/>
          </p:cNvSpPr>
          <p:nvPr/>
        </p:nvSpPr>
        <p:spPr bwMode="auto">
          <a:xfrm rot="3816004" flipH="1">
            <a:off x="6227762" y="2646363"/>
            <a:ext cx="568325" cy="1079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Line 20"/>
          <p:cNvSpPr>
            <a:spLocks noChangeShapeType="1"/>
          </p:cNvSpPr>
          <p:nvPr/>
        </p:nvSpPr>
        <p:spPr bwMode="auto">
          <a:xfrm rot="15918648" flipH="1">
            <a:off x="2463800" y="5464175"/>
            <a:ext cx="273050" cy="1841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Line 21"/>
          <p:cNvSpPr>
            <a:spLocks noChangeShapeType="1"/>
          </p:cNvSpPr>
          <p:nvPr/>
        </p:nvSpPr>
        <p:spPr bwMode="auto">
          <a:xfrm rot="12226580" flipV="1">
            <a:off x="4287838" y="6386513"/>
            <a:ext cx="411162" cy="1968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840163" y="3429000"/>
          <a:ext cx="14652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41" name="Equation" r:id="rId4" imgW="444240" imgH="228600" progId="Equation.3">
                  <p:embed/>
                </p:oleObj>
              </mc:Choice>
              <mc:Fallback>
                <p:oleObj name="Equation" r:id="rId4" imgW="444240" imgH="228600" progId="Equation.3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3429000"/>
                        <a:ext cx="1465262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36889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TextBox 32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6894" name="TextBox 33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6895" name="TextBox 34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6896" name="TextBox 35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</p:grp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724275" y="4456112"/>
          <a:ext cx="1905000" cy="107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42" name="Equation" r:id="rId6" imgW="698400" imgH="393480" progId="">
                  <p:embed/>
                </p:oleObj>
              </mc:Choice>
              <mc:Fallback>
                <p:oleObj name="Equation" r:id="rId6" imgW="698400" imgH="393480" progId="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456112"/>
                        <a:ext cx="1905000" cy="1075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562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Yannis Semertzidis</a:t>
            </a: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sz="3200" dirty="0">
                <a:solidFill>
                  <a:srgbClr val="2934FF"/>
                </a:solidFill>
              </a:rPr>
              <a:t>The spin precession relative to momentum in the plane is kept near zero.  A vert. spin precession vs. time is an indication of an EDM (</a:t>
            </a:r>
            <a:r>
              <a:rPr lang="en-US" sz="3200" i="1" dirty="0">
                <a:solidFill>
                  <a:srgbClr val="2934FF"/>
                </a:solidFill>
              </a:rPr>
              <a:t>d</a:t>
            </a:r>
            <a:r>
              <a:rPr lang="en-US" sz="3200" dirty="0">
                <a:solidFill>
                  <a:srgbClr val="2934FF"/>
                </a:solidFill>
              </a:rPr>
              <a:t>) signal.</a:t>
            </a:r>
          </a:p>
        </p:txBody>
      </p:sp>
      <p:sp>
        <p:nvSpPr>
          <p:cNvPr id="38918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5"/>
          <p:cNvSpPr>
            <a:spLocks noChangeArrowheads="1"/>
          </p:cNvSpPr>
          <p:nvPr/>
        </p:nvSpPr>
        <p:spPr bwMode="auto">
          <a:xfrm>
            <a:off x="1997075" y="1804988"/>
            <a:ext cx="5013325" cy="28416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Line 7"/>
          <p:cNvSpPr>
            <a:spLocks noChangeShapeType="1"/>
          </p:cNvSpPr>
          <p:nvPr/>
        </p:nvSpPr>
        <p:spPr bwMode="auto">
          <a:xfrm rot="-2320868">
            <a:off x="2741613" y="1914525"/>
            <a:ext cx="863600" cy="261938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Line 8"/>
          <p:cNvSpPr>
            <a:spLocks noChangeShapeType="1"/>
          </p:cNvSpPr>
          <p:nvPr/>
        </p:nvSpPr>
        <p:spPr bwMode="auto">
          <a:xfrm rot="3187806" flipV="1">
            <a:off x="6169820" y="2297906"/>
            <a:ext cx="671512" cy="193675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9"/>
          <p:cNvSpPr>
            <a:spLocks noChangeShapeType="1"/>
          </p:cNvSpPr>
          <p:nvPr/>
        </p:nvSpPr>
        <p:spPr bwMode="auto">
          <a:xfrm flipH="1" flipV="1">
            <a:off x="2203450" y="3843338"/>
            <a:ext cx="628650" cy="468312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0"/>
          <p:cNvSpPr>
            <a:spLocks noChangeShapeType="1"/>
          </p:cNvSpPr>
          <p:nvPr/>
        </p:nvSpPr>
        <p:spPr bwMode="auto">
          <a:xfrm rot="21391762" flipH="1">
            <a:off x="5580063" y="4202113"/>
            <a:ext cx="731837" cy="29210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Line 11"/>
          <p:cNvSpPr>
            <a:spLocks noChangeShapeType="1"/>
          </p:cNvSpPr>
          <p:nvPr/>
        </p:nvSpPr>
        <p:spPr bwMode="auto">
          <a:xfrm rot="5383711">
            <a:off x="6662737" y="3362326"/>
            <a:ext cx="677863" cy="23812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Line 12"/>
          <p:cNvSpPr>
            <a:spLocks noChangeShapeType="1"/>
          </p:cNvSpPr>
          <p:nvPr/>
        </p:nvSpPr>
        <p:spPr bwMode="auto">
          <a:xfrm rot="-5447534">
            <a:off x="1700213" y="2855912"/>
            <a:ext cx="693738" cy="106363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Line 13"/>
          <p:cNvSpPr>
            <a:spLocks noChangeShapeType="1"/>
          </p:cNvSpPr>
          <p:nvPr/>
        </p:nvSpPr>
        <p:spPr bwMode="auto">
          <a:xfrm rot="10672734">
            <a:off x="3952875" y="4587875"/>
            <a:ext cx="809625" cy="63500"/>
          </a:xfrm>
          <a:prstGeom prst="line">
            <a:avLst/>
          </a:prstGeom>
          <a:noFill/>
          <a:ln w="76200">
            <a:solidFill>
              <a:srgbClr val="2934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15"/>
          <p:cNvSpPr>
            <a:spLocks noChangeShapeType="1"/>
          </p:cNvSpPr>
          <p:nvPr/>
        </p:nvSpPr>
        <p:spPr bwMode="auto">
          <a:xfrm flipV="1">
            <a:off x="2752725" y="1747838"/>
            <a:ext cx="319088" cy="4730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6"/>
          <p:cNvSpPr>
            <a:spLocks noChangeShapeType="1"/>
          </p:cNvSpPr>
          <p:nvPr/>
        </p:nvSpPr>
        <p:spPr bwMode="auto">
          <a:xfrm rot="18148271" flipH="1">
            <a:off x="1768475" y="2822576"/>
            <a:ext cx="447675" cy="2984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7"/>
          <p:cNvSpPr>
            <a:spLocks noChangeShapeType="1"/>
          </p:cNvSpPr>
          <p:nvPr/>
        </p:nvSpPr>
        <p:spPr bwMode="auto">
          <a:xfrm rot="9561479">
            <a:off x="5711825" y="3986213"/>
            <a:ext cx="546100" cy="296862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Line 18"/>
          <p:cNvSpPr>
            <a:spLocks noChangeShapeType="1"/>
          </p:cNvSpPr>
          <p:nvPr/>
        </p:nvSpPr>
        <p:spPr bwMode="auto">
          <a:xfrm rot="6443357" flipH="1">
            <a:off x="6763545" y="3225006"/>
            <a:ext cx="392112" cy="285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Line 19"/>
          <p:cNvSpPr>
            <a:spLocks noChangeShapeType="1"/>
          </p:cNvSpPr>
          <p:nvPr/>
        </p:nvSpPr>
        <p:spPr bwMode="auto">
          <a:xfrm rot="3816004" flipH="1">
            <a:off x="6281738" y="2147888"/>
            <a:ext cx="285750" cy="2476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Line 20"/>
          <p:cNvSpPr>
            <a:spLocks noChangeShapeType="1"/>
          </p:cNvSpPr>
          <p:nvPr/>
        </p:nvSpPr>
        <p:spPr bwMode="auto">
          <a:xfrm rot="15918648" flipH="1">
            <a:off x="2443957" y="3915569"/>
            <a:ext cx="496887" cy="2635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Line 21"/>
          <p:cNvSpPr>
            <a:spLocks noChangeShapeType="1"/>
          </p:cNvSpPr>
          <p:nvPr/>
        </p:nvSpPr>
        <p:spPr bwMode="auto">
          <a:xfrm rot="-9373420">
            <a:off x="3986213" y="4422775"/>
            <a:ext cx="787400" cy="412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635250" y="5208588"/>
          <a:ext cx="1465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65" name="Equation" r:id="rId4" imgW="444240" imgH="228600" progId="Equation.3">
                  <p:embed/>
                </p:oleObj>
              </mc:Choice>
              <mc:Fallback>
                <p:oleObj name="Equation" r:id="rId4" imgW="444240" imgH="228600" progId="Equation.3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5208588"/>
                        <a:ext cx="1465263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6" name="Line 25"/>
          <p:cNvSpPr>
            <a:spLocks noChangeShapeType="1"/>
          </p:cNvSpPr>
          <p:nvPr/>
        </p:nvSpPr>
        <p:spPr bwMode="auto">
          <a:xfrm>
            <a:off x="2014538" y="3248025"/>
            <a:ext cx="546100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 flipH="1">
            <a:off x="6392863" y="3128963"/>
            <a:ext cx="593725" cy="7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5"/>
          <p:cNvSpPr>
            <a:spLocks noChangeShapeType="1"/>
          </p:cNvSpPr>
          <p:nvPr/>
        </p:nvSpPr>
        <p:spPr bwMode="auto">
          <a:xfrm>
            <a:off x="4664075" y="1870075"/>
            <a:ext cx="3175" cy="311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Line 25"/>
          <p:cNvSpPr>
            <a:spLocks noChangeShapeType="1"/>
          </p:cNvSpPr>
          <p:nvPr/>
        </p:nvSpPr>
        <p:spPr bwMode="auto">
          <a:xfrm flipH="1" flipV="1">
            <a:off x="4732338" y="4298950"/>
            <a:ext cx="7937" cy="31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TextBox 32"/>
          <p:cNvSpPr txBox="1">
            <a:spLocks noChangeArrowheads="1"/>
          </p:cNvSpPr>
          <p:nvPr/>
        </p:nvSpPr>
        <p:spPr bwMode="auto">
          <a:xfrm>
            <a:off x="4732338" y="2073275"/>
            <a:ext cx="33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sp>
        <p:nvSpPr>
          <p:cNvPr id="38941" name="TextBox 33"/>
          <p:cNvSpPr txBox="1">
            <a:spLocks noChangeArrowheads="1"/>
          </p:cNvSpPr>
          <p:nvPr/>
        </p:nvSpPr>
        <p:spPr bwMode="auto">
          <a:xfrm>
            <a:off x="2344738" y="2909888"/>
            <a:ext cx="338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sp>
        <p:nvSpPr>
          <p:cNvPr id="38942" name="TextBox 34"/>
          <p:cNvSpPr txBox="1">
            <a:spLocks noChangeArrowheads="1"/>
          </p:cNvSpPr>
          <p:nvPr/>
        </p:nvSpPr>
        <p:spPr bwMode="auto">
          <a:xfrm>
            <a:off x="6567488" y="3084513"/>
            <a:ext cx="33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sp>
        <p:nvSpPr>
          <p:cNvPr id="38943" name="TextBox 35"/>
          <p:cNvSpPr txBox="1">
            <a:spLocks noChangeArrowheads="1"/>
          </p:cNvSpPr>
          <p:nvPr/>
        </p:nvSpPr>
        <p:spPr bwMode="auto">
          <a:xfrm>
            <a:off x="4787900" y="4170363"/>
            <a:ext cx="338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438774" y="5075238"/>
          <a:ext cx="1895475" cy="1070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66" name="Equation" r:id="rId6" imgW="698400" imgH="393480" progId="">
                  <p:embed/>
                </p:oleObj>
              </mc:Choice>
              <mc:Fallback>
                <p:oleObj name="Equation" r:id="rId6" imgW="698400" imgH="393480" progId="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8774" y="5075238"/>
                        <a:ext cx="1895475" cy="1070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686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alternating_gradient_lattice_with_inj.pdf">
            <a:extLst>
              <a:ext uri="{FF2B5EF4-FFF2-40B4-BE49-F238E27FC236}">
                <a16:creationId xmlns:a16="http://schemas.microsoft.com/office/drawing/2014/main" id="{41408668-8A35-4648-ACC7-016D967E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1388"/>
            <a:ext cx="6175375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6A932540-4209-7B40-B506-B550BAEDB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6925"/>
          </a:xfrm>
        </p:spPr>
        <p:txBody>
          <a:bodyPr/>
          <a:lstStyle/>
          <a:p>
            <a:r>
              <a:rPr lang="en-US" altLang="en-US" sz="3600" dirty="0">
                <a:solidFill>
                  <a:srgbClr val="2934FF"/>
                </a:solidFill>
                <a:ea typeface="ＭＳ Ｐゴシック" panose="020B0600070205080204" pitchFamily="34" charset="-128"/>
              </a:rPr>
              <a:t>The proton EDM electric ring, 500m circ.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68FA-178B-B649-8301-EF08EDECB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3821113"/>
            <a:ext cx="7235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Requirements: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Below transition (reduce IBS) </a:t>
            </a:r>
          </a:p>
        </p:txBody>
      </p:sp>
      <p:sp>
        <p:nvSpPr>
          <p:cNvPr id="21508" name="TextBox 4">
            <a:extLst>
              <a:ext uri="{FF2B5EF4-FFF2-40B4-BE49-F238E27FC236}">
                <a16:creationId xmlns:a16="http://schemas.microsoft.com/office/drawing/2014/main" id="{BA2E6680-C82C-0B46-A078-0047C3CF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2324100"/>
            <a:ext cx="4867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Straight sections are instrumented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with quads, BPMs, polarimeters,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injection points, etc, as needed.</a:t>
            </a:r>
          </a:p>
        </p:txBody>
      </p:sp>
      <p:sp>
        <p:nvSpPr>
          <p:cNvPr id="21509" name="Slide Number Placeholder 1">
            <a:extLst>
              <a:ext uri="{FF2B5EF4-FFF2-40B4-BE49-F238E27FC236}">
                <a16:creationId xmlns:a16="http://schemas.microsoft.com/office/drawing/2014/main" id="{D11114F9-7797-2045-B1C2-F2EDDA9FA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55429-7431-8A45-AFEC-893131DC9479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9471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>
            <a:extLst>
              <a:ext uri="{FF2B5EF4-FFF2-40B4-BE49-F238E27FC236}">
                <a16:creationId xmlns:a16="http://schemas.microsoft.com/office/drawing/2014/main" id="{1114CCF5-4F9E-4547-883B-A6FB3DB5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769"/>
            <a:ext cx="9144000" cy="12895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2934FF"/>
                </a:solidFill>
              </a:rPr>
              <a:t>The proton EDM ring evaluation  Val Lebedev (Fermilab)</a:t>
            </a:r>
          </a:p>
        </p:txBody>
      </p:sp>
      <p:sp>
        <p:nvSpPr>
          <p:cNvPr id="223234" name="TextBox 14">
            <a:extLst>
              <a:ext uri="{FF2B5EF4-FFF2-40B4-BE49-F238E27FC236}">
                <a16:creationId xmlns:a16="http://schemas.microsoft.com/office/drawing/2014/main" id="{FE1CCD9B-B9DC-CD49-9D8B-C04BA83E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81" y="1937239"/>
            <a:ext cx="6355842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85">
                <a:solidFill>
                  <a:srgbClr val="0000FF"/>
                </a:solidFill>
              </a:rPr>
              <a:t>Beam intensity 10</a:t>
            </a:r>
            <a:r>
              <a:rPr lang="en-US" altLang="en-US" sz="2585" baseline="30000">
                <a:solidFill>
                  <a:srgbClr val="0000FF"/>
                </a:solidFill>
              </a:rPr>
              <a:t>11</a:t>
            </a:r>
            <a:r>
              <a:rPr lang="en-US" altLang="en-US" sz="2585">
                <a:solidFill>
                  <a:srgbClr val="0000FF"/>
                </a:solidFill>
              </a:rPr>
              <a:t> protons limited by IBS</a:t>
            </a:r>
          </a:p>
        </p:txBody>
      </p:sp>
      <p:pic>
        <p:nvPicPr>
          <p:cNvPr id="223235" name="Picture 7">
            <a:extLst>
              <a:ext uri="{FF2B5EF4-FFF2-40B4-BE49-F238E27FC236}">
                <a16:creationId xmlns:a16="http://schemas.microsoft.com/office/drawing/2014/main" id="{2752FDF0-0521-474B-8D6B-F32E7871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32589"/>
            <a:ext cx="9144000" cy="357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TextBox 8">
            <a:extLst>
              <a:ext uri="{FF2B5EF4-FFF2-40B4-BE49-F238E27FC236}">
                <a16:creationId xmlns:a16="http://schemas.microsoft.com/office/drawing/2014/main" id="{11CC42C3-AC53-6E4A-A365-B34356BE5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85" y="5698882"/>
            <a:ext cx="611065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>
                <a:solidFill>
                  <a:srgbClr val="0000FF"/>
                </a:solidFill>
              </a:rPr>
              <a:t>,  kV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5993C-D215-9042-B7F5-F9F1D1A70979}"/>
              </a:ext>
            </a:extLst>
          </p:cNvPr>
          <p:cNvSpPr/>
          <p:nvPr/>
        </p:nvSpPr>
        <p:spPr>
          <a:xfrm>
            <a:off x="6627936" y="2842847"/>
            <a:ext cx="2516065" cy="35271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277826764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2">
            <a:extLst>
              <a:ext uri="{FF2B5EF4-FFF2-40B4-BE49-F238E27FC236}">
                <a16:creationId xmlns:a16="http://schemas.microsoft.com/office/drawing/2014/main" id="{8C9886BB-ADC9-3546-AB5E-33B7261E3F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3769"/>
            <a:ext cx="8678008" cy="1172308"/>
          </a:xfrm>
        </p:spPr>
        <p:txBody>
          <a:bodyPr/>
          <a:lstStyle/>
          <a:p>
            <a:pPr eaLnBrk="1" hangingPunct="1"/>
            <a:r>
              <a:rPr lang="en-US" altLang="en-US" sz="4400" u="sng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Proton Statistical Error (230MeV):</a:t>
            </a:r>
          </a:p>
        </p:txBody>
      </p:sp>
      <p:sp>
        <p:nvSpPr>
          <p:cNvPr id="225282" name="Rectangle 4">
            <a:extLst>
              <a:ext uri="{FF2B5EF4-FFF2-40B4-BE49-F238E27FC236}">
                <a16:creationId xmlns:a16="http://schemas.microsoft.com/office/drawing/2014/main" id="{596D18B0-F91B-E849-8E90-72D043CB3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77" y="1529862"/>
            <a:ext cx="8295543" cy="15621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662"/>
          </a:p>
        </p:txBody>
      </p:sp>
      <p:sp>
        <p:nvSpPr>
          <p:cNvPr id="225283" name="Text Box 5">
            <a:extLst>
              <a:ext uri="{FF2B5EF4-FFF2-40B4-BE49-F238E27FC236}">
                <a16:creationId xmlns:a16="http://schemas.microsoft.com/office/drawing/2014/main" id="{E45AFC55-2618-1148-855A-CD9CD452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66" y="3113943"/>
            <a:ext cx="9028234" cy="264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323" i="1">
                <a:solidFill>
                  <a:srgbClr val="FF0000"/>
                </a:solidFill>
                <a:latin typeface="Times New Roman" panose="02020603050405020304" pitchFamily="18" charset="0"/>
                <a:sym typeface="Symbol" pitchFamily="2" charset="2"/>
              </a:rPr>
              <a:t>τ</a:t>
            </a:r>
            <a:r>
              <a:rPr lang="en-US" altLang="en-US" sz="2215" i="1" baseline="-25000">
                <a:solidFill>
                  <a:srgbClr val="FF0000"/>
                </a:solidFill>
                <a:sym typeface="Symbol" pitchFamily="2" charset="2"/>
              </a:rPr>
              <a:t>p    </a:t>
            </a:r>
            <a:r>
              <a:rPr lang="en-US" altLang="en-US" sz="2215">
                <a:solidFill>
                  <a:srgbClr val="FF0000"/>
                </a:solidFill>
              </a:rPr>
              <a:t>: 10</a:t>
            </a:r>
            <a:r>
              <a:rPr lang="en-US" altLang="en-US" sz="2215" baseline="30000">
                <a:solidFill>
                  <a:srgbClr val="FF0000"/>
                </a:solidFill>
              </a:rPr>
              <a:t>3</a:t>
            </a:r>
            <a:r>
              <a:rPr lang="en-US" altLang="en-US" sz="2215">
                <a:solidFill>
                  <a:srgbClr val="FF0000"/>
                </a:solidFill>
              </a:rPr>
              <a:t>s    </a:t>
            </a:r>
            <a:r>
              <a:rPr lang="en-US" altLang="en-US" sz="2215">
                <a:solidFill>
                  <a:srgbClr val="0000FF"/>
                </a:solidFill>
              </a:rPr>
              <a:t>Polarization Lifetime (</a:t>
            </a:r>
            <a:r>
              <a:rPr lang="en-US" altLang="en-US" sz="2215">
                <a:solidFill>
                  <a:srgbClr val="FF0000"/>
                </a:solidFill>
              </a:rPr>
              <a:t>S</a:t>
            </a:r>
            <a:r>
              <a:rPr lang="en-US" altLang="en-US" sz="2215">
                <a:solidFill>
                  <a:srgbClr val="0000FF"/>
                </a:solidFill>
              </a:rPr>
              <a:t>pin</a:t>
            </a:r>
            <a:r>
              <a:rPr lang="en-US" altLang="en-US" sz="2215">
                <a:solidFill>
                  <a:schemeClr val="accent2"/>
                </a:solidFill>
              </a:rPr>
              <a:t> </a:t>
            </a:r>
            <a:r>
              <a:rPr lang="en-US" altLang="en-US" sz="2215">
                <a:solidFill>
                  <a:srgbClr val="FF0000"/>
                </a:solidFill>
              </a:rPr>
              <a:t>C</a:t>
            </a:r>
            <a:r>
              <a:rPr lang="en-US" altLang="en-US" sz="2215">
                <a:solidFill>
                  <a:srgbClr val="0000FF"/>
                </a:solidFill>
              </a:rPr>
              <a:t>oherence</a:t>
            </a:r>
            <a:r>
              <a:rPr lang="en-US" altLang="en-US" sz="2215">
                <a:solidFill>
                  <a:schemeClr val="accent2"/>
                </a:solidFill>
              </a:rPr>
              <a:t> </a:t>
            </a:r>
            <a:r>
              <a:rPr lang="en-US" altLang="en-US" sz="2215">
                <a:solidFill>
                  <a:srgbClr val="FF0000"/>
                </a:solidFill>
              </a:rPr>
              <a:t>T</a:t>
            </a:r>
            <a:r>
              <a:rPr lang="en-US" altLang="en-US" sz="2215">
                <a:solidFill>
                  <a:srgbClr val="0000FF"/>
                </a:solidFill>
              </a:rPr>
              <a:t>ime)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A   </a:t>
            </a:r>
            <a:r>
              <a:rPr lang="en-US" altLang="en-US" sz="2215">
                <a:solidFill>
                  <a:srgbClr val="FF0000"/>
                </a:solidFill>
              </a:rPr>
              <a:t>: 0.6      </a:t>
            </a:r>
            <a:r>
              <a:rPr lang="en-US" altLang="en-US" sz="2215">
                <a:solidFill>
                  <a:srgbClr val="0000FF"/>
                </a:solidFill>
              </a:rPr>
              <a:t>Left/right asymmetry observed by the polarimeter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P   </a:t>
            </a:r>
            <a:r>
              <a:rPr lang="en-US" altLang="en-US" sz="2215">
                <a:solidFill>
                  <a:srgbClr val="FF0000"/>
                </a:solidFill>
              </a:rPr>
              <a:t>: 0.8      </a:t>
            </a:r>
            <a:r>
              <a:rPr lang="en-US" altLang="en-US" sz="2215">
                <a:solidFill>
                  <a:srgbClr val="0000FF"/>
                </a:solidFill>
              </a:rPr>
              <a:t>Beam polarization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N</a:t>
            </a:r>
            <a:r>
              <a:rPr lang="en-US" altLang="en-US" sz="2215" i="1" baseline="-25000">
                <a:solidFill>
                  <a:srgbClr val="FF0000"/>
                </a:solidFill>
              </a:rPr>
              <a:t>c  </a:t>
            </a:r>
            <a:r>
              <a:rPr lang="en-US" altLang="en-US" sz="2215">
                <a:solidFill>
                  <a:srgbClr val="FF0000"/>
                </a:solidFill>
              </a:rPr>
              <a:t>: 10</a:t>
            </a:r>
            <a:r>
              <a:rPr lang="en-US" altLang="en-US" sz="2215" baseline="30000">
                <a:solidFill>
                  <a:srgbClr val="FF0000"/>
                </a:solidFill>
              </a:rPr>
              <a:t>11</a:t>
            </a:r>
            <a:r>
              <a:rPr lang="en-US" altLang="en-US" sz="2215">
                <a:solidFill>
                  <a:srgbClr val="FF0000"/>
                </a:solidFill>
              </a:rPr>
              <a:t>p/cycle    </a:t>
            </a:r>
            <a:r>
              <a:rPr lang="en-US" altLang="en-US" sz="2215">
                <a:solidFill>
                  <a:srgbClr val="0000FF"/>
                </a:solidFill>
              </a:rPr>
              <a:t>Total number of stored particles per cycle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T</a:t>
            </a:r>
            <a:r>
              <a:rPr lang="en-US" altLang="en-US" sz="2215" i="1" baseline="-25000">
                <a:solidFill>
                  <a:srgbClr val="FF0000"/>
                </a:solidFill>
              </a:rPr>
              <a:t>Tot</a:t>
            </a:r>
            <a:r>
              <a:rPr lang="en-US" altLang="en-US" sz="2215">
                <a:solidFill>
                  <a:srgbClr val="FF0000"/>
                </a:solidFill>
              </a:rPr>
              <a:t>: 10</a:t>
            </a:r>
            <a:r>
              <a:rPr lang="en-US" altLang="en-US" sz="2215" baseline="30000">
                <a:solidFill>
                  <a:srgbClr val="FF0000"/>
                </a:solidFill>
              </a:rPr>
              <a:t>7</a:t>
            </a:r>
            <a:r>
              <a:rPr lang="en-US" altLang="en-US" sz="2215">
                <a:solidFill>
                  <a:srgbClr val="FF0000"/>
                </a:solidFill>
              </a:rPr>
              <a:t>s              </a:t>
            </a:r>
            <a:r>
              <a:rPr lang="en-US" altLang="en-US" sz="2215">
                <a:solidFill>
                  <a:srgbClr val="0000FF"/>
                </a:solidFill>
              </a:rPr>
              <a:t>Total running time per year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f</a:t>
            </a:r>
            <a:r>
              <a:rPr lang="en-US" altLang="en-US" sz="2215">
                <a:solidFill>
                  <a:srgbClr val="FF0000"/>
                </a:solidFill>
              </a:rPr>
              <a:t>     : 1%                </a:t>
            </a:r>
            <a:r>
              <a:rPr lang="en-US" altLang="en-US" sz="2215">
                <a:solidFill>
                  <a:srgbClr val="0000FF"/>
                </a:solidFill>
              </a:rPr>
              <a:t>Useful event rate fraction (efficiency for EDM)</a:t>
            </a:r>
          </a:p>
          <a:p>
            <a:pPr eaLnBrk="1" hangingPunct="1"/>
            <a:r>
              <a:rPr lang="en-US" altLang="en-US" sz="2215" i="1">
                <a:solidFill>
                  <a:srgbClr val="FF0000"/>
                </a:solidFill>
              </a:rPr>
              <a:t>E</a:t>
            </a:r>
            <a:r>
              <a:rPr lang="en-US" altLang="en-US" sz="2215" i="1" baseline="-25000">
                <a:solidFill>
                  <a:srgbClr val="FF0000"/>
                </a:solidFill>
              </a:rPr>
              <a:t>R</a:t>
            </a:r>
            <a:r>
              <a:rPr lang="en-US" altLang="en-US" sz="2215">
                <a:solidFill>
                  <a:srgbClr val="FF0000"/>
                </a:solidFill>
              </a:rPr>
              <a:t>  : 7 MV/m         </a:t>
            </a:r>
            <a:r>
              <a:rPr lang="en-US" altLang="en-US" sz="2215">
                <a:solidFill>
                  <a:srgbClr val="0000FF"/>
                </a:solidFill>
              </a:rPr>
              <a:t>Average radial electric field strength</a:t>
            </a:r>
          </a:p>
        </p:txBody>
      </p:sp>
      <p:graphicFrame>
        <p:nvGraphicFramePr>
          <p:cNvPr id="225284" name="Object 2">
            <a:extLst>
              <a:ext uri="{FF2B5EF4-FFF2-40B4-BE49-F238E27FC236}">
                <a16:creationId xmlns:a16="http://schemas.microsoft.com/office/drawing/2014/main" id="{462347E2-A8EF-204E-880C-C00D0A0ADD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2924" y="1502020"/>
          <a:ext cx="4938346" cy="1636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139" name="Equation" r:id="rId4" imgW="723900" imgH="260350" progId="Equation.3">
                  <p:embed/>
                </p:oleObj>
              </mc:Choice>
              <mc:Fallback>
                <p:oleObj name="Equation" r:id="rId4" imgW="723900" imgH="260350" progId="Equation.3">
                  <p:embed/>
                  <p:pic>
                    <p:nvPicPr>
                      <p:cNvPr id="225284" name="Object 2">
                        <a:extLst>
                          <a:ext uri="{FF2B5EF4-FFF2-40B4-BE49-F238E27FC236}">
                            <a16:creationId xmlns:a16="http://schemas.microsoft.com/office/drawing/2014/main" id="{462347E2-A8EF-204E-880C-C00D0A0ADD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924" y="1502020"/>
                        <a:ext cx="4938346" cy="16368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85" name="TextBox 7">
            <a:extLst>
              <a:ext uri="{FF2B5EF4-FFF2-40B4-BE49-F238E27FC236}">
                <a16:creationId xmlns:a16="http://schemas.microsoft.com/office/drawing/2014/main" id="{4C369DEA-64B5-9C4A-85A9-E1D47187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6" y="5795597"/>
            <a:ext cx="4748416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954" i="1">
                <a:solidFill>
                  <a:srgbClr val="0000FF"/>
                </a:solidFill>
              </a:rPr>
              <a:t>σ</a:t>
            </a:r>
            <a:r>
              <a:rPr lang="en-US" altLang="en-US" sz="2954" i="1" baseline="-25000">
                <a:solidFill>
                  <a:srgbClr val="0000FF"/>
                </a:solidFill>
              </a:rPr>
              <a:t>d</a:t>
            </a:r>
            <a:r>
              <a:rPr lang="en-US" altLang="en-US" sz="2954" baseline="-25000">
                <a:solidFill>
                  <a:srgbClr val="0000FF"/>
                </a:solidFill>
              </a:rPr>
              <a:t> </a:t>
            </a:r>
            <a:r>
              <a:rPr lang="en-US" altLang="en-US" sz="2954">
                <a:solidFill>
                  <a:srgbClr val="0000FF"/>
                </a:solidFill>
              </a:rPr>
              <a:t>= 1.0×10</a:t>
            </a:r>
            <a:r>
              <a:rPr lang="en-US" altLang="en-US" sz="2954" baseline="30000">
                <a:solidFill>
                  <a:srgbClr val="0000FF"/>
                </a:solidFill>
              </a:rPr>
              <a:t>-29</a:t>
            </a:r>
            <a:r>
              <a:rPr lang="en-US" altLang="en-US" sz="2954">
                <a:solidFill>
                  <a:srgbClr val="0000FF"/>
                </a:solidFill>
              </a:rPr>
              <a:t> e-cm / year </a:t>
            </a:r>
          </a:p>
        </p:txBody>
      </p:sp>
    </p:spTree>
    <p:extLst>
      <p:ext uri="{BB962C8B-B14F-4D97-AF65-F5344CB8AC3E}">
        <p14:creationId xmlns:p14="http://schemas.microsoft.com/office/powerpoint/2010/main" val="354261464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31FE023-FFA1-0044-AF4B-CB71C85B2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Important R&amp;D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AEDA-C168-584F-A754-9E16C1B059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66825"/>
            <a:ext cx="9144000" cy="5591175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SQUID-based BPMs, at &lt;10fT/sqrt(Hz) level</a:t>
            </a:r>
          </a:p>
          <a:p>
            <a:pPr marL="0" indent="0">
              <a:buNone/>
            </a:pPr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Magnetic field shielding &lt;10nT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Geometrical phases: 1. magnetic, 2. electric</a:t>
            </a: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Study with precision simulation tools</a:t>
            </a: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Clearly define lattice elements specs, what is possible with beam-based alignment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D59372D6-E8E5-4944-A678-9FBF6EA59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EAE182-AD5F-4641-BE01-E150E3451D6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9459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50647A2-33AB-834E-8A86-D29C063C8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a typeface="ＭＳ Ｐゴシック" panose="020B0600070205080204" pitchFamily="34" charset="-128"/>
              </a:rPr>
              <a:t>Important R&amp;D projects, </a:t>
            </a:r>
            <a:r>
              <a:rPr lang="en-US" altLang="en-US" dirty="0" err="1">
                <a:solidFill>
                  <a:srgbClr val="3732FF"/>
                </a:solidFill>
                <a:ea typeface="ＭＳ Ｐゴシック" panose="020B0600070205080204" pitchFamily="34" charset="-128"/>
              </a:rPr>
              <a:t>con’d</a:t>
            </a:r>
            <a:endParaRPr lang="en-US" altLang="en-US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CE0BB-5391-F944-9652-75BCE9CC5C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611313"/>
            <a:ext cx="9144000" cy="5246687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Develop a robust polarimeter: deadtime-less, point back to origin, high efficiency, high analyzing power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what else can we do with this facility? Axion-dark matter: Axion-EDM project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Reliable, cheap E-bending plates: </a:t>
            </a:r>
            <a:r>
              <a:rPr lang="en-US" altLang="en-US" dirty="0" err="1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TiN</a:t>
            </a:r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-coated aluminum plates (follow J-LAB work &amp; scale up)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28B73F98-B06C-7A4A-9EAE-85E548D6C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9914D9-5E00-AF4D-9589-6CD4F7CB373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1177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16730CD-534C-7A4F-80BF-24FC234D9C13}"/>
              </a:ext>
            </a:extLst>
          </p:cNvPr>
          <p:cNvSpPr txBox="1">
            <a:spLocks/>
          </p:cNvSpPr>
          <p:nvPr/>
        </p:nvSpPr>
        <p:spPr bwMode="auto">
          <a:xfrm>
            <a:off x="0" y="263525"/>
            <a:ext cx="9144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3323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23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JLab</a:t>
            </a:r>
            <a:r>
              <a:rPr lang="en-US" sz="3323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results with </a:t>
            </a:r>
            <a:r>
              <a:rPr lang="en-US" sz="3323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TiN</a:t>
            </a:r>
            <a:r>
              <a:rPr lang="en-US" sz="3323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-coated Aluminum</a:t>
            </a:r>
          </a:p>
        </p:txBody>
      </p:sp>
      <p:grpSp>
        <p:nvGrpSpPr>
          <p:cNvPr id="25602" name="Group 1">
            <a:extLst>
              <a:ext uri="{FF2B5EF4-FFF2-40B4-BE49-F238E27FC236}">
                <a16:creationId xmlns:a16="http://schemas.microsoft.com/office/drawing/2014/main" id="{FFF24C18-4BC1-984B-A3F0-420885FD17BD}"/>
              </a:ext>
            </a:extLst>
          </p:cNvPr>
          <p:cNvGrpSpPr>
            <a:grpSpLocks/>
          </p:cNvGrpSpPr>
          <p:nvPr/>
        </p:nvGrpSpPr>
        <p:grpSpPr bwMode="auto">
          <a:xfrm>
            <a:off x="312738" y="1328738"/>
            <a:ext cx="5226050" cy="4891087"/>
            <a:chOff x="290512" y="808806"/>
            <a:chExt cx="5225929" cy="5299559"/>
          </a:xfrm>
        </p:grpSpPr>
        <p:pic>
          <p:nvPicPr>
            <p:cNvPr id="25617" name="Picture 3">
              <a:extLst>
                <a:ext uri="{FF2B5EF4-FFF2-40B4-BE49-F238E27FC236}">
                  <a16:creationId xmlns:a16="http://schemas.microsoft.com/office/drawing/2014/main" id="{D6C6CBB2-8FD0-6D4E-80B2-9194D7752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" y="808806"/>
              <a:ext cx="5225929" cy="275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4">
              <a:extLst>
                <a:ext uri="{FF2B5EF4-FFF2-40B4-BE49-F238E27FC236}">
                  <a16:creationId xmlns:a16="http://schemas.microsoft.com/office/drawing/2014/main" id="{81E97F88-BB90-FE4C-B2F9-F0B3A7D3A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" y="3559035"/>
              <a:ext cx="5052128" cy="254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27" name="TextBox 3">
            <a:extLst>
              <a:ext uri="{FF2B5EF4-FFF2-40B4-BE49-F238E27FC236}">
                <a16:creationId xmlns:a16="http://schemas.microsoft.com/office/drawing/2014/main" id="{648A3C3C-3BD9-9B46-AF52-5770D0A74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925513"/>
            <a:ext cx="80168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62"/>
              <a:t>No measureable field emission at 225 kV for gaps &gt; 40 mm, happy at high gradient</a:t>
            </a:r>
          </a:p>
        </p:txBody>
      </p:sp>
      <p:grpSp>
        <p:nvGrpSpPr>
          <p:cNvPr id="25604" name="Group 9">
            <a:extLst>
              <a:ext uri="{FF2B5EF4-FFF2-40B4-BE49-F238E27FC236}">
                <a16:creationId xmlns:a16="http://schemas.microsoft.com/office/drawing/2014/main" id="{ACD275E1-949E-674A-8081-720FB906099C}"/>
              </a:ext>
            </a:extLst>
          </p:cNvPr>
          <p:cNvGrpSpPr>
            <a:grpSpLocks/>
          </p:cNvGrpSpPr>
          <p:nvPr/>
        </p:nvGrpSpPr>
        <p:grpSpPr bwMode="auto">
          <a:xfrm>
            <a:off x="5938838" y="1379538"/>
            <a:ext cx="2913062" cy="4768850"/>
            <a:chOff x="5938131" y="1231594"/>
            <a:chExt cx="2913064" cy="5167313"/>
          </a:xfrm>
        </p:grpSpPr>
        <p:grpSp>
          <p:nvGrpSpPr>
            <p:cNvPr id="25611" name="Group 2">
              <a:extLst>
                <a:ext uri="{FF2B5EF4-FFF2-40B4-BE49-F238E27FC236}">
                  <a16:creationId xmlns:a16="http://schemas.microsoft.com/office/drawing/2014/main" id="{5EBF5A2E-0420-7441-AC3B-58D13464B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38131" y="1231594"/>
              <a:ext cx="2913064" cy="5167313"/>
              <a:chOff x="5842219" y="1425575"/>
              <a:chExt cx="2913064" cy="5167313"/>
            </a:xfrm>
          </p:grpSpPr>
          <p:pic>
            <p:nvPicPr>
              <p:cNvPr id="25613" name="Picture 4" descr="AL_3_electrode_HV_BenchMark_09X1000_01">
                <a:extLst>
                  <a:ext uri="{FF2B5EF4-FFF2-40B4-BE49-F238E27FC236}">
                    <a16:creationId xmlns:a16="http://schemas.microsoft.com/office/drawing/2014/main" id="{5F881E6A-19C8-F54D-87D0-2B7823AC6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220" y="1793875"/>
                <a:ext cx="2879725" cy="216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4" name="Picture 5" descr="Al_2_TiN coated_electrode_no_HV_spt_04_X1000_01b">
                <a:extLst>
                  <a:ext uri="{FF2B5EF4-FFF2-40B4-BE49-F238E27FC236}">
                    <a16:creationId xmlns:a16="http://schemas.microsoft.com/office/drawing/2014/main" id="{D2E59B1B-5C47-594B-9E02-3469C6F857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5558" y="4432300"/>
                <a:ext cx="2879725" cy="216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9" name="Text Box 8">
                <a:extLst>
                  <a:ext uri="{FF2B5EF4-FFF2-40B4-BE49-F238E27FC236}">
                    <a16:creationId xmlns:a16="http://schemas.microsoft.com/office/drawing/2014/main" id="{82AFF382-940B-4B4A-8E4B-748A6373B9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2219" y="1425575"/>
                <a:ext cx="2879727" cy="368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3234" tIns="43375" rIns="83234" bIns="43375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662" b="1">
                    <a:latin typeface="Palatino Linotype" panose="02040502050505030304" pitchFamily="18" charset="0"/>
                    <a:ea typeface="SimSun" panose="02010600030101010101" pitchFamily="2" charset="-122"/>
                  </a:rPr>
                  <a:t>Bare Al</a:t>
                </a:r>
              </a:p>
            </p:txBody>
          </p:sp>
          <p:sp>
            <p:nvSpPr>
              <p:cNvPr id="77840" name="Text Box 9">
                <a:extLst>
                  <a:ext uri="{FF2B5EF4-FFF2-40B4-BE49-F238E27FC236}">
                    <a16:creationId xmlns:a16="http://schemas.microsoft.com/office/drawing/2014/main" id="{BB9C7179-5622-6348-843D-636F4BE8F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2219" y="4069436"/>
                <a:ext cx="2879727" cy="3681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3234" tIns="43375" rIns="83234" bIns="43375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662" b="1">
                    <a:latin typeface="Palatino Linotype" panose="02040502050505030304" pitchFamily="18" charset="0"/>
                    <a:ea typeface="SimSun" panose="02010600030101010101" pitchFamily="2" charset="-122"/>
                  </a:rPr>
                  <a:t>TiN-coated Al</a:t>
                </a:r>
              </a:p>
            </p:txBody>
          </p:sp>
        </p:grpSp>
        <p:sp>
          <p:nvSpPr>
            <p:cNvPr id="77836" name="TextBox 4">
              <a:extLst>
                <a:ext uri="{FF2B5EF4-FFF2-40B4-BE49-F238E27FC236}">
                  <a16:creationId xmlns:a16="http://schemas.microsoft.com/office/drawing/2014/main" id="{D55BE984-8F13-CD48-86BF-8C6189F5A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1468" y="4265928"/>
              <a:ext cx="2587627" cy="653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62">
                  <a:solidFill>
                    <a:srgbClr val="FF0000"/>
                  </a:solidFill>
                </a:rPr>
                <a:t>the hard coating covers defects</a:t>
              </a:r>
            </a:p>
          </p:txBody>
        </p:sp>
      </p:grp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DFFF6F59-C98F-EE49-82A1-1C85DFF3CDB0}"/>
              </a:ext>
            </a:extLst>
          </p:cNvPr>
          <p:cNvSpPr txBox="1">
            <a:spLocks/>
          </p:cNvSpPr>
          <p:nvPr/>
        </p:nvSpPr>
        <p:spPr>
          <a:xfrm>
            <a:off x="5538788" y="6180138"/>
            <a:ext cx="3413125" cy="37782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92" dirty="0">
                <a:latin typeface="Arial" charset="0"/>
                <a:ea typeface="ＭＳ Ｐゴシック" charset="0"/>
                <a:cs typeface="ＭＳ Ｐゴシック" charset="0"/>
              </a:rPr>
              <a:t>Work of Md. A. </a:t>
            </a:r>
            <a:r>
              <a:rPr lang="en-US" sz="1292" dirty="0" err="1">
                <a:latin typeface="Arial" charset="0"/>
                <a:ea typeface="ＭＳ Ｐゴシック" charset="0"/>
                <a:cs typeface="ＭＳ Ｐゴシック" charset="0"/>
              </a:rPr>
              <a:t>Mamun</a:t>
            </a:r>
            <a:r>
              <a:rPr lang="en-US" sz="1292" dirty="0">
                <a:latin typeface="Arial" charset="0"/>
                <a:ea typeface="ＭＳ Ｐゴシック" charset="0"/>
                <a:cs typeface="ＭＳ Ｐゴシック" charset="0"/>
              </a:rPr>
              <a:t> and E. Forman</a:t>
            </a:r>
          </a:p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92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30" name="TextBox 10">
            <a:extLst>
              <a:ext uri="{FF2B5EF4-FFF2-40B4-BE49-F238E27FC236}">
                <a16:creationId xmlns:a16="http://schemas.microsoft.com/office/drawing/2014/main" id="{1C0DE6A6-874D-2641-904E-4025BA7F2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167438"/>
            <a:ext cx="1323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15">
                <a:solidFill>
                  <a:srgbClr val="0000FF"/>
                </a:solidFill>
              </a:rPr>
              <a:t>15 MV/m</a:t>
            </a:r>
          </a:p>
        </p:txBody>
      </p:sp>
      <p:sp>
        <p:nvSpPr>
          <p:cNvPr id="77831" name="TextBox 16">
            <a:extLst>
              <a:ext uri="{FF2B5EF4-FFF2-40B4-BE49-F238E27FC236}">
                <a16:creationId xmlns:a16="http://schemas.microsoft.com/office/drawing/2014/main" id="{B1BCA640-D536-084B-B1B2-91F1F8BBC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88" y="6167438"/>
            <a:ext cx="13223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215">
                <a:solidFill>
                  <a:srgbClr val="0000FF"/>
                </a:solidFill>
              </a:rPr>
              <a:t>20 MV/m</a:t>
            </a:r>
          </a:p>
        </p:txBody>
      </p:sp>
      <p:sp>
        <p:nvSpPr>
          <p:cNvPr id="77832" name="Slide Number Placeholder 11">
            <a:extLst>
              <a:ext uri="{FF2B5EF4-FFF2-40B4-BE49-F238E27FC236}">
                <a16:creationId xmlns:a16="http://schemas.microsoft.com/office/drawing/2014/main" id="{CEC4D556-3AF2-C041-9337-F69AD65A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fld id="{581238D6-397A-4A43-AC82-31E4600FB8D5}" type="slidenum">
              <a:rPr lang="en-US" altLang="en-US" smtClean="0"/>
              <a:pPr eaLnBrk="1" hangingPunct="1">
                <a:defRPr/>
              </a:pPr>
              <a:t>18</a:t>
            </a:fld>
            <a:endParaRPr lang="en-US" altLang="en-US" sz="1292"/>
          </a:p>
        </p:txBody>
      </p:sp>
      <p:sp>
        <p:nvSpPr>
          <p:cNvPr id="77833" name="TextBox 12">
            <a:extLst>
              <a:ext uri="{FF2B5EF4-FFF2-40B4-BE49-F238E27FC236}">
                <a16:creationId xmlns:a16="http://schemas.microsoft.com/office/drawing/2014/main" id="{DBFDB61C-CFF0-294A-A5B8-D82F09E8A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1566863"/>
            <a:ext cx="29241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85">
                <a:solidFill>
                  <a:srgbClr val="FF0000"/>
                </a:solidFill>
              </a:rPr>
              <a:t>Matt Poelker, JLab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106E1-65B3-164B-BD0B-1BD3F531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4119563"/>
            <a:ext cx="36687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2585">
                <a:solidFill>
                  <a:srgbClr val="FF0000"/>
                </a:solidFill>
                <a:latin typeface="Times New Roman" panose="02020603050405020304" pitchFamily="18" charset="0"/>
              </a:rPr>
              <a:t>We need &lt;10 MV/m </a:t>
            </a:r>
          </a:p>
          <a:p>
            <a:pPr eaLnBrk="1" hangingPunct="1">
              <a:defRPr/>
            </a:pPr>
            <a:r>
              <a:rPr lang="en-US" altLang="en-US" sz="2585">
                <a:solidFill>
                  <a:srgbClr val="FF0000"/>
                </a:solidFill>
                <a:latin typeface="Times New Roman" panose="02020603050405020304" pitchFamily="18" charset="0"/>
              </a:rPr>
              <a:t>for 30mm plate separation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930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EA48CF21-45E4-9449-87C8-CBA7751EC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3732FF"/>
                </a:solidFill>
                <a:ea typeface="ＭＳ Ｐゴシック" panose="020B0600070205080204" pitchFamily="34" charset="-128"/>
              </a:rPr>
              <a:t>Projects in Korea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14615-C62F-6A4D-9DBE-196AA3B472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66825"/>
            <a:ext cx="9144000" cy="5591175"/>
          </a:xfrm>
        </p:spPr>
        <p:txBody>
          <a:bodyPr/>
          <a:lstStyle/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Magnetic field shielding, SQUID-based BPMs, IBS/CAPP, KRISS, TUM, …</a:t>
            </a:r>
          </a:p>
          <a:p>
            <a:pPr marL="0" indent="0">
              <a:buNone/>
            </a:pPr>
            <a:r>
              <a:rPr lang="en-US" altLang="en-US" dirty="0" err="1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Teamleader</a:t>
            </a:r>
            <a:r>
              <a:rPr lang="en-US" altLang="en-US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: Selcuk Haciomeroglu</a:t>
            </a:r>
          </a:p>
          <a:p>
            <a:endParaRPr lang="en-US" altLang="en-US" dirty="0">
              <a:solidFill>
                <a:srgbClr val="FF0000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Goal: develop a SQUID-based BPM at the 1-10fT/sqrt(Hz) level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Characterize it at IBS/CAPP for time stability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Install it at a ring for real-time testing</a:t>
            </a:r>
          </a:p>
          <a:p>
            <a:endParaRPr lang="en-US" altLang="en-US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6346FB5-4F95-5848-B6F2-C0386546B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3EEE89-CA09-BC43-BF76-B35A27D26E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4507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1" y="1397726"/>
            <a:ext cx="9143999" cy="5049836"/>
          </a:xfrm>
        </p:spPr>
        <p:txBody>
          <a:bodyPr/>
          <a:lstStyle/>
          <a:p>
            <a:pPr algn="l">
              <a:buFontTx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No clear evidence for New Physics showed up at LHC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New CP-violating source is needed to explain the matter-antimatter asymmetry mystery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Hadronic EDMs are some of the most sensitive probes we have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A natural next, after the muon g-2 experiment concludes; many techniques are similar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503A18-919F-174F-BBF2-F4BA3D552FB0}"/>
              </a:ext>
            </a:extLst>
          </p:cNvPr>
          <p:cNvSpPr txBox="1">
            <a:spLocks/>
          </p:cNvSpPr>
          <p:nvPr/>
        </p:nvSpPr>
        <p:spPr>
          <a:xfrm>
            <a:off x="0" y="235132"/>
            <a:ext cx="9144000" cy="6531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1465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8B2DD8E-BB15-E24D-B897-90474BE2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3732FF"/>
                </a:solidFill>
                <a:ea typeface="ＭＳ Ｐゴシック" panose="020B0600070205080204" pitchFamily="34" charset="-128"/>
              </a:rPr>
              <a:t>Projects in Korea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66C6-B5FE-C140-8012-23D9AD2A71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66825"/>
            <a:ext cx="9144000" cy="5591175"/>
          </a:xfrm>
        </p:spPr>
        <p:txBody>
          <a:bodyPr/>
          <a:lstStyle/>
          <a:p>
            <a:endParaRPr lang="en-US" altLang="en-US" dirty="0">
              <a:solidFill>
                <a:srgbClr val="3732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Schedule, SQUIDs:  1 full scale unit ready for testing at IBS/CAPP: fall 2018.</a:t>
            </a:r>
          </a:p>
          <a:p>
            <a:endParaRPr lang="en-US" altLang="en-US" dirty="0">
              <a:solidFill>
                <a:srgbClr val="3732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3732FF"/>
                </a:solidFill>
                <a:effectLst/>
                <a:ea typeface="ＭＳ Ｐゴシック" panose="020B0600070205080204" pitchFamily="34" charset="-128"/>
              </a:rPr>
              <a:t>Ready for installation for testing at a storage ring in 2019-2020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A73A0AA-154E-CD45-9BC5-1CAEF2E6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16B62-9B73-9B48-99B7-9DD1C8BA21B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759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839344C0-5E91-C841-AD51-BDDF006D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525" y="1265238"/>
            <a:ext cx="374332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3">
            <a:extLst>
              <a:ext uri="{FF2B5EF4-FFF2-40B4-BE49-F238E27FC236}">
                <a16:creationId xmlns:a16="http://schemas.microsoft.com/office/drawing/2014/main" id="{F1A7A4A1-0AB3-6F45-AFC6-506DD9B1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1265238"/>
            <a:ext cx="2798762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CF0E5684-00B5-D741-988C-F0B638BA9477}"/>
              </a:ext>
            </a:extLst>
          </p:cNvPr>
          <p:cNvCxnSpPr/>
          <p:nvPr/>
        </p:nvCxnSpPr>
        <p:spPr>
          <a:xfrm flipH="1">
            <a:off x="4979988" y="5332413"/>
            <a:ext cx="576262" cy="61277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TextBox 7">
            <a:extLst>
              <a:ext uri="{FF2B5EF4-FFF2-40B4-BE49-F238E27FC236}">
                <a16:creationId xmlns:a16="http://schemas.microsoft.com/office/drawing/2014/main" id="{2017A95A-DCFB-4D40-BB24-5E4BD1A9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5913438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SQUID</a:t>
            </a:r>
            <a:r>
              <a:rPr lang="ko-KR" altLang="en-US" sz="1600" b="1">
                <a:cs typeface="Arial" panose="020B0604020202020204" pitchFamily="34" charset="0"/>
              </a:rPr>
              <a:t> </a:t>
            </a:r>
            <a:r>
              <a:rPr lang="en-US" altLang="ko-KR" sz="1600" b="1">
                <a:cs typeface="Arial" panose="020B0604020202020204" pitchFamily="34" charset="0"/>
              </a:rPr>
              <a:t>magnetometer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sp>
        <p:nvSpPr>
          <p:cNvPr id="29701" name="TextBox 10">
            <a:extLst>
              <a:ext uri="{FF2B5EF4-FFF2-40B4-BE49-F238E27FC236}">
                <a16:creationId xmlns:a16="http://schemas.microsoft.com/office/drawing/2014/main" id="{34712D0C-7B3A-C04B-8970-191745B6D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5929313"/>
            <a:ext cx="1619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To p-beam line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54B0A0F-DB3B-1C41-8BAE-DDB75E335724}"/>
              </a:ext>
            </a:extLst>
          </p:cNvPr>
          <p:cNvCxnSpPr/>
          <p:nvPr/>
        </p:nvCxnSpPr>
        <p:spPr>
          <a:xfrm flipH="1" flipV="1">
            <a:off x="6827838" y="5710238"/>
            <a:ext cx="639762" cy="2794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TextBox 13">
            <a:extLst>
              <a:ext uri="{FF2B5EF4-FFF2-40B4-BE49-F238E27FC236}">
                <a16:creationId xmlns:a16="http://schemas.microsoft.com/office/drawing/2014/main" id="{DEB700C3-F66C-5D47-8FC8-6A31450E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221163"/>
            <a:ext cx="1119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Liquid He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sp>
        <p:nvSpPr>
          <p:cNvPr id="29704" name="TextBox 14">
            <a:extLst>
              <a:ext uri="{FF2B5EF4-FFF2-40B4-BE49-F238E27FC236}">
                <a16:creationId xmlns:a16="http://schemas.microsoft.com/office/drawing/2014/main" id="{BFA79019-AF8A-F54D-A479-6967B91D0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529263"/>
            <a:ext cx="9699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>
                <a:cs typeface="Arial" panose="020B0604020202020204" pitchFamily="34" charset="0"/>
              </a:rPr>
              <a:t>Vacuum</a:t>
            </a:r>
            <a:endParaRPr lang="ko-KR" altLang="en-US" sz="1600" b="1">
              <a:cs typeface="Arial" panose="020B0604020202020204" pitchFamily="34" charset="0"/>
            </a:endParaRPr>
          </a:p>
        </p:txBody>
      </p:sp>
      <p:sp>
        <p:nvSpPr>
          <p:cNvPr id="29705" name="TextBox 15">
            <a:extLst>
              <a:ext uri="{FF2B5EF4-FFF2-40B4-BE49-F238E27FC236}">
                <a16:creationId xmlns:a16="http://schemas.microsoft.com/office/drawing/2014/main" id="{A9544CB3-BAB3-3848-A909-CFADF5A28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60350"/>
            <a:ext cx="643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800" b="1" u="sng">
                <a:cs typeface="Arial" panose="020B0604020202020204" pitchFamily="34" charset="0"/>
              </a:rPr>
              <a:t>Beam position monitor: SQUID array</a:t>
            </a:r>
            <a:endParaRPr lang="ko-KR" altLang="en-US" sz="2800" b="1" u="sng">
              <a:cs typeface="Arial" panose="020B0604020202020204" pitchFamily="34" charset="0"/>
            </a:endParaRPr>
          </a:p>
        </p:txBody>
      </p:sp>
      <p:pic>
        <p:nvPicPr>
          <p:cNvPr id="29706" name="_x260189640" descr="EMB000017c00cbd">
            <a:extLst>
              <a:ext uri="{FF2B5EF4-FFF2-40B4-BE49-F238E27FC236}">
                <a16:creationId xmlns:a16="http://schemas.microsoft.com/office/drawing/2014/main" id="{96A15A1E-3400-3A4C-928F-F303F44A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4514850"/>
            <a:ext cx="213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그림 16">
            <a:extLst>
              <a:ext uri="{FF2B5EF4-FFF2-40B4-BE49-F238E27FC236}">
                <a16:creationId xmlns:a16="http://schemas.microsoft.com/office/drawing/2014/main" id="{D07A9685-77D6-6946-8814-235EBFFA6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203325"/>
            <a:ext cx="377348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Slide Number Placeholder 1">
            <a:extLst>
              <a:ext uri="{FF2B5EF4-FFF2-40B4-BE49-F238E27FC236}">
                <a16:creationId xmlns:a16="http://schemas.microsoft.com/office/drawing/2014/main" id="{CCCF712E-7735-A145-A3BD-F2B726873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81238D6-397A-4A43-AC82-31E4600FB8D5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412388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24E4A4A6-E778-344F-8E95-57991DA6E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pic>
        <p:nvPicPr>
          <p:cNvPr id="30722" name="_x260754136" descr="EMB000017c00d0a">
            <a:extLst>
              <a:ext uri="{FF2B5EF4-FFF2-40B4-BE49-F238E27FC236}">
                <a16:creationId xmlns:a16="http://schemas.microsoft.com/office/drawing/2014/main" id="{17CEE176-E862-5744-979A-27EAF09F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300" y="1665288"/>
            <a:ext cx="286702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_x260754536" descr="EMB000017c00d0b">
            <a:extLst>
              <a:ext uri="{FF2B5EF4-FFF2-40B4-BE49-F238E27FC236}">
                <a16:creationId xmlns:a16="http://schemas.microsoft.com/office/drawing/2014/main" id="{DBD8023E-437C-2F44-B309-667FAB9C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1682750"/>
            <a:ext cx="28305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>
            <a:extLst>
              <a:ext uri="{FF2B5EF4-FFF2-40B4-BE49-F238E27FC236}">
                <a16:creationId xmlns:a16="http://schemas.microsoft.com/office/drawing/2014/main" id="{D16A1596-EA73-064A-9188-F33725D7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sp>
        <p:nvSpPr>
          <p:cNvPr id="30725" name="Rectangle 2">
            <a:extLst>
              <a:ext uri="{FF2B5EF4-FFF2-40B4-BE49-F238E27FC236}">
                <a16:creationId xmlns:a16="http://schemas.microsoft.com/office/drawing/2014/main" id="{67207333-FD3E-8241-9BC2-ABC1945AC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15913"/>
            <a:ext cx="7086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808000"/>
                  </a:outerShdw>
                </a:effectLst>
              </a14:hiddenEffects>
            </a:ext>
          </a:extLst>
        </p:spPr>
        <p:txBody>
          <a:bodyPr wrap="none" lIns="91424" tIns="45712" rIns="91424" bIns="457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Marlett" pitchFamily="2" charset="2"/>
              <a:buNone/>
            </a:pPr>
            <a:r>
              <a:rPr kumimoji="1" lang="en-US" altLang="ko-KR" sz="2800" b="1" u="sng">
                <a:ea typeface="굴림" panose="020B0600000101010101" pitchFamily="34" charset="-127"/>
                <a:cs typeface="Arial" panose="020B0604020202020204" pitchFamily="34" charset="0"/>
              </a:rPr>
              <a:t>Cylindrical Dewar: under fabrication</a:t>
            </a:r>
          </a:p>
        </p:txBody>
      </p:sp>
      <p:sp>
        <p:nvSpPr>
          <p:cNvPr id="30726" name="Slide Number Placeholder 3">
            <a:extLst>
              <a:ext uri="{FF2B5EF4-FFF2-40B4-BE49-F238E27FC236}">
                <a16:creationId xmlns:a16="http://schemas.microsoft.com/office/drawing/2014/main" id="{1EBBC5E4-D0EA-114F-9788-C23B82A7AA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7A4F1A-1496-3D43-88D6-00CA7803B99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53126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37CF25DC-874A-9144-ADA1-AC44007D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712" y="3234105"/>
            <a:ext cx="5228492" cy="325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3">
            <a:extLst>
              <a:ext uri="{FF2B5EF4-FFF2-40B4-BE49-F238E27FC236}">
                <a16:creationId xmlns:a16="http://schemas.microsoft.com/office/drawing/2014/main" id="{8B974878-59D0-9946-A0D7-D183297D5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331" y="868974"/>
            <a:ext cx="4288353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SQUID-based BPMs, Korea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461F2F0A-29A4-E44E-9054-3FA87412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277"/>
            <a:ext cx="4783015" cy="38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>
            <a:extLst>
              <a:ext uri="{FF2B5EF4-FFF2-40B4-BE49-F238E27FC236}">
                <a16:creationId xmlns:a16="http://schemas.microsoft.com/office/drawing/2014/main" id="{3910CA29-F8B8-FF47-980C-D9493B95D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967046"/>
            <a:ext cx="4572085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Selcuk Haciomeroglu, IBS/CAPP</a:t>
            </a:r>
          </a:p>
        </p:txBody>
      </p:sp>
    </p:spTree>
    <p:extLst>
      <p:ext uri="{BB962C8B-B14F-4D97-AF65-F5344CB8AC3E}">
        <p14:creationId xmlns:p14="http://schemas.microsoft.com/office/powerpoint/2010/main" val="1965667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E67B0E0E-FBCE-9E40-B3F0-1378461DF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All-electric field ring weakness: High sensitivity to B-fields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2A4F84D7-2E66-1042-824F-795ECB2FE8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&lt;10nT B-field shielding is adequate when lattice beta-functions are uniform</a:t>
            </a:r>
          </a:p>
          <a:p>
            <a:endParaRPr lang="en-US" altLang="en-US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Much stricter specs when there’s a variation of vertical beta-function.</a:t>
            </a:r>
          </a:p>
          <a:p>
            <a:endParaRPr lang="en-US" altLang="en-US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Confirmed specs with high-precision beam/spin simulations</a:t>
            </a:r>
          </a:p>
        </p:txBody>
      </p:sp>
    </p:spTree>
    <p:extLst>
      <p:ext uri="{BB962C8B-B14F-4D97-AF65-F5344CB8AC3E}">
        <p14:creationId xmlns:p14="http://schemas.microsoft.com/office/powerpoint/2010/main" val="5556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2340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New breakthrough idea from IBS/CAPP:    hybrid storage ring</a:t>
            </a:r>
          </a:p>
        </p:txBody>
      </p:sp>
      <p:sp>
        <p:nvSpPr>
          <p:cNvPr id="122883" name="Subtitle 2"/>
          <p:cNvSpPr>
            <a:spLocks noGrp="1"/>
          </p:cNvSpPr>
          <p:nvPr>
            <p:ph type="subTitle" idx="1"/>
          </p:nvPr>
        </p:nvSpPr>
        <p:spPr>
          <a:xfrm>
            <a:off x="0" y="1097281"/>
            <a:ext cx="9143999" cy="1541417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It eliminates the main systematic error sources: B-fields</a:t>
            </a:r>
          </a:p>
          <a:p>
            <a:pPr algn="l">
              <a:buFontTx/>
              <a:buChar char="•"/>
            </a:pPr>
            <a:endParaRPr lang="en-US" sz="2800" dirty="0">
              <a:solidFill>
                <a:srgbClr val="000099"/>
              </a:solidFill>
            </a:endParaRPr>
          </a:p>
          <a:p>
            <a:pPr algn="l">
              <a:buFontTx/>
              <a:buChar char="•"/>
            </a:pPr>
            <a:r>
              <a:rPr lang="en-US" sz="2800" dirty="0">
                <a:solidFill>
                  <a:srgbClr val="000099"/>
                </a:solidFill>
              </a:rPr>
              <a:t>Makes the ring construction simpler</a:t>
            </a:r>
            <a:endParaRPr lang="en-US" sz="2800" dirty="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endParaRPr lang="en-US" dirty="0">
              <a:solidFill>
                <a:srgbClr val="00339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B0795-E835-6642-84A3-81C8EFCAC5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18" y="2460170"/>
            <a:ext cx="7816101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New idea: hybrid storage ring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759527"/>
            <a:ext cx="8406533" cy="4655128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Use E-field for particle bending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Alternate magnetic focusing, allows simultaneous CW/CCW storage (eliminates vertical E-field issues)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It reduces the radial B-field dependence by at least five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106285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0"/>
            <a:ext cx="9144000" cy="1417639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Hybrid storage ring lattice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759527"/>
            <a:ext cx="8406533" cy="108065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Use E-field for particle bending, alternate magnetic focusing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01465-A432-6A4B-8EBD-F8911DD90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936" y="2530186"/>
            <a:ext cx="4423063" cy="3854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0F84E-8C36-FD41-81BE-3593BAB39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3" y="3105331"/>
            <a:ext cx="5191760" cy="3244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5E724-96B6-B44E-9E05-463CC4E3268B}"/>
              </a:ext>
            </a:extLst>
          </p:cNvPr>
          <p:cNvSpPr txBox="1"/>
          <p:nvPr/>
        </p:nvSpPr>
        <p:spPr>
          <a:xfrm>
            <a:off x="1280160" y="637467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Seluck</a:t>
            </a:r>
            <a:r>
              <a:rPr lang="en-US" dirty="0"/>
              <a:t> </a:t>
            </a:r>
            <a:r>
              <a:rPr lang="en-US" dirty="0" err="1"/>
              <a:t>Haciomeroglu’s</a:t>
            </a:r>
            <a:r>
              <a:rPr lang="en-US" dirty="0"/>
              <a:t>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3A634-4056-DE4B-830A-6D268DCAEFE9}"/>
              </a:ext>
            </a:extLst>
          </p:cNvPr>
          <p:cNvSpPr txBox="1"/>
          <p:nvPr/>
        </p:nvSpPr>
        <p:spPr>
          <a:xfrm>
            <a:off x="5430981" y="3823854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Quads: 0.1T/m, 0.4m</a:t>
            </a:r>
          </a:p>
        </p:txBody>
      </p:sp>
    </p:spTree>
    <p:extLst>
      <p:ext uri="{BB962C8B-B14F-4D97-AF65-F5344CB8AC3E}">
        <p14:creationId xmlns:p14="http://schemas.microsoft.com/office/powerpoint/2010/main" val="5039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Reality check: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What happens with misaligned elements?</a:t>
            </a:r>
          </a:p>
        </p:txBody>
      </p:sp>
    </p:spTree>
    <p:extLst>
      <p:ext uri="{BB962C8B-B14F-4D97-AF65-F5344CB8AC3E}">
        <p14:creationId xmlns:p14="http://schemas.microsoft.com/office/powerpoint/2010/main" val="376472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1" y="1246910"/>
            <a:ext cx="8908868" cy="803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tilted E-field 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59237-E0AC-5A46-B052-5A32AF2069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83" y="2275296"/>
            <a:ext cx="3683000" cy="290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909FC0-9910-134E-B658-9CB44FAB37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572" y="2236470"/>
            <a:ext cx="3759200" cy="29337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DB02A7-CB22-284E-AC76-CC3D04BE9EE1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3"/>
            <a:ext cx="8621485" cy="803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Clock-wise and counter-clock-wise vertical spin precessions are equal and cancel.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057D39-6480-744B-8660-BAC33FC326BC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183005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ea typeface="MS PGothic" pitchFamily="34" charset="-128"/>
              </a:rPr>
              <a:t>Yannis Semertzidis, BNL</a:t>
            </a:r>
          </a:p>
        </p:txBody>
      </p:sp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38" y="561975"/>
            <a:ext cx="7772400" cy="1143000"/>
          </a:xfrm>
        </p:spPr>
        <p:txBody>
          <a:bodyPr/>
          <a:lstStyle/>
          <a:p>
            <a:r>
              <a:rPr lang="en-US" sz="4000" b="1" u="sng" dirty="0">
                <a:solidFill>
                  <a:srgbClr val="2934FF"/>
                </a:solidFill>
              </a:rPr>
              <a:t>The Electric Dipole Moment precesses in an Electric field</a:t>
            </a:r>
          </a:p>
        </p:txBody>
      </p:sp>
      <p:graphicFrame>
        <p:nvGraphicFramePr>
          <p:cNvPr id="124930" name="Object 2"/>
          <p:cNvGraphicFramePr>
            <a:graphicFrameLocks noChangeAspect="1"/>
          </p:cNvGraphicFramePr>
          <p:nvPr>
            <p:extLst/>
          </p:nvPr>
        </p:nvGraphicFramePr>
        <p:xfrm>
          <a:off x="2266950" y="2844800"/>
          <a:ext cx="5078413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45" name="Equation" r:id="rId4" imgW="698500" imgH="406400" progId="Equation.3">
                  <p:embed/>
                </p:oleObj>
              </mc:Choice>
              <mc:Fallback>
                <p:oleObj name="Equation" r:id="rId4" imgW="698500" imgH="406400" progId="Equation.3">
                  <p:embed/>
                  <p:pic>
                    <p:nvPicPr>
                      <p:cNvPr id="1249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2844800"/>
                        <a:ext cx="5078413" cy="29559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0" y="2008188"/>
            <a:ext cx="1670050" cy="1933575"/>
            <a:chOff x="790" y="910"/>
            <a:chExt cx="1052" cy="121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056" y="910"/>
              <a:ext cx="786" cy="1218"/>
              <a:chOff x="1044" y="1785"/>
              <a:chExt cx="786" cy="1218"/>
            </a:xfrm>
          </p:grpSpPr>
          <p:sp>
            <p:nvSpPr>
              <p:cNvPr id="124937" name="Line 12"/>
              <p:cNvSpPr>
                <a:spLocks noChangeShapeType="1"/>
              </p:cNvSpPr>
              <p:nvPr/>
            </p:nvSpPr>
            <p:spPr bwMode="auto">
              <a:xfrm flipV="1">
                <a:off x="1449" y="1785"/>
                <a:ext cx="0" cy="121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38" name="Oval 13"/>
              <p:cNvSpPr>
                <a:spLocks noChangeArrowheads="1"/>
              </p:cNvSpPr>
              <p:nvPr/>
            </p:nvSpPr>
            <p:spPr bwMode="auto">
              <a:xfrm>
                <a:off x="1044" y="2007"/>
                <a:ext cx="786" cy="794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39" name="Oval 14"/>
              <p:cNvSpPr>
                <a:spLocks noChangeArrowheads="1"/>
              </p:cNvSpPr>
              <p:nvPr/>
            </p:nvSpPr>
            <p:spPr bwMode="auto">
              <a:xfrm>
                <a:off x="1044" y="2270"/>
                <a:ext cx="786" cy="266"/>
              </a:xfrm>
              <a:prstGeom prst="ellipse">
                <a:avLst/>
              </a:prstGeom>
              <a:solidFill>
                <a:srgbClr val="008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40" name="Line 15"/>
              <p:cNvSpPr>
                <a:spLocks noChangeShapeType="1"/>
              </p:cNvSpPr>
              <p:nvPr/>
            </p:nvSpPr>
            <p:spPr bwMode="auto">
              <a:xfrm>
                <a:off x="1371" y="2527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41" name="Oval 16"/>
              <p:cNvSpPr>
                <a:spLocks noChangeArrowheads="1"/>
              </p:cNvSpPr>
              <p:nvPr/>
            </p:nvSpPr>
            <p:spPr bwMode="auto">
              <a:xfrm>
                <a:off x="1122" y="2096"/>
                <a:ext cx="642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2" name="Oval 17"/>
              <p:cNvSpPr>
                <a:spLocks noChangeArrowheads="1"/>
              </p:cNvSpPr>
              <p:nvPr/>
            </p:nvSpPr>
            <p:spPr bwMode="auto">
              <a:xfrm>
                <a:off x="1530" y="209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3" name="Oval 18"/>
              <p:cNvSpPr>
                <a:spLocks noChangeArrowheads="1"/>
              </p:cNvSpPr>
              <p:nvPr/>
            </p:nvSpPr>
            <p:spPr bwMode="auto">
              <a:xfrm>
                <a:off x="1254" y="2018"/>
                <a:ext cx="348" cy="104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4" name="Oval 19"/>
              <p:cNvSpPr>
                <a:spLocks noChangeArrowheads="1"/>
              </p:cNvSpPr>
              <p:nvPr/>
            </p:nvSpPr>
            <p:spPr bwMode="auto">
              <a:xfrm>
                <a:off x="1644" y="2210"/>
                <a:ext cx="174" cy="26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5" name="Oval 20"/>
              <p:cNvSpPr>
                <a:spLocks noChangeArrowheads="1"/>
              </p:cNvSpPr>
              <p:nvPr/>
            </p:nvSpPr>
            <p:spPr bwMode="auto">
              <a:xfrm>
                <a:off x="1350" y="2042"/>
                <a:ext cx="390" cy="39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6" name="Oval 21"/>
              <p:cNvSpPr>
                <a:spLocks noChangeArrowheads="1"/>
              </p:cNvSpPr>
              <p:nvPr/>
            </p:nvSpPr>
            <p:spPr bwMode="auto">
              <a:xfrm>
                <a:off x="1122" y="2060"/>
                <a:ext cx="366" cy="36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7" name="Oval 22"/>
              <p:cNvSpPr>
                <a:spLocks noChangeArrowheads="1"/>
              </p:cNvSpPr>
              <p:nvPr/>
            </p:nvSpPr>
            <p:spPr bwMode="auto">
              <a:xfrm>
                <a:off x="1056" y="221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8" name="Oval 23"/>
              <p:cNvSpPr>
                <a:spLocks noChangeArrowheads="1"/>
              </p:cNvSpPr>
              <p:nvPr/>
            </p:nvSpPr>
            <p:spPr bwMode="auto">
              <a:xfrm>
                <a:off x="1092" y="2138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49" name="Oval 24"/>
              <p:cNvSpPr>
                <a:spLocks noChangeArrowheads="1"/>
              </p:cNvSpPr>
              <p:nvPr/>
            </p:nvSpPr>
            <p:spPr bwMode="auto">
              <a:xfrm>
                <a:off x="1560" y="2150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24950" name="Text Box 25"/>
              <p:cNvSpPr txBox="1">
                <a:spLocks noChangeArrowheads="1"/>
              </p:cNvSpPr>
              <p:nvPr/>
            </p:nvSpPr>
            <p:spPr bwMode="auto">
              <a:xfrm>
                <a:off x="1336" y="2136"/>
                <a:ext cx="2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+</a:t>
                </a:r>
              </a:p>
            </p:txBody>
          </p:sp>
          <p:sp>
            <p:nvSpPr>
              <p:cNvPr id="124951" name="Text Box 26"/>
              <p:cNvSpPr txBox="1">
                <a:spLocks noChangeArrowheads="1"/>
              </p:cNvSpPr>
              <p:nvPr/>
            </p:nvSpPr>
            <p:spPr bwMode="auto">
              <a:xfrm>
                <a:off x="1349" y="2518"/>
                <a:ext cx="1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-</a:t>
                </a:r>
              </a:p>
            </p:txBody>
          </p:sp>
        </p:grpSp>
        <p:graphicFrame>
          <p:nvGraphicFramePr>
            <p:cNvPr id="124931" name="Object 3"/>
            <p:cNvGraphicFramePr>
              <a:graphicFrameLocks noChangeAspect="1"/>
            </p:cNvGraphicFramePr>
            <p:nvPr/>
          </p:nvGraphicFramePr>
          <p:xfrm>
            <a:off x="790" y="1022"/>
            <a:ext cx="358" cy="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446" name="Equation" r:id="rId6" imgW="139680" imgH="215640" progId="">
                    <p:embed/>
                  </p:oleObj>
                </mc:Choice>
                <mc:Fallback>
                  <p:oleObj name="Equation" r:id="rId6" imgW="139680" imgH="215640" progId="">
                    <p:embed/>
                    <p:pic>
                      <p:nvPicPr>
                        <p:cNvPr id="12493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0" y="1022"/>
                          <a:ext cx="358" cy="5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4935" name="Text Box 23"/>
          <p:cNvSpPr txBox="1">
            <a:spLocks noChangeArrowheads="1"/>
          </p:cNvSpPr>
          <p:nvPr/>
        </p:nvSpPr>
        <p:spPr bwMode="auto">
          <a:xfrm>
            <a:off x="1752600" y="1893888"/>
            <a:ext cx="546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EDM vector </a:t>
            </a:r>
            <a:r>
              <a:rPr lang="en-US" i="1">
                <a:solidFill>
                  <a:srgbClr val="FF3300"/>
                </a:solidFill>
              </a:rPr>
              <a:t>d</a:t>
            </a:r>
            <a:r>
              <a:rPr lang="en-US"/>
              <a:t> is along the particle spin direction</a:t>
            </a:r>
          </a:p>
        </p:txBody>
      </p:sp>
    </p:spTree>
    <p:extLst>
      <p:ext uri="{BB962C8B-B14F-4D97-AF65-F5344CB8AC3E}">
        <p14:creationId xmlns:p14="http://schemas.microsoft.com/office/powerpoint/2010/main" val="302056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1" y="1246910"/>
            <a:ext cx="8908868" cy="803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tilted E-field plates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59237-E0AC-5A46-B052-5A32AF2069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83" y="2275296"/>
            <a:ext cx="3683000" cy="290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94254-4D71-E245-B23D-5E98A3D9F5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821" y="2145030"/>
            <a:ext cx="4330700" cy="29337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A4F30-CD16-CD41-B3A0-40206921994D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2"/>
            <a:ext cx="8621485" cy="1147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Clock-wise and counter-clock-wise vertical spin precessions are equal, shown here with 1 compensating element.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9B3FC-11D2-B745-BBE4-B2D44FDBE669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2905867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9709" y="438417"/>
            <a:ext cx="7536873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Relevant parameter:</a:t>
            </a:r>
            <a:b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The average vertical speed in deflectors needs to be close to zero!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4C8B9-636B-5A47-8FDB-78685F55F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3692"/>
            <a:ext cx="4423063" cy="3854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99C6E-91ED-AA4A-942C-FEB7574CEB80}"/>
              </a:ext>
            </a:extLst>
          </p:cNvPr>
          <p:cNvSpPr txBox="1"/>
          <p:nvPr/>
        </p:nvSpPr>
        <p:spPr>
          <a:xfrm>
            <a:off x="649580" y="5073931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Quads: 0.1T/m, 0.4m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B9670-0C4F-2C4C-AE7C-93C2645A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08" y="3590472"/>
            <a:ext cx="4433030" cy="26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3691" y="1246910"/>
            <a:ext cx="8856618" cy="80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Probe effect with radial spin direction.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A4F30-CD16-CD41-B3A0-40206921994D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2"/>
            <a:ext cx="8621485" cy="1147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Cancel both CW and CCW vertical spin precessions with trim dipole 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6823F-9C47-B346-A6BD-0D7A7F533145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B6CA2-3A4F-7149-96FA-9A6F83AFA5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41" y="2120323"/>
            <a:ext cx="3822700" cy="275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4AE86-D17F-5447-8976-8A65A1AAB0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95" y="2221923"/>
            <a:ext cx="3543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6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5854" y="1865435"/>
            <a:ext cx="7536873" cy="2789692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How about quadrupole alignment?</a:t>
            </a:r>
          </a:p>
        </p:txBody>
      </p:sp>
    </p:spTree>
    <p:extLst>
      <p:ext uri="{BB962C8B-B14F-4D97-AF65-F5344CB8AC3E}">
        <p14:creationId xmlns:p14="http://schemas.microsoft.com/office/powerpoint/2010/main" val="2819829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3691" y="1246910"/>
            <a:ext cx="8856618" cy="8039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random positioning error of the quads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A4F30-CD16-CD41-B3A0-40206921994D}"/>
              </a:ext>
            </a:extLst>
          </p:cNvPr>
          <p:cNvSpPr txBox="1">
            <a:spLocks noChangeArrowheads="1"/>
          </p:cNvSpPr>
          <p:nvPr/>
        </p:nvSpPr>
        <p:spPr>
          <a:xfrm>
            <a:off x="287382" y="5435732"/>
            <a:ext cx="8621485" cy="1147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Clock-wise and counter-clock-wise vertical spin precessions are compatible with zero!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E3885-92F1-3B40-B8D6-452BB2ACFA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4" y="2052502"/>
            <a:ext cx="35433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FB090-57F7-F24D-8CD7-400CAC79A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856" y="1994263"/>
            <a:ext cx="3873500" cy="2895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6823F-9C47-B346-A6BD-0D7A7F533145}"/>
              </a:ext>
            </a:extLst>
          </p:cNvPr>
          <p:cNvSpPr txBox="1"/>
          <p:nvPr/>
        </p:nvSpPr>
        <p:spPr>
          <a:xfrm>
            <a:off x="1280160" y="6374674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Zhanibek </a:t>
            </a:r>
            <a:r>
              <a:rPr lang="en-US" dirty="0" err="1"/>
              <a:t>Omarov’s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3666947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Our conclusions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83EC5E-5131-354A-9B6E-3F0AF1DB0F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759527"/>
            <a:ext cx="8406533" cy="4655128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According to our simulations all known systematic errors are cancelled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Need to confirm with independent studies by another group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027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Beam-based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083EC5E-5131-354A-9B6E-3F0AF1DB0F12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63393" y="1759527"/>
                <a:ext cx="8406533" cy="465512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en-US" sz="3200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Quadrupole alignment resolution achieved at COSY: 10 microns</a:t>
                </a:r>
              </a:p>
              <a:p>
                <a:endParaRPr lang="en-US" altLang="en-US" sz="3200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r>
                  <a:rPr lang="en-US" altLang="en-US" sz="3200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Limited by the detector resolution (Rogowski coils)</a:t>
                </a:r>
              </a:p>
              <a:p>
                <a:endParaRPr lang="en-US" altLang="en-US" sz="3200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  <a:p>
                <a:r>
                  <a:rPr lang="en-US" altLang="en-US" sz="3200" dirty="0">
                    <a:solidFill>
                      <a:srgbClr val="1B2BF4"/>
                    </a:solidFill>
                    <a:effectLst/>
                    <a:ea typeface="ＭＳ Ｐゴシック" panose="020B0600070205080204" pitchFamily="34" charset="-128"/>
                  </a:rPr>
                  <a:t>SQUID-based BPMs have much higher resolution: 1-10nm/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solidFill>
                          <a:srgbClr val="1B2BF4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1B2BF4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Hz</m:t>
                    </m:r>
                  </m:oMath>
                </a14:m>
                <a:endParaRPr lang="en-US" altLang="en-US" sz="3200" dirty="0">
                  <a:solidFill>
                    <a:srgbClr val="1B2BF4"/>
                  </a:solidFill>
                  <a:effectLst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083EC5E-5131-354A-9B6E-3F0AF1DB0F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393" y="1759527"/>
                <a:ext cx="8406533" cy="4655128"/>
              </a:xfrm>
              <a:blipFill>
                <a:blip r:embed="rId3"/>
                <a:stretch>
                  <a:fillRect l="-1508" t="-2725" r="-1508" b="-4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3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Symmetries during run</a:t>
            </a:r>
          </a:p>
        </p:txBody>
      </p:sp>
    </p:spTree>
    <p:extLst>
      <p:ext uri="{BB962C8B-B14F-4D97-AF65-F5344CB8AC3E}">
        <p14:creationId xmlns:p14="http://schemas.microsoft.com/office/powerpoint/2010/main" val="240610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6425" y="63817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150813"/>
            <a:ext cx="8315325" cy="1290637"/>
          </a:xfrm>
        </p:spPr>
        <p:txBody>
          <a:bodyPr/>
          <a:lstStyle/>
          <a:p>
            <a:r>
              <a:rPr lang="en-US" sz="4000" b="1" u="sng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Keep it symmetric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83EC5E-5131-354A-9B6E-3F0AF1DB0F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80555"/>
            <a:ext cx="9144000" cy="494607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Aiming for 1-10 microns using SQUID-based BPMs. We can do better by &gt;10</a:t>
            </a:r>
            <a:r>
              <a:rPr lang="en-US" altLang="en-US" sz="3200" baseline="300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3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 if needed (stability?)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Run the experiment with </a:t>
            </a:r>
            <a:r>
              <a:rPr lang="en-US" altLang="en-US" sz="3200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longitudinal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 and </a:t>
            </a:r>
            <a:r>
              <a:rPr lang="en-US" altLang="en-US" sz="3200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radial spin directions </a:t>
            </a:r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in CW and CCW directions. </a:t>
            </a:r>
          </a:p>
          <a:p>
            <a:endParaRPr lang="en-US" altLang="en-US" sz="3200" dirty="0">
              <a:solidFill>
                <a:srgbClr val="1B2BF4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Flip the current in the magnetic quadrupoles if needed.</a:t>
            </a:r>
          </a:p>
        </p:txBody>
      </p:sp>
    </p:spTree>
    <p:extLst>
      <p:ext uri="{BB962C8B-B14F-4D97-AF65-F5344CB8AC3E}">
        <p14:creationId xmlns:p14="http://schemas.microsoft.com/office/powerpoint/2010/main" val="3021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77636"/>
            <a:ext cx="8229600" cy="3477491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47767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352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 dirty="0"/>
              <a:t>Yannis Semertzidis, IBS/CAPP &amp; KAIST</a:t>
            </a:r>
          </a:p>
        </p:txBody>
      </p:sp>
      <p:sp>
        <p:nvSpPr>
          <p:cNvPr id="942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E69CBF8-8209-D549-BF18-FD7FF183D556}" type="slidenum">
              <a:rPr lang="en-US" altLang="x-none" sz="1400"/>
              <a:pPr eaLnBrk="1" hangingPunct="1"/>
              <a:t>4</a:t>
            </a:fld>
            <a:endParaRPr lang="en-US" altLang="x-none" sz="1400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altLang="x-none" sz="3200">
                <a:solidFill>
                  <a:srgbClr val="0000FF"/>
                </a:solidFill>
                <a:ea typeface="ＭＳ Ｐゴシック" charset="-128"/>
              </a:rPr>
              <a:t>The proton EDM uses an </a:t>
            </a:r>
            <a:r>
              <a:rPr lang="en-US" altLang="x-none" sz="3200">
                <a:solidFill>
                  <a:srgbClr val="FF0000"/>
                </a:solidFill>
                <a:ea typeface="ＭＳ Ｐゴシック" charset="-128"/>
              </a:rPr>
              <a:t>ALL-ELECTRIC </a:t>
            </a:r>
            <a:r>
              <a:rPr lang="en-US" altLang="x-none" sz="3200">
                <a:solidFill>
                  <a:srgbClr val="0000FF"/>
                </a:solidFill>
                <a:ea typeface="ＭＳ Ｐゴシック" charset="-128"/>
              </a:rPr>
              <a:t>ring: spin is aligned with the momentum vector</a:t>
            </a:r>
          </a:p>
        </p:txBody>
      </p:sp>
      <p:sp>
        <p:nvSpPr>
          <p:cNvPr id="94212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V="1">
            <a:off x="2882900" y="2078038"/>
            <a:ext cx="469900" cy="3714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 rot="18148271" flipH="1">
            <a:off x="1897063" y="3817938"/>
            <a:ext cx="473075" cy="2889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rot="9561479" flipV="1">
            <a:off x="5843588" y="5870575"/>
            <a:ext cx="523875" cy="203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rot="6443357" flipH="1">
            <a:off x="6746876" y="4327525"/>
            <a:ext cx="569912" cy="1920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rot="3816004" flipH="1">
            <a:off x="6223000" y="2654301"/>
            <a:ext cx="606425" cy="1206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 rot="15918648" flipH="1">
            <a:off x="2332831" y="5342732"/>
            <a:ext cx="433387" cy="2730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 rot="12226580" flipV="1">
            <a:off x="4152900" y="6357938"/>
            <a:ext cx="541338" cy="2444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4230" name="Object 2"/>
          <p:cNvGraphicFramePr>
            <a:graphicFrameLocks noChangeAspect="1"/>
          </p:cNvGraphicFramePr>
          <p:nvPr/>
        </p:nvGraphicFramePr>
        <p:xfrm>
          <a:off x="3840163" y="3429000"/>
          <a:ext cx="14652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06" name="Equation" r:id="rId5" imgW="444247" imgH="228738" progId="Equation.3">
                  <p:embed/>
                </p:oleObj>
              </mc:Choice>
              <mc:Fallback>
                <p:oleObj name="Equation" r:id="rId5" imgW="444247" imgH="228738" progId="Equation.3">
                  <p:embed/>
                  <p:pic>
                    <p:nvPicPr>
                      <p:cNvPr id="942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3429000"/>
                        <a:ext cx="1465262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4231" name="Group 23"/>
          <p:cNvGrpSpPr>
            <a:grpSpLocks/>
          </p:cNvGrpSpPr>
          <p:nvPr/>
        </p:nvGrpSpPr>
        <p:grpSpPr bwMode="auto">
          <a:xfrm>
            <a:off x="195263" y="1954213"/>
            <a:ext cx="2487612" cy="1371600"/>
            <a:chOff x="4044" y="1022"/>
            <a:chExt cx="1567" cy="864"/>
          </a:xfrm>
        </p:grpSpPr>
        <p:sp>
          <p:nvSpPr>
            <p:cNvPr id="94246" name="Line 24"/>
            <p:cNvSpPr>
              <a:spLocks noChangeShapeType="1"/>
            </p:cNvSpPr>
            <p:nvPr/>
          </p:nvSpPr>
          <p:spPr bwMode="auto">
            <a:xfrm>
              <a:off x="4044" y="1272"/>
              <a:ext cx="43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7" name="Line 25"/>
            <p:cNvSpPr>
              <a:spLocks noChangeShapeType="1"/>
            </p:cNvSpPr>
            <p:nvPr/>
          </p:nvSpPr>
          <p:spPr bwMode="auto">
            <a:xfrm>
              <a:off x="4062" y="1734"/>
              <a:ext cx="3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8" name="Text Box 26"/>
            <p:cNvSpPr txBox="1">
              <a:spLocks noChangeArrowheads="1"/>
            </p:cNvSpPr>
            <p:nvPr/>
          </p:nvSpPr>
          <p:spPr bwMode="auto">
            <a:xfrm>
              <a:off x="4526" y="1022"/>
              <a:ext cx="8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0000FF"/>
                  </a:solidFill>
                </a:rPr>
                <a:t>Momentum</a:t>
              </a:r>
            </a:p>
            <a:p>
              <a:pPr eaLnBrk="1" hangingPunct="1"/>
              <a:r>
                <a:rPr lang="en-US" altLang="x-none" sz="1800">
                  <a:solidFill>
                    <a:srgbClr val="0000FF"/>
                  </a:solidFill>
                </a:rPr>
                <a:t>vector</a:t>
              </a:r>
            </a:p>
          </p:txBody>
        </p:sp>
        <p:sp>
          <p:nvSpPr>
            <p:cNvPr id="94249" name="Text Box 27"/>
            <p:cNvSpPr txBox="1">
              <a:spLocks noChangeArrowheads="1"/>
            </p:cNvSpPr>
            <p:nvPr/>
          </p:nvSpPr>
          <p:spPr bwMode="auto">
            <a:xfrm>
              <a:off x="4562" y="1598"/>
              <a:ext cx="10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FF0066"/>
                  </a:solidFill>
                </a:rPr>
                <a:t>Spin vector</a:t>
              </a:r>
            </a:p>
          </p:txBody>
        </p:sp>
      </p:grpSp>
      <p:grpSp>
        <p:nvGrpSpPr>
          <p:cNvPr id="94232" name="Group 36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94238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9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0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1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2" name="TextBox 32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4243" name="TextBox 33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4244" name="TextBox 34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  <p:sp>
          <p:nvSpPr>
            <p:cNvPr id="94245" name="TextBox 35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/>
                <a:t>E</a:t>
              </a:r>
            </a:p>
          </p:txBody>
        </p:sp>
      </p:grpSp>
      <p:graphicFrame>
        <p:nvGraphicFramePr>
          <p:cNvPr id="94233" name="Object 3"/>
          <p:cNvGraphicFramePr>
            <a:graphicFrameLocks noChangeAspect="1"/>
          </p:cNvGraphicFramePr>
          <p:nvPr/>
        </p:nvGraphicFramePr>
        <p:xfrm>
          <a:off x="3724275" y="4429125"/>
          <a:ext cx="19431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607" name="Equation" r:id="rId7" imgW="698500" imgH="406400" progId="Equation.3">
                  <p:embed/>
                </p:oleObj>
              </mc:Choice>
              <mc:Fallback>
                <p:oleObj name="Equation" r:id="rId7" imgW="698500" imgH="406400" progId="Equation.3">
                  <p:embed/>
                  <p:pic>
                    <p:nvPicPr>
                      <p:cNvPr id="942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429125"/>
                        <a:ext cx="1943100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40450" y="1368425"/>
            <a:ext cx="3003550" cy="1282700"/>
            <a:chOff x="5883275" y="1562100"/>
            <a:chExt cx="3175000" cy="1498424"/>
          </a:xfrm>
        </p:grpSpPr>
        <p:sp>
          <p:nvSpPr>
            <p:cNvPr id="94236" name="TextBox 37"/>
            <p:cNvSpPr txBox="1">
              <a:spLocks noChangeArrowheads="1"/>
            </p:cNvSpPr>
            <p:nvPr/>
          </p:nvSpPr>
          <p:spPr bwMode="auto">
            <a:xfrm>
              <a:off x="6048375" y="1562100"/>
              <a:ext cx="28396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 b="1">
                  <a:solidFill>
                    <a:srgbClr val="FF0000"/>
                  </a:solidFill>
                </a:rPr>
                <a:t>at the magic momentum</a:t>
              </a:r>
            </a:p>
          </p:txBody>
        </p:sp>
        <p:graphicFrame>
          <p:nvGraphicFramePr>
            <p:cNvPr id="94237" name="Object 39"/>
            <p:cNvGraphicFramePr>
              <a:graphicFrameLocks noChangeAspect="1"/>
            </p:cNvGraphicFramePr>
            <p:nvPr/>
          </p:nvGraphicFramePr>
          <p:xfrm>
            <a:off x="5883275" y="1960815"/>
            <a:ext cx="3175000" cy="10997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608" name="Equation" r:id="rId9" imgW="1282700" imgH="444500" progId="Equation.3">
                    <p:embed/>
                  </p:oleObj>
                </mc:Choice>
                <mc:Fallback>
                  <p:oleObj name="Equation" r:id="rId9" imgW="1282700" imgH="444500" progId="Equation.3">
                    <p:embed/>
                    <p:pic>
                      <p:nvPicPr>
                        <p:cNvPr id="94237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3275" y="1960815"/>
                          <a:ext cx="3175000" cy="10997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833993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24CCF8C-C38C-0C42-AE9D-EF9699935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3900"/>
          </a:xfrm>
        </p:spPr>
        <p:txBody>
          <a:bodyPr/>
          <a:lstStyle/>
          <a:p>
            <a:r>
              <a:rPr lang="en-US" altLang="en-US" sz="3692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What’s next?</a:t>
            </a:r>
            <a:endParaRPr lang="en-US" altLang="en-US" sz="2954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5E1672C-CA8C-5B47-8D87-33A974009B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12800"/>
            <a:ext cx="9144000" cy="5863771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Form a working group to study the systematic errors.  Confirm the resilience of the hybrid ring to B-fields, alignment requirements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Design a ring lattice, including injection lines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Need a high-intensity (10</a:t>
            </a:r>
            <a:r>
              <a:rPr lang="en-US" altLang="en-US" sz="3200" baseline="300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11</a:t>
            </a:r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 protons/cycle) polarized (&gt;80%) proton source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24CCF8C-C38C-0C42-AE9D-EF9699935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3900"/>
          </a:xfrm>
        </p:spPr>
        <p:txBody>
          <a:bodyPr/>
          <a:lstStyle/>
          <a:p>
            <a:r>
              <a:rPr lang="en-US" altLang="en-US" sz="3692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Summary</a:t>
            </a:r>
            <a:endParaRPr lang="en-US" altLang="en-US" sz="2954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5E1672C-CA8C-5B47-8D87-33A974009B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12800"/>
            <a:ext cx="9144000" cy="5863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   New hybrid ring design simplifies the exp.: </a:t>
            </a: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Possible and exciting, could explain the matter-antimatter asymmetry mystery!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Sensitive to New Physics at high scales 10</a:t>
            </a:r>
            <a:r>
              <a:rPr lang="en-US" altLang="en-US" sz="3200" baseline="300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3</a:t>
            </a:r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TeV, can be done at Fermilab.</a:t>
            </a:r>
          </a:p>
          <a:p>
            <a:endParaRPr lang="en-US" altLang="en-US" sz="3200" dirty="0">
              <a:solidFill>
                <a:srgbClr val="0000FF"/>
              </a:solidFill>
              <a:effectLst/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solidFill>
                  <a:srgbClr val="0000FF"/>
                </a:solidFill>
                <a:effectLst/>
                <a:ea typeface="ＭＳ Ｐゴシック" panose="020B0600070205080204" pitchFamily="34" charset="-128"/>
              </a:rPr>
              <a:t>Next: Complete detailed systematic error studies, proposal…</a:t>
            </a:r>
          </a:p>
        </p:txBody>
      </p:sp>
    </p:spTree>
    <p:extLst>
      <p:ext uri="{BB962C8B-B14F-4D97-AF65-F5344CB8AC3E}">
        <p14:creationId xmlns:p14="http://schemas.microsoft.com/office/powerpoint/2010/main" val="32665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24CCF8C-C38C-0C42-AE9D-EF96999359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3933371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982153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Competition?</a:t>
            </a:r>
          </a:p>
        </p:txBody>
      </p:sp>
    </p:spTree>
    <p:extLst>
      <p:ext uri="{BB962C8B-B14F-4D97-AF65-F5344CB8AC3E}">
        <p14:creationId xmlns:p14="http://schemas.microsoft.com/office/powerpoint/2010/main" val="1599707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5700" y="355600"/>
            <a:ext cx="6477000" cy="4978400"/>
            <a:chOff x="528" y="512"/>
            <a:chExt cx="4560" cy="3664"/>
          </a:xfrm>
        </p:grpSpPr>
        <p:pic>
          <p:nvPicPr>
            <p:cNvPr id="73753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54" name="Freeform 4"/>
            <p:cNvSpPr>
              <a:spLocks noChangeAspect="1"/>
            </p:cNvSpPr>
            <p:nvPr/>
          </p:nvSpPr>
          <p:spPr bwMode="auto">
            <a:xfrm>
              <a:off x="4433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5" name="Freeform 5"/>
            <p:cNvSpPr>
              <a:spLocks noChangeAspect="1"/>
            </p:cNvSpPr>
            <p:nvPr/>
          </p:nvSpPr>
          <p:spPr bwMode="auto">
            <a:xfrm>
              <a:off x="4961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6"/>
            <p:cNvSpPr txBox="1">
              <a:spLocks noChangeArrowheads="1"/>
            </p:cNvSpPr>
            <p:nvPr/>
          </p:nvSpPr>
          <p:spPr bwMode="auto">
            <a:xfrm rot="5471936">
              <a:off x="4428" y="2370"/>
              <a:ext cx="74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>
                  <a:latin typeface="Times New Roman" pitchFamily="18" charset="0"/>
                </a:rPr>
                <a:t>Baryogenises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7" name="Text Box 7"/>
            <p:cNvSpPr txBox="1">
              <a:spLocks noChangeArrowheads="1"/>
            </p:cNvSpPr>
            <p:nvPr/>
          </p:nvSpPr>
          <p:spPr bwMode="auto">
            <a:xfrm rot="5471879">
              <a:off x="3977" y="2451"/>
              <a:ext cx="67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GUT SUSY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8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373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913" y="330200"/>
            <a:ext cx="3043237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0200"/>
            <a:ext cx="1905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11"/>
          <p:cNvSpPr>
            <a:spLocks noChangeArrowheads="1"/>
          </p:cNvSpPr>
          <p:nvPr/>
        </p:nvSpPr>
        <p:spPr bwMode="auto">
          <a:xfrm>
            <a:off x="4905375" y="6556375"/>
            <a:ext cx="4238625" cy="301625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buFont typeface="Time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40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J.M.Pendlebury and E.A. Hinds, NIMA 440 (2000) 471</a:t>
            </a:r>
          </a:p>
        </p:txBody>
      </p:sp>
      <p:sp>
        <p:nvSpPr>
          <p:cNvPr id="73734" name="AutoShape 12"/>
          <p:cNvSpPr>
            <a:spLocks noChangeArrowheads="1"/>
          </p:cNvSpPr>
          <p:nvPr/>
        </p:nvSpPr>
        <p:spPr bwMode="auto">
          <a:xfrm>
            <a:off x="4311650" y="6316663"/>
            <a:ext cx="751158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200" i="1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-cm</a:t>
            </a: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7450138" y="547688"/>
            <a:ext cx="1295400" cy="547687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000000"/>
                </a:solidFill>
                <a:latin typeface="Cambria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C00000"/>
                </a:solidFill>
                <a:latin typeface="Cambria" pitchFamily="18" charset="0"/>
              </a:rPr>
              <a:t>Red: Electron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28638" y="2330450"/>
            <a:ext cx="995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n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63538" y="3022600"/>
            <a:ext cx="1109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161616"/>
                </a:solidFill>
                <a:latin typeface="Cambria" pitchFamily="18" charset="0"/>
              </a:rPr>
              <a:t>n</a:t>
            </a:r>
            <a:r>
              <a:rPr lang="en-US" sz="2000" i="1" dirty="0">
                <a:solidFill>
                  <a:srgbClr val="161616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73738" name="Rectangle 18"/>
          <p:cNvSpPr>
            <a:spLocks noChangeArrowheads="1"/>
          </p:cNvSpPr>
          <p:nvPr/>
        </p:nvSpPr>
        <p:spPr bwMode="auto">
          <a:xfrm>
            <a:off x="1257300" y="42037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9"/>
          <p:cNvSpPr>
            <a:spLocks noChangeArrowheads="1"/>
          </p:cNvSpPr>
          <p:nvPr/>
        </p:nvSpPr>
        <p:spPr bwMode="auto">
          <a:xfrm>
            <a:off x="6223000" y="17145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Text Box 20"/>
          <p:cNvSpPr txBox="1">
            <a:spLocks noChangeArrowheads="1"/>
          </p:cNvSpPr>
          <p:nvPr/>
        </p:nvSpPr>
        <p:spPr bwMode="auto">
          <a:xfrm>
            <a:off x="1524000" y="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FF"/>
                </a:solidFill>
              </a:rPr>
              <a:t>Sensitivity to Rule on Several New Models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1460500" y="3884613"/>
            <a:ext cx="5867400" cy="0"/>
          </a:xfrm>
          <a:prstGeom prst="line">
            <a:avLst/>
          </a:prstGeom>
          <a:noFill/>
          <a:ln w="25400">
            <a:solidFill>
              <a:srgbClr val="FF0728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528638" y="2667000"/>
            <a:ext cx="981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e current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252413" y="3675063"/>
            <a:ext cx="108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FF0728"/>
                </a:solidFill>
                <a:latin typeface="Cambria" pitchFamily="18" charset="0"/>
              </a:rPr>
              <a:t>e</a:t>
            </a:r>
            <a:r>
              <a:rPr lang="en-US" sz="2000" i="1" dirty="0">
                <a:solidFill>
                  <a:srgbClr val="FF0728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1460500" y="35496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92088" y="3325813"/>
            <a:ext cx="134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p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, </a:t>
            </a:r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d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724400" y="2438400"/>
            <a:ext cx="241300" cy="215900"/>
          </a:xfrm>
          <a:prstGeom prst="ellipse">
            <a:avLst/>
          </a:prstGeom>
          <a:solidFill>
            <a:schemeClr val="accent4">
              <a:lumMod val="10000"/>
            </a:schemeClr>
          </a:solidFill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111461" y="3420717"/>
            <a:ext cx="241300" cy="215900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5511800" y="3019425"/>
            <a:ext cx="241300" cy="215900"/>
          </a:xfrm>
          <a:prstGeom prst="ellipse">
            <a:avLst/>
          </a:prstGeom>
          <a:gradFill flip="none" rotWithShape="1">
            <a:gsLst>
              <a:gs pos="43000">
                <a:schemeClr val="accent4">
                  <a:lumMod val="10000"/>
                  <a:alpha val="7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161616"/>
            </a:solidFill>
            <a:prstDash val="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5397500" y="3530600"/>
            <a:ext cx="711200" cy="635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728">
                <a:alpha val="94901"/>
              </a:srgb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600700" y="3479800"/>
            <a:ext cx="482600" cy="152400"/>
          </a:xfrm>
          <a:prstGeom prst="ellipse">
            <a:avLst/>
          </a:prstGeom>
          <a:gradFill flip="none" rotWithShape="1"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0099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1536700" y="3155950"/>
            <a:ext cx="5867400" cy="0"/>
          </a:xfrm>
          <a:prstGeom prst="line">
            <a:avLst/>
          </a:prstGeom>
          <a:noFill/>
          <a:ln w="25400">
            <a:solidFill>
              <a:srgbClr val="161616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31" name="TextBox 30"/>
          <p:cNvSpPr txBox="1"/>
          <p:nvPr/>
        </p:nvSpPr>
        <p:spPr>
          <a:xfrm>
            <a:off x="5505564" y="1193800"/>
            <a:ext cx="3638436" cy="120032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If found it could explain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Baryogenesis 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(</a:t>
            </a:r>
            <a:r>
              <a:rPr lang="en-US" sz="2400" b="1" dirty="0" err="1">
                <a:solidFill>
                  <a:srgbClr val="009900"/>
                </a:solidFill>
              </a:rPr>
              <a:t>p</a:t>
            </a:r>
            <a:r>
              <a:rPr lang="en-US" sz="2400" b="1" dirty="0">
                <a:solidFill>
                  <a:srgbClr val="009900"/>
                </a:solidFill>
              </a:rPr>
              <a:t>, </a:t>
            </a:r>
            <a:r>
              <a:rPr lang="en-US" sz="2400" b="1" dirty="0" err="1">
                <a:solidFill>
                  <a:srgbClr val="009900"/>
                </a:solidFill>
              </a:rPr>
              <a:t>d</a:t>
            </a:r>
            <a:r>
              <a:rPr lang="en-US" sz="2400" b="1" dirty="0">
                <a:solidFill>
                  <a:srgbClr val="009900"/>
                </a:solidFill>
              </a:rPr>
              <a:t>, </a:t>
            </a:r>
            <a:r>
              <a:rPr lang="en-US" sz="2400" b="1" dirty="0" err="1">
                <a:solidFill>
                  <a:srgbClr val="009900"/>
                </a:solidFill>
              </a:rPr>
              <a:t>n</a:t>
            </a:r>
            <a:r>
              <a:rPr lang="en-US" sz="2400" b="1" dirty="0">
                <a:solidFill>
                  <a:srgbClr val="009900"/>
                </a:solidFill>
              </a:rPr>
              <a:t> (or </a:t>
            </a:r>
            <a:r>
              <a:rPr lang="en-US" sz="2400" b="1" baseline="30000" dirty="0">
                <a:solidFill>
                  <a:srgbClr val="009900"/>
                </a:solidFill>
              </a:rPr>
              <a:t>3</a:t>
            </a:r>
            <a:r>
              <a:rPr lang="en-US" sz="2400" b="1" dirty="0">
                <a:solidFill>
                  <a:srgbClr val="009900"/>
                </a:solidFill>
              </a:rPr>
              <a:t>He))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5575300"/>
            <a:ext cx="4322367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If a pEDM is not found it can</a:t>
            </a:r>
          </a:p>
          <a:p>
            <a:r>
              <a:rPr lang="en-US" sz="2400" b="1" dirty="0">
                <a:solidFill>
                  <a:srgbClr val="009900"/>
                </a:solidFill>
              </a:rPr>
              <a:t>eliminate EW-Baryogenesis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98225" y="4622800"/>
            <a:ext cx="34457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Statistics limited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273800" y="3810000"/>
            <a:ext cx="482600" cy="152400"/>
          </a:xfrm>
          <a:prstGeom prst="ellipse">
            <a:avLst/>
          </a:prstGeom>
          <a:gradFill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99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7802" y="3987800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</a:rPr>
              <a:t>2</a:t>
            </a:r>
            <a:r>
              <a:rPr lang="en-US" sz="2400" b="1" baseline="30000" dirty="0">
                <a:solidFill>
                  <a:srgbClr val="009900"/>
                </a:solidFill>
              </a:rPr>
              <a:t>nd</a:t>
            </a:r>
            <a:r>
              <a:rPr lang="en-US" sz="2400" b="1" dirty="0">
                <a:solidFill>
                  <a:srgbClr val="009900"/>
                </a:solidFill>
              </a:rPr>
              <a:t> phase target</a:t>
            </a: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38300" y="38798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DCF3D-4236-1740-8B12-4ADA5279A0BB}"/>
              </a:ext>
            </a:extLst>
          </p:cNvPr>
          <p:cNvSpPr txBox="1"/>
          <p:nvPr/>
        </p:nvSpPr>
        <p:spPr>
          <a:xfrm>
            <a:off x="6069496" y="6241774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Adopted from</a:t>
            </a:r>
          </a:p>
        </p:txBody>
      </p:sp>
    </p:spTree>
    <p:extLst>
      <p:ext uri="{BB962C8B-B14F-4D97-AF65-F5344CB8AC3E}">
        <p14:creationId xmlns:p14="http://schemas.microsoft.com/office/powerpoint/2010/main" val="2128225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22" grpId="0" animBg="1"/>
      <p:bldP spid="23" grpId="0"/>
      <p:bldP spid="24" grpId="0"/>
      <p:bldP spid="26" grpId="0" animBg="1"/>
      <p:bldP spid="28" grpId="0"/>
      <p:bldP spid="30" grpId="0" animBg="1"/>
      <p:bldP spid="33" grpId="0" animBg="1"/>
      <p:bldP spid="34" grpId="0" animBg="1"/>
      <p:bldP spid="36" grpId="0" animBg="1"/>
      <p:bldP spid="35" grpId="0" animBg="1"/>
      <p:bldP spid="37" grpId="0" animBg="1"/>
      <p:bldP spid="32" grpId="0" animBg="1"/>
      <p:bldP spid="38" grpId="0"/>
      <p:bldP spid="41" grpId="0" animBg="1"/>
      <p:bldP spid="42" grpId="0"/>
      <p:bldP spid="43" grpId="0" animBg="1"/>
      <p:bldP spid="4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98BA0693-F5A2-984A-A31D-3034F34DA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65435"/>
            <a:ext cx="8229600" cy="1446334"/>
          </a:xfrm>
          <a:solidFill>
            <a:srgbClr val="2934FF"/>
          </a:solidFill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Quadrupole E-field?</a:t>
            </a:r>
          </a:p>
        </p:txBody>
      </p:sp>
    </p:spTree>
    <p:extLst>
      <p:ext uri="{BB962C8B-B14F-4D97-AF65-F5344CB8AC3E}">
        <p14:creationId xmlns:p14="http://schemas.microsoft.com/office/powerpoint/2010/main" val="1478283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ED7879-BC1F-FD40-82E2-E9895D3F46EE}"/>
              </a:ext>
            </a:extLst>
          </p:cNvPr>
          <p:cNvSpPr txBox="1"/>
          <p:nvPr/>
        </p:nvSpPr>
        <p:spPr>
          <a:xfrm>
            <a:off x="274320" y="4919008"/>
            <a:ext cx="8647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2934FF"/>
                </a:solidFill>
              </a:rPr>
              <a:t>P</a:t>
            </a:r>
            <a:r>
              <a:rPr lang="en-US" sz="2000" i="1" baseline="-25000" dirty="0">
                <a:solidFill>
                  <a:srgbClr val="2934FF"/>
                </a:solidFill>
              </a:rPr>
              <a:t>m</a:t>
            </a:r>
            <a:r>
              <a:rPr lang="en-US" sz="2000" i="1" dirty="0">
                <a:solidFill>
                  <a:srgbClr val="2934FF"/>
                </a:solidFill>
              </a:rPr>
              <a:t>=1/Q</a:t>
            </a:r>
            <a:r>
              <a:rPr lang="en-US" sz="2000" i="1" baseline="30000" dirty="0">
                <a:solidFill>
                  <a:srgbClr val="2934FF"/>
                </a:solidFill>
              </a:rPr>
              <a:t>2</a:t>
            </a:r>
            <a:r>
              <a:rPr lang="en-US" sz="2000" i="1" baseline="-25000" dirty="0">
                <a:solidFill>
                  <a:srgbClr val="2934FF"/>
                </a:solidFill>
              </a:rPr>
              <a:t>y</a:t>
            </a:r>
            <a:r>
              <a:rPr lang="en-US" sz="2000" dirty="0">
                <a:solidFill>
                  <a:srgbClr val="2934FF"/>
                </a:solidFill>
              </a:rPr>
              <a:t>.  Run the experiment with different magnetic strengths.</a:t>
            </a:r>
          </a:p>
          <a:p>
            <a:endParaRPr lang="en-US" sz="2000" i="1" dirty="0">
              <a:solidFill>
                <a:srgbClr val="2934FF"/>
              </a:solidFill>
            </a:endParaRPr>
          </a:p>
          <a:p>
            <a:r>
              <a:rPr lang="en-US" sz="2000" dirty="0">
                <a:solidFill>
                  <a:srgbClr val="2934FF"/>
                </a:solidFill>
              </a:rPr>
              <a:t>The DC offset corresponds to the EDM. </a:t>
            </a:r>
          </a:p>
          <a:p>
            <a:endParaRPr lang="en-US" sz="2000" dirty="0">
              <a:solidFill>
                <a:srgbClr val="2934FF"/>
              </a:solidFill>
            </a:endParaRPr>
          </a:p>
          <a:p>
            <a:r>
              <a:rPr lang="en-US" sz="2000" dirty="0">
                <a:solidFill>
                  <a:srgbClr val="2934FF"/>
                </a:solidFill>
              </a:rPr>
              <a:t>Magnetic focusing reduces the sensitivity to radial B-field by several orders of magnitude.</a:t>
            </a:r>
          </a:p>
        </p:txBody>
      </p:sp>
      <p:sp>
        <p:nvSpPr>
          <p:cNvPr id="102401" name="Title 1">
            <a:extLst>
              <a:ext uri="{FF2B5EF4-FFF2-40B4-BE49-F238E27FC236}">
                <a16:creationId xmlns:a16="http://schemas.microsoft.com/office/drawing/2014/main" id="{415A49D5-8BD4-C44B-8A4F-E09E13EFB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471"/>
            <a:ext cx="9144000" cy="793366"/>
          </a:xfrm>
        </p:spPr>
        <p:txBody>
          <a:bodyPr/>
          <a:lstStyle/>
          <a:p>
            <a:r>
              <a:rPr lang="en-US" altLang="en-US" dirty="0">
                <a:solidFill>
                  <a:srgbClr val="1B2BF4"/>
                </a:solidFill>
                <a:ea typeface="ＭＳ Ｐゴシック" panose="020B0600070205080204" pitchFamily="34" charset="-128"/>
              </a:rPr>
              <a:t>Running the EDM experiment</a:t>
            </a:r>
          </a:p>
        </p:txBody>
      </p:sp>
      <p:sp>
        <p:nvSpPr>
          <p:cNvPr id="102402" name="Content Placeholder 2">
            <a:extLst>
              <a:ext uri="{FF2B5EF4-FFF2-40B4-BE49-F238E27FC236}">
                <a16:creationId xmlns:a16="http://schemas.microsoft.com/office/drawing/2014/main" id="{7DBC53ED-05A7-6145-84D7-0040C00D6B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393" y="1246909"/>
            <a:ext cx="8406533" cy="108065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1B2BF4"/>
                </a:solidFill>
                <a:effectLst/>
                <a:ea typeface="ＭＳ Ｐゴシック" panose="020B0600070205080204" pitchFamily="34" charset="-128"/>
              </a:rPr>
              <a:t>Potential systematic error: electric focusing!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7FF2E-FC8A-3049-92C3-473691A4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4" y="2348592"/>
            <a:ext cx="5474279" cy="264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86247-499F-5A41-9BB6-1F5937209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09" y="1960995"/>
            <a:ext cx="6088192" cy="449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43795-4B95-9849-8789-2F08B17ECBAA}"/>
              </a:ext>
            </a:extLst>
          </p:cNvPr>
          <p:cNvSpPr txBox="1"/>
          <p:nvPr/>
        </p:nvSpPr>
        <p:spPr>
          <a:xfrm>
            <a:off x="5445552" y="3357154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Seluck</a:t>
            </a:r>
            <a:r>
              <a:rPr lang="en-US" dirty="0"/>
              <a:t> </a:t>
            </a:r>
            <a:r>
              <a:rPr lang="en-US" dirty="0" err="1"/>
              <a:t>Haciomeroglu’s</a:t>
            </a:r>
            <a:r>
              <a:rPr lang="en-US" dirty="0"/>
              <a:t> simulation</a:t>
            </a:r>
          </a:p>
        </p:txBody>
      </p:sp>
    </p:spTree>
    <p:extLst>
      <p:ext uri="{BB962C8B-B14F-4D97-AF65-F5344CB8AC3E}">
        <p14:creationId xmlns:p14="http://schemas.microsoft.com/office/powerpoint/2010/main" val="101419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0D73C4C8-688A-AE43-8BD1-D3F80301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720" y="734159"/>
            <a:ext cx="7699131" cy="57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4">
            <a:extLst>
              <a:ext uri="{FF2B5EF4-FFF2-40B4-BE49-F238E27FC236}">
                <a16:creationId xmlns:a16="http://schemas.microsoft.com/office/drawing/2014/main" id="{0BA69A60-AE2C-5A4C-94F9-C7E4640E7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770"/>
            <a:ext cx="3190297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Achieved so far: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Absolute field: &lt;1nT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15" b="1">
                <a:solidFill>
                  <a:srgbClr val="FF0000"/>
                </a:solidFill>
              </a:rPr>
              <a:t>Gradient field: &lt;1nT/m</a:t>
            </a:r>
          </a:p>
        </p:txBody>
      </p:sp>
    </p:spTree>
    <p:extLst>
      <p:ext uri="{BB962C8B-B14F-4D97-AF65-F5344CB8AC3E}">
        <p14:creationId xmlns:p14="http://schemas.microsoft.com/office/powerpoint/2010/main" val="4226643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>
            <a:extLst>
              <a:ext uri="{FF2B5EF4-FFF2-40B4-BE49-F238E27FC236}">
                <a16:creationId xmlns:a16="http://schemas.microsoft.com/office/drawing/2014/main" id="{F033CD85-58DF-1546-B5A9-C527E7EA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73" y="691662"/>
            <a:ext cx="7296150" cy="54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441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AB2DB965-7969-D143-A746-59FF77298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8008" y="337038"/>
            <a:ext cx="7026520" cy="12954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Search for axion dark matter in storage rings</a:t>
            </a:r>
          </a:p>
        </p:txBody>
      </p:sp>
      <p:sp>
        <p:nvSpPr>
          <p:cNvPr id="51202" name="Slide Number Placeholder 3">
            <a:extLst>
              <a:ext uri="{FF2B5EF4-FFF2-40B4-BE49-F238E27FC236}">
                <a16:creationId xmlns:a16="http://schemas.microsoft.com/office/drawing/2014/main" id="{A1A925E7-1681-8940-8BE8-4CC06F0D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9C056D-ADF4-CF4B-8B91-22E70EB820E8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92"/>
          </a:p>
        </p:txBody>
      </p:sp>
      <p:pic>
        <p:nvPicPr>
          <p:cNvPr id="51203" name="Picture 6">
            <a:extLst>
              <a:ext uri="{FF2B5EF4-FFF2-40B4-BE49-F238E27FC236}">
                <a16:creationId xmlns:a16="http://schemas.microsoft.com/office/drawing/2014/main" id="{479AB9EE-D1CC-104D-9511-51B7A5113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3" y="1940170"/>
            <a:ext cx="8440615" cy="452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7">
            <a:extLst>
              <a:ext uri="{FF2B5EF4-FFF2-40B4-BE49-F238E27FC236}">
                <a16:creationId xmlns:a16="http://schemas.microsoft.com/office/drawing/2014/main" id="{A6E20F49-1F92-0646-A434-208D7EB8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90697" y="910004"/>
            <a:ext cx="597877" cy="61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50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9813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torage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ing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lectric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ipole</a:t>
            </a:r>
            <a:r>
              <a:rPr lang="en-US" sz="3600" u="sng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3600" u="sng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oments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69631" y="1009650"/>
          <a:ext cx="8528538" cy="5801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0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7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999">
                <a:tc>
                  <a:txBody>
                    <a:bodyPr/>
                    <a:lstStyle/>
                    <a:p>
                      <a:r>
                        <a:rPr lang="en-US" sz="2800" b="1" dirty="0"/>
                        <a:t>Fields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Example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EDM term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Comments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0764">
                <a:tc>
                  <a:txBody>
                    <a:bodyPr/>
                    <a:lstStyle/>
                    <a:p>
                      <a:r>
                        <a:rPr lang="en-US" sz="1800" dirty="0"/>
                        <a:t>Dipole magnetic field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(B)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Muon g-2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Tilt of the spin precession plane.  (Limited sensitivity due to spin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precession)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Eventually</a:t>
                      </a:r>
                      <a:r>
                        <a:rPr lang="en-US" sz="1800" baseline="0" dirty="0"/>
                        <a:t> limited by geometrical alignment.  Requires CW and CCW injection to eliminate systematic errors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339">
                <a:tc>
                  <a:txBody>
                    <a:bodyPr/>
                    <a:lstStyle/>
                    <a:p>
                      <a:r>
                        <a:rPr lang="en-US" sz="1800" dirty="0"/>
                        <a:t>Combination of electric and magnetic fields </a:t>
                      </a:r>
                    </a:p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(E, B)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Deuteron, </a:t>
                      </a:r>
                      <a:r>
                        <a:rPr lang="en-US" sz="1800" baseline="30000" dirty="0"/>
                        <a:t>3</a:t>
                      </a:r>
                      <a:r>
                        <a:rPr lang="en-US" sz="1800" baseline="0" dirty="0"/>
                        <a:t>He, proton, etc.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Mainly: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Most powerful. Small ring.  Need to build combined B and E-field system. Reduce</a:t>
                      </a:r>
                      <a:r>
                        <a:rPr lang="en-US" sz="1800" baseline="0" dirty="0"/>
                        <a:t> vertical E-field.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36">
                <a:tc>
                  <a:txBody>
                    <a:bodyPr/>
                    <a:lstStyle/>
                    <a:p>
                      <a:r>
                        <a:rPr lang="en-US" sz="1800" dirty="0"/>
                        <a:t>Radial Electric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field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(E)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Proton, etc. </a:t>
                      </a:r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Large ring, CW &amp; CCW storage.  Simplest to achieve. Reduce</a:t>
                      </a:r>
                      <a:r>
                        <a:rPr lang="en-US" sz="1800" baseline="0" dirty="0"/>
                        <a:t> radial B-field.</a:t>
                      </a:r>
                      <a:endParaRPr lang="en-US" sz="1800" dirty="0"/>
                    </a:p>
                  </a:txBody>
                  <a:tcPr marL="91441" marR="91441" marT="45718" marB="4571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0685" name="Object 2"/>
          <p:cNvGraphicFramePr>
            <a:graphicFrameLocks noChangeAspect="1"/>
          </p:cNvGraphicFramePr>
          <p:nvPr/>
        </p:nvGraphicFramePr>
        <p:xfrm>
          <a:off x="4363916" y="4267201"/>
          <a:ext cx="18097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03" name="Equation" r:id="rId4" imgW="1003300" imgH="406400" progId="Equation.3">
                  <p:embed/>
                </p:oleObj>
              </mc:Choice>
              <mc:Fallback>
                <p:oleObj name="Equation" r:id="rId4" imgW="1003300" imgH="406400" progId="Equation.3">
                  <p:embed/>
                  <p:pic>
                    <p:nvPicPr>
                      <p:cNvPr id="7068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3916" y="4267201"/>
                        <a:ext cx="1809750" cy="7334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86" name="Object 2"/>
          <p:cNvGraphicFramePr>
            <a:graphicFrameLocks noChangeAspect="1"/>
          </p:cNvGraphicFramePr>
          <p:nvPr/>
        </p:nvGraphicFramePr>
        <p:xfrm>
          <a:off x="4525108" y="5586414"/>
          <a:ext cx="130565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04" name="Equation" r:id="rId6" imgW="723900" imgH="419100" progId="Equation.3">
                  <p:embed/>
                </p:oleObj>
              </mc:Choice>
              <mc:Fallback>
                <p:oleObj name="Equation" r:id="rId6" imgW="723900" imgH="419100" progId="Equation.3">
                  <p:embed/>
                  <p:pic>
                    <p:nvPicPr>
                      <p:cNvPr id="706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108" y="5586414"/>
                        <a:ext cx="1305658" cy="7572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9F2DB20B-FAD5-0640-9F03-D5CAA2EED2DC}"/>
              </a:ext>
            </a:extLst>
          </p:cNvPr>
          <p:cNvSpPr/>
          <p:nvPr/>
        </p:nvSpPr>
        <p:spPr>
          <a:xfrm>
            <a:off x="0" y="5264727"/>
            <a:ext cx="8977745" cy="1593273"/>
          </a:xfrm>
          <a:prstGeom prst="frame">
            <a:avLst>
              <a:gd name="adj1" fmla="val 3256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1BA155C-AE85-4A4C-864A-78D3E631B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8008" y="337038"/>
            <a:ext cx="7026520" cy="12954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Search for axion dark matter in storage rings</a:t>
            </a:r>
          </a:p>
        </p:txBody>
      </p:sp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3AF1B097-B178-574E-B6A2-1CEED52C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8F1FFF-5E43-AF40-A785-AB283F8500AC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92"/>
          </a:p>
        </p:txBody>
      </p:sp>
      <p:pic>
        <p:nvPicPr>
          <p:cNvPr id="52227" name="Picture 1">
            <a:extLst>
              <a:ext uri="{FF2B5EF4-FFF2-40B4-BE49-F238E27FC236}">
                <a16:creationId xmlns:a16="http://schemas.microsoft.com/office/drawing/2014/main" id="{E8638CB3-B6F3-5442-B31D-8ED117D7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54" y="1943100"/>
            <a:ext cx="8191500" cy="397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6">
            <a:extLst>
              <a:ext uri="{FF2B5EF4-FFF2-40B4-BE49-F238E27FC236}">
                <a16:creationId xmlns:a16="http://schemas.microsoft.com/office/drawing/2014/main" id="{2BC0801D-B74C-5045-A2F7-6362067A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13" y="5928946"/>
            <a:ext cx="4160241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SeongTae Park, IBS/CAPP</a:t>
            </a:r>
          </a:p>
        </p:txBody>
      </p:sp>
    </p:spTree>
    <p:extLst>
      <p:ext uri="{BB962C8B-B14F-4D97-AF65-F5344CB8AC3E}">
        <p14:creationId xmlns:p14="http://schemas.microsoft.com/office/powerpoint/2010/main" val="928916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5395098F-BE15-6A47-938A-CFE6876D5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8008" y="337038"/>
            <a:ext cx="7026520" cy="1295400"/>
          </a:xfrm>
        </p:spPr>
        <p:txBody>
          <a:bodyPr/>
          <a:lstStyle/>
          <a:p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Search for axion dark matter in storage rings</a:t>
            </a:r>
          </a:p>
        </p:txBody>
      </p:sp>
      <p:sp>
        <p:nvSpPr>
          <p:cNvPr id="53250" name="Slide Number Placeholder 3">
            <a:extLst>
              <a:ext uri="{FF2B5EF4-FFF2-40B4-BE49-F238E27FC236}">
                <a16:creationId xmlns:a16="http://schemas.microsoft.com/office/drawing/2014/main" id="{CEC43E72-9C10-B144-9A20-A9E268B2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CF9F9B-1F70-BD4C-BE5D-9462C5BC069C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92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98AA6580-610D-1E49-A24B-176B1DC7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2031024"/>
            <a:ext cx="8346831" cy="421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5">
            <a:extLst>
              <a:ext uri="{FF2B5EF4-FFF2-40B4-BE49-F238E27FC236}">
                <a16:creationId xmlns:a16="http://schemas.microsoft.com/office/drawing/2014/main" id="{A5E001AC-3FA7-DD47-8076-67B185BA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8" y="6110654"/>
            <a:ext cx="4160241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SeongTae Park, IBS/CAPP</a:t>
            </a:r>
          </a:p>
        </p:txBody>
      </p:sp>
    </p:spTree>
    <p:extLst>
      <p:ext uri="{BB962C8B-B14F-4D97-AF65-F5344CB8AC3E}">
        <p14:creationId xmlns:p14="http://schemas.microsoft.com/office/powerpoint/2010/main" val="421805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u="sng">
                <a:solidFill>
                  <a:srgbClr val="003399"/>
                </a:solidFill>
              </a:rPr>
              <a:t>EDMs of hadronic systems are mainly sensitive to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343024"/>
            <a:ext cx="9144000" cy="4067175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Theta-QCD (part of the SM)</a:t>
            </a:r>
          </a:p>
          <a:p>
            <a:endParaRPr lang="en-US" dirty="0">
              <a:solidFill>
                <a:srgbClr val="003399"/>
              </a:solidFill>
            </a:endParaRPr>
          </a:p>
          <a:p>
            <a:r>
              <a:rPr lang="en-US" dirty="0">
                <a:solidFill>
                  <a:srgbClr val="003399"/>
                </a:solidFill>
              </a:rPr>
              <a:t>CP-violating sources beyond the SM</a:t>
            </a:r>
          </a:p>
          <a:p>
            <a:endParaRPr lang="en-US" dirty="0">
              <a:solidFill>
                <a:srgbClr val="003399"/>
              </a:solidFill>
            </a:endParaRPr>
          </a:p>
          <a:p>
            <a:pPr>
              <a:buFontTx/>
              <a:buNone/>
            </a:pPr>
            <a:r>
              <a:rPr lang="en-US" dirty="0">
                <a:solidFill>
                  <a:srgbClr val="003399"/>
                </a:solidFill>
              </a:rPr>
              <a:t>   Alternative simple systems are needed to be able to </a:t>
            </a:r>
            <a:r>
              <a:rPr lang="en-US" u="sng" dirty="0">
                <a:solidFill>
                  <a:srgbClr val="FF0000"/>
                </a:solidFill>
              </a:rPr>
              <a:t>differentiate the CP-violating source </a:t>
            </a:r>
            <a:r>
              <a:rPr lang="en-US" dirty="0">
                <a:solidFill>
                  <a:srgbClr val="003399"/>
                </a:solidFill>
              </a:rPr>
              <a:t>(e.g. neutron, proton, deuteron,…).  </a:t>
            </a:r>
            <a:r>
              <a:rPr lang="en-US" dirty="0">
                <a:solidFill>
                  <a:srgbClr val="008000"/>
                </a:solidFill>
              </a:rPr>
              <a:t> 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" y="5473700"/>
            <a:ext cx="91440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FF0000"/>
                </a:solidFill>
              </a:rPr>
              <a:t>   pEDM at 10</a:t>
            </a:r>
            <a:r>
              <a:rPr lang="en-US" sz="3200" baseline="30000" dirty="0">
                <a:solidFill>
                  <a:srgbClr val="FF0000"/>
                </a:solidFill>
              </a:rPr>
              <a:t>-29</a:t>
            </a:r>
            <a:r>
              <a:rPr lang="en-US" sz="3200" dirty="0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  <a:latin typeface="Wingdings" charset="2"/>
              </a:rPr>
              <a:t></a:t>
            </a:r>
            <a:r>
              <a:rPr lang="en-US" sz="3200" dirty="0">
                <a:solidFill>
                  <a:srgbClr val="FF0000"/>
                </a:solidFill>
              </a:rPr>
              <a:t>cm is </a:t>
            </a:r>
            <a:r>
              <a:rPr lang="en-US" sz="3200" u="sng" dirty="0">
                <a:solidFill>
                  <a:srgbClr val="FF0000"/>
                </a:solidFill>
              </a:rPr>
              <a:t>&gt; an order of magnitude </a:t>
            </a:r>
            <a:r>
              <a:rPr lang="en-US" sz="3200" dirty="0">
                <a:solidFill>
                  <a:srgbClr val="FF0000"/>
                </a:solidFill>
              </a:rPr>
              <a:t>more </a:t>
            </a:r>
            <a:r>
              <a:rPr lang="en-US" sz="3200" dirty="0" err="1">
                <a:solidFill>
                  <a:srgbClr val="FF0000"/>
                </a:solidFill>
              </a:rPr>
              <a:t>sens</a:t>
            </a:r>
            <a:r>
              <a:rPr lang="en-US" sz="3200" dirty="0">
                <a:solidFill>
                  <a:srgbClr val="FF0000"/>
                </a:solidFill>
              </a:rPr>
              <a:t>. than the best current nEDM plans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u="sng">
                <a:solidFill>
                  <a:srgbClr val="003399"/>
                </a:solidFill>
              </a:rPr>
              <a:t>EDMs of different systems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85850"/>
            <a:ext cx="9001125" cy="746125"/>
          </a:xfrm>
        </p:spPr>
        <p:txBody>
          <a:bodyPr/>
          <a:lstStyle/>
          <a:p>
            <a:pPr>
              <a:buFontTx/>
              <a:buNone/>
            </a:pPr>
            <a:r>
              <a:rPr lang="en-US" sz="2400">
                <a:solidFill>
                  <a:srgbClr val="000099"/>
                </a:solidFill>
              </a:rPr>
              <a:t> Theta_QCD: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7288" y="5449888"/>
            <a:ext cx="2587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1017588"/>
            <a:ext cx="47291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8413" y="1728788"/>
            <a:ext cx="383381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2875" y="2595563"/>
            <a:ext cx="900112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>
                <a:solidFill>
                  <a:srgbClr val="000099"/>
                </a:solidFill>
              </a:rPr>
              <a:t> Super-Symmetry (SUSY) model predictions: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0450" y="3160713"/>
            <a:ext cx="7353300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5" y="5546725"/>
            <a:ext cx="51117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92100" y="279400"/>
            <a:ext cx="8216900" cy="2123658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Measure all three: proton, deuteron and neutron EDMs to determine CPV source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81400"/>
            <a:ext cx="8991600" cy="1446550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Theoretical estimation on the lattice?</a:t>
            </a:r>
          </a:p>
        </p:txBody>
      </p:sp>
    </p:spTree>
    <p:extLst>
      <p:ext uri="{BB962C8B-B14F-4D97-AF65-F5344CB8AC3E}">
        <p14:creationId xmlns:p14="http://schemas.microsoft.com/office/powerpoint/2010/main" val="32368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90575"/>
          </a:xfrm>
        </p:spPr>
        <p:txBody>
          <a:bodyPr/>
          <a:lstStyle/>
          <a:p>
            <a:pPr eaLnBrk="1" hangingPunct="1"/>
            <a:r>
              <a:rPr lang="en-US" sz="4000" u="sng" dirty="0">
                <a:solidFill>
                  <a:srgbClr val="000099"/>
                </a:solidFill>
              </a:rPr>
              <a:t>Physics reach of magic pEDM </a:t>
            </a:r>
            <a:r>
              <a:rPr lang="en-US" sz="2000" dirty="0">
                <a:solidFill>
                  <a:srgbClr val="FF0000"/>
                </a:solidFill>
              </a:rPr>
              <a:t>(Marciano)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2575" y="4572000"/>
            <a:ext cx="8861425" cy="2286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000099"/>
                </a:solidFill>
              </a:rPr>
              <a:t>   The proton EDM at 10</a:t>
            </a:r>
            <a:r>
              <a:rPr lang="en-US" sz="2800" baseline="30000" dirty="0">
                <a:solidFill>
                  <a:srgbClr val="000099"/>
                </a:solidFill>
              </a:rPr>
              <a:t>-29</a:t>
            </a:r>
            <a:r>
              <a:rPr lang="en-US" sz="2800" dirty="0">
                <a:solidFill>
                  <a:srgbClr val="000099"/>
                </a:solidFill>
              </a:rPr>
              <a:t>e</a:t>
            </a: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∙cm has a reach of  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&gt;300TeV</a:t>
            </a: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 or, if new physics exists at the LHC scale, 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  <a:sym typeface="Symbol" charset="2"/>
              </a:rPr>
              <a:t>&lt;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10</a:t>
            </a:r>
            <a:r>
              <a:rPr lang="en-US" sz="2800" baseline="30000" dirty="0">
                <a:solidFill>
                  <a:srgbClr val="FF0000"/>
                </a:solidFill>
                <a:cs typeface="Times New Roman" charset="0"/>
              </a:rPr>
              <a:t>-7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-10</a:t>
            </a:r>
            <a:r>
              <a:rPr lang="en-US" sz="2800" baseline="30000" dirty="0">
                <a:solidFill>
                  <a:srgbClr val="FF0000"/>
                </a:solidFill>
                <a:cs typeface="Times New Roman" charset="0"/>
              </a:rPr>
              <a:t>-6</a:t>
            </a:r>
            <a:r>
              <a:rPr lang="en-US" sz="2800" dirty="0">
                <a:solidFill>
                  <a:srgbClr val="FF0000"/>
                </a:solidFill>
                <a:cs typeface="Times New Roman" charset="0"/>
              </a:rPr>
              <a:t> rad</a:t>
            </a: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 CP-violating phase; an unprecedented sensitivity level. </a:t>
            </a:r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000099"/>
                </a:solidFill>
                <a:cs typeface="Times New Roman" charset="0"/>
              </a:rPr>
              <a:t>  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The deuteron EDM sensitivity is similar.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228600" y="2466975"/>
            <a:ext cx="84089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  <a:latin typeface="Times New Roman" charset="0"/>
              </a:rPr>
              <a:t>Sensitivity to SUSY-type new Physics:</a:t>
            </a:r>
            <a:endParaRPr lang="en-US" sz="2800" b="1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33363" y="1604963"/>
            <a:ext cx="8509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  <a:latin typeface="Times New Roman" charset="0"/>
              </a:rPr>
              <a:t>Sensitivity to new contact interaction: 3000 TeV</a:t>
            </a:r>
            <a:endParaRPr lang="en-US" sz="2800" b="1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9400" y="955675"/>
          <a:ext cx="83423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33" name="Equation" r:id="rId4" imgW="3873240" imgH="228600" progId="">
                  <p:embed/>
                </p:oleObj>
              </mc:Choice>
              <mc:Fallback>
                <p:oleObj name="Equation" r:id="rId4" imgW="3873240" imgH="22860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955675"/>
                        <a:ext cx="8342313" cy="4905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8338" y="2998788"/>
          <a:ext cx="7188200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34" name="Equation" r:id="rId6" imgW="2450880" imgH="507960" progId="">
                  <p:embed/>
                </p:oleObj>
              </mc:Choice>
              <mc:Fallback>
                <p:oleObj name="Equation" r:id="rId6" imgW="2450880" imgH="50796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8" y="2998788"/>
                        <a:ext cx="7188200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05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  <p:bldP spid="1030" grpId="0"/>
      <p:bldP spid="10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048103"/>
          </a:xfrm>
        </p:spPr>
        <p:txBody>
          <a:bodyPr/>
          <a:lstStyle/>
          <a:p>
            <a:r>
              <a:rPr lang="en-US" sz="4400" dirty="0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t>Spin is the only vector defining a direction of a “fundamental” particle with spin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89125" y="2228850"/>
            <a:ext cx="1247775" cy="1933575"/>
            <a:chOff x="1190" y="748"/>
            <a:chExt cx="786" cy="1218"/>
          </a:xfrm>
        </p:grpSpPr>
        <p:sp>
          <p:nvSpPr>
            <p:cNvPr id="21528" name="Line 4"/>
            <p:cNvSpPr>
              <a:spLocks noChangeShapeType="1"/>
            </p:cNvSpPr>
            <p:nvPr/>
          </p:nvSpPr>
          <p:spPr bwMode="auto">
            <a:xfrm flipV="1">
              <a:off x="1589" y="748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Oval 5"/>
            <p:cNvSpPr>
              <a:spLocks noChangeArrowheads="1"/>
            </p:cNvSpPr>
            <p:nvPr/>
          </p:nvSpPr>
          <p:spPr bwMode="auto">
            <a:xfrm>
              <a:off x="1190" y="990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0" name="Oval 6"/>
            <p:cNvSpPr>
              <a:spLocks noChangeArrowheads="1"/>
            </p:cNvSpPr>
            <p:nvPr/>
          </p:nvSpPr>
          <p:spPr bwMode="auto">
            <a:xfrm>
              <a:off x="1190" y="1239"/>
              <a:ext cx="786" cy="266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1" name="Oval 7"/>
            <p:cNvSpPr>
              <a:spLocks noChangeArrowheads="1"/>
            </p:cNvSpPr>
            <p:nvPr/>
          </p:nvSpPr>
          <p:spPr bwMode="auto">
            <a:xfrm>
              <a:off x="1190" y="1226"/>
              <a:ext cx="786" cy="195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2" name="Line 8"/>
            <p:cNvSpPr>
              <a:spLocks noChangeShapeType="1"/>
            </p:cNvSpPr>
            <p:nvPr/>
          </p:nvSpPr>
          <p:spPr bwMode="auto">
            <a:xfrm>
              <a:off x="1556" y="149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21545" name="Object 2"/>
          <p:cNvGraphicFramePr>
            <a:graphicFrameLocks noChangeAspect="1"/>
          </p:cNvGraphicFramePr>
          <p:nvPr/>
        </p:nvGraphicFramePr>
        <p:xfrm>
          <a:off x="1897063" y="4076700"/>
          <a:ext cx="11096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67" name="Equation" r:id="rId4" imgW="368280" imgH="215640" progId="Equation.3">
                  <p:embed/>
                </p:oleObj>
              </mc:Choice>
              <mc:Fallback>
                <p:oleObj name="Equation" r:id="rId4" imgW="368280" imgH="215640" progId="Equation.3">
                  <p:embed/>
                  <p:pic>
                    <p:nvPicPr>
                      <p:cNvPr id="3215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4076700"/>
                        <a:ext cx="1109662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651125" y="2025650"/>
          <a:ext cx="4587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568" name="Equation" r:id="rId6" imgW="152280" imgH="177480" progId="Equation.3">
                  <p:embed/>
                </p:oleObj>
              </mc:Choice>
              <mc:Fallback>
                <p:oleObj name="Equation" r:id="rId6" imgW="152280" imgH="17748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2025650"/>
                        <a:ext cx="458788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99075" y="2179638"/>
            <a:ext cx="1454150" cy="2484437"/>
            <a:chOff x="3220" y="736"/>
            <a:chExt cx="916" cy="156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246" y="736"/>
              <a:ext cx="786" cy="1218"/>
              <a:chOff x="1044" y="1785"/>
              <a:chExt cx="786" cy="1218"/>
            </a:xfrm>
          </p:grpSpPr>
          <p:sp>
            <p:nvSpPr>
              <p:cNvPr id="21513" name="Line 13"/>
              <p:cNvSpPr>
                <a:spLocks noChangeShapeType="1"/>
              </p:cNvSpPr>
              <p:nvPr/>
            </p:nvSpPr>
            <p:spPr bwMode="auto">
              <a:xfrm flipV="1">
                <a:off x="1449" y="1785"/>
                <a:ext cx="0" cy="1218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4" name="Oval 14"/>
              <p:cNvSpPr>
                <a:spLocks noChangeArrowheads="1"/>
              </p:cNvSpPr>
              <p:nvPr/>
            </p:nvSpPr>
            <p:spPr bwMode="auto">
              <a:xfrm>
                <a:off x="1044" y="2007"/>
                <a:ext cx="786" cy="794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5" name="Oval 15"/>
              <p:cNvSpPr>
                <a:spLocks noChangeArrowheads="1"/>
              </p:cNvSpPr>
              <p:nvPr/>
            </p:nvSpPr>
            <p:spPr bwMode="auto">
              <a:xfrm>
                <a:off x="1044" y="2270"/>
                <a:ext cx="786" cy="266"/>
              </a:xfrm>
              <a:prstGeom prst="ellipse">
                <a:avLst/>
              </a:prstGeom>
              <a:solidFill>
                <a:srgbClr val="008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6" name="Line 16"/>
              <p:cNvSpPr>
                <a:spLocks noChangeShapeType="1"/>
              </p:cNvSpPr>
              <p:nvPr/>
            </p:nvSpPr>
            <p:spPr bwMode="auto">
              <a:xfrm>
                <a:off x="1371" y="2527"/>
                <a:ext cx="29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7" name="Oval 17"/>
              <p:cNvSpPr>
                <a:spLocks noChangeArrowheads="1"/>
              </p:cNvSpPr>
              <p:nvPr/>
            </p:nvSpPr>
            <p:spPr bwMode="auto">
              <a:xfrm>
                <a:off x="1122" y="2096"/>
                <a:ext cx="642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18" name="Oval 18"/>
              <p:cNvSpPr>
                <a:spLocks noChangeArrowheads="1"/>
              </p:cNvSpPr>
              <p:nvPr/>
            </p:nvSpPr>
            <p:spPr bwMode="auto">
              <a:xfrm>
                <a:off x="1530" y="209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19" name="Oval 19"/>
              <p:cNvSpPr>
                <a:spLocks noChangeArrowheads="1"/>
              </p:cNvSpPr>
              <p:nvPr/>
            </p:nvSpPr>
            <p:spPr bwMode="auto">
              <a:xfrm>
                <a:off x="1254" y="2018"/>
                <a:ext cx="348" cy="104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0" name="Oval 20"/>
              <p:cNvSpPr>
                <a:spLocks noChangeArrowheads="1"/>
              </p:cNvSpPr>
              <p:nvPr/>
            </p:nvSpPr>
            <p:spPr bwMode="auto">
              <a:xfrm>
                <a:off x="1644" y="2210"/>
                <a:ext cx="174" cy="26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1" name="Oval 21"/>
              <p:cNvSpPr>
                <a:spLocks noChangeArrowheads="1"/>
              </p:cNvSpPr>
              <p:nvPr/>
            </p:nvSpPr>
            <p:spPr bwMode="auto">
              <a:xfrm>
                <a:off x="1350" y="2042"/>
                <a:ext cx="390" cy="39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2" name="Oval 22"/>
              <p:cNvSpPr>
                <a:spLocks noChangeArrowheads="1"/>
              </p:cNvSpPr>
              <p:nvPr/>
            </p:nvSpPr>
            <p:spPr bwMode="auto">
              <a:xfrm>
                <a:off x="1122" y="2060"/>
                <a:ext cx="366" cy="368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3" name="Oval 23"/>
              <p:cNvSpPr>
                <a:spLocks noChangeArrowheads="1"/>
              </p:cNvSpPr>
              <p:nvPr/>
            </p:nvSpPr>
            <p:spPr bwMode="auto">
              <a:xfrm>
                <a:off x="1056" y="2216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4" name="Oval 24"/>
              <p:cNvSpPr>
                <a:spLocks noChangeArrowheads="1"/>
              </p:cNvSpPr>
              <p:nvPr/>
            </p:nvSpPr>
            <p:spPr bwMode="auto">
              <a:xfrm>
                <a:off x="1092" y="2138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5" name="Oval 25"/>
              <p:cNvSpPr>
                <a:spLocks noChangeArrowheads="1"/>
              </p:cNvSpPr>
              <p:nvPr/>
            </p:nvSpPr>
            <p:spPr bwMode="auto">
              <a:xfrm>
                <a:off x="1560" y="2150"/>
                <a:ext cx="228" cy="230"/>
              </a:xfrm>
              <a:prstGeom prst="ellipse">
                <a:avLst/>
              </a:prstGeom>
              <a:solidFill>
                <a:srgbClr val="008000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2400" b="1">
                  <a:solidFill>
                    <a:srgbClr val="008000"/>
                  </a:solidFill>
                  <a:latin typeface="Times New Roman" charset="0"/>
                </a:endParaRPr>
              </a:p>
            </p:txBody>
          </p:sp>
          <p:sp>
            <p:nvSpPr>
              <p:cNvPr id="21526" name="Text Box 26"/>
              <p:cNvSpPr txBox="1">
                <a:spLocks noChangeArrowheads="1"/>
              </p:cNvSpPr>
              <p:nvPr/>
            </p:nvSpPr>
            <p:spPr bwMode="auto">
              <a:xfrm>
                <a:off x="1336" y="2136"/>
                <a:ext cx="22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 dirty="0">
                    <a:latin typeface="Times New Roman" charset="0"/>
                  </a:rPr>
                  <a:t> -</a:t>
                </a:r>
              </a:p>
            </p:txBody>
          </p:sp>
          <p:sp>
            <p:nvSpPr>
              <p:cNvPr id="21527" name="Text Box 27"/>
              <p:cNvSpPr txBox="1">
                <a:spLocks noChangeArrowheads="1"/>
              </p:cNvSpPr>
              <p:nvPr/>
            </p:nvSpPr>
            <p:spPr bwMode="auto">
              <a:xfrm>
                <a:off x="1349" y="2518"/>
                <a:ext cx="22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 dirty="0">
                    <a:latin typeface="Times New Roman" charset="0"/>
                  </a:rPr>
                  <a:t>+</a:t>
                </a:r>
              </a:p>
            </p:txBody>
          </p:sp>
        </p:grpSp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220" y="1891"/>
            <a:ext cx="916" cy="4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0569" name="Equation" r:id="rId8" imgW="482400" imgH="215640" progId="Equation.3">
                    <p:embed/>
                  </p:oleObj>
                </mc:Choice>
                <mc:Fallback>
                  <p:oleObj name="Equation" r:id="rId8" imgW="482400" imgH="215640" progId="Equation.3">
                    <p:embed/>
                    <p:pic>
                      <p:nvPicPr>
                        <p:cNvPr id="2150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0" y="1891"/>
                          <a:ext cx="916" cy="4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057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9225" y="160338"/>
            <a:ext cx="8809038" cy="1392237"/>
          </a:xfrm>
        </p:spPr>
        <p:txBody>
          <a:bodyPr/>
          <a:lstStyle/>
          <a:p>
            <a:r>
              <a:rPr lang="en-US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lectric</a:t>
            </a:r>
            <a:r>
              <a:rPr lang="en-US" dirty="0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D</a:t>
            </a:r>
            <a:r>
              <a:rPr lang="en-US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ipole</a:t>
            </a:r>
            <a:r>
              <a:rPr lang="en-US" dirty="0">
                <a:solidFill>
                  <a:srgbClr val="CC33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oment: two possibilities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89125" y="2228850"/>
            <a:ext cx="1247775" cy="1933575"/>
            <a:chOff x="1190" y="748"/>
            <a:chExt cx="786" cy="1218"/>
          </a:xfrm>
        </p:grpSpPr>
        <p:sp>
          <p:nvSpPr>
            <p:cNvPr id="336900" name="Line 4"/>
            <p:cNvSpPr>
              <a:spLocks noChangeShapeType="1"/>
            </p:cNvSpPr>
            <p:nvPr/>
          </p:nvSpPr>
          <p:spPr bwMode="auto">
            <a:xfrm flipV="1">
              <a:off x="1589" y="748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1" name="Oval 5"/>
            <p:cNvSpPr>
              <a:spLocks noChangeArrowheads="1"/>
            </p:cNvSpPr>
            <p:nvPr/>
          </p:nvSpPr>
          <p:spPr bwMode="auto">
            <a:xfrm>
              <a:off x="1190" y="990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2" name="Oval 6"/>
            <p:cNvSpPr>
              <a:spLocks noChangeArrowheads="1"/>
            </p:cNvSpPr>
            <p:nvPr/>
          </p:nvSpPr>
          <p:spPr bwMode="auto">
            <a:xfrm>
              <a:off x="1190" y="1239"/>
              <a:ext cx="786" cy="266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3" name="Oval 7"/>
            <p:cNvSpPr>
              <a:spLocks noChangeArrowheads="1"/>
            </p:cNvSpPr>
            <p:nvPr/>
          </p:nvSpPr>
          <p:spPr bwMode="auto">
            <a:xfrm>
              <a:off x="1190" y="1226"/>
              <a:ext cx="786" cy="195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04" name="Line 8"/>
            <p:cNvSpPr>
              <a:spLocks noChangeShapeType="1"/>
            </p:cNvSpPr>
            <p:nvPr/>
          </p:nvSpPr>
          <p:spPr bwMode="auto">
            <a:xfrm>
              <a:off x="1556" y="149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21545" name="Object 9"/>
          <p:cNvGraphicFramePr>
            <a:graphicFrameLocks noChangeAspect="1"/>
          </p:cNvGraphicFramePr>
          <p:nvPr/>
        </p:nvGraphicFramePr>
        <p:xfrm>
          <a:off x="1897063" y="4076700"/>
          <a:ext cx="11096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85" name="Equation" r:id="rId4" imgW="368280" imgH="215640" progId="Equation.3">
                  <p:embed/>
                </p:oleObj>
              </mc:Choice>
              <mc:Fallback>
                <p:oleObj name="Equation" r:id="rId4" imgW="368280" imgH="215640" progId="Equation.3">
                  <p:embed/>
                  <p:pic>
                    <p:nvPicPr>
                      <p:cNvPr id="3215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4076700"/>
                        <a:ext cx="1109662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906" name="Object 10"/>
          <p:cNvGraphicFramePr>
            <a:graphicFrameLocks noChangeAspect="1"/>
          </p:cNvGraphicFramePr>
          <p:nvPr/>
        </p:nvGraphicFramePr>
        <p:xfrm>
          <a:off x="2651125" y="2025650"/>
          <a:ext cx="45878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86" name="Equation" r:id="rId6" imgW="152280" imgH="177480" progId="Equation.3">
                  <p:embed/>
                </p:oleObj>
              </mc:Choice>
              <mc:Fallback>
                <p:oleObj name="Equation" r:id="rId6" imgW="152280" imgH="177480" progId="Equation.3">
                  <p:embed/>
                  <p:pic>
                    <p:nvPicPr>
                      <p:cNvPr id="3369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2025650"/>
                        <a:ext cx="458788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5"/>
          <p:cNvGrpSpPr/>
          <p:nvPr/>
        </p:nvGrpSpPr>
        <p:grpSpPr>
          <a:xfrm>
            <a:off x="4406900" y="2179638"/>
            <a:ext cx="1247775" cy="1933575"/>
            <a:chOff x="4406900" y="2179638"/>
            <a:chExt cx="1247775" cy="1933575"/>
          </a:xfrm>
        </p:grpSpPr>
        <p:sp>
          <p:nvSpPr>
            <p:cNvPr id="336909" name="Line 13"/>
            <p:cNvSpPr>
              <a:spLocks noChangeShapeType="1"/>
            </p:cNvSpPr>
            <p:nvPr/>
          </p:nvSpPr>
          <p:spPr bwMode="auto">
            <a:xfrm flipV="1">
              <a:off x="5049838" y="2179638"/>
              <a:ext cx="0" cy="19335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0" name="Oval 14"/>
            <p:cNvSpPr>
              <a:spLocks noChangeArrowheads="1"/>
            </p:cNvSpPr>
            <p:nvPr/>
          </p:nvSpPr>
          <p:spPr bwMode="auto">
            <a:xfrm>
              <a:off x="4406900" y="2532063"/>
              <a:ext cx="1247775" cy="1260475"/>
            </a:xfrm>
            <a:prstGeom prst="ellipse">
              <a:avLst/>
            </a:prstGeom>
            <a:solidFill>
              <a:srgbClr val="FF072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1" name="Oval 15"/>
            <p:cNvSpPr>
              <a:spLocks noChangeArrowheads="1"/>
            </p:cNvSpPr>
            <p:nvPr/>
          </p:nvSpPr>
          <p:spPr bwMode="auto">
            <a:xfrm>
              <a:off x="4406900" y="2949576"/>
              <a:ext cx="1247775" cy="42227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2" name="Line 16"/>
            <p:cNvSpPr>
              <a:spLocks noChangeShapeType="1"/>
            </p:cNvSpPr>
            <p:nvPr/>
          </p:nvSpPr>
          <p:spPr bwMode="auto">
            <a:xfrm>
              <a:off x="4926013" y="3357563"/>
              <a:ext cx="4603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13" name="Oval 17"/>
            <p:cNvSpPr>
              <a:spLocks noChangeArrowheads="1"/>
            </p:cNvSpPr>
            <p:nvPr/>
          </p:nvSpPr>
          <p:spPr bwMode="auto">
            <a:xfrm>
              <a:off x="4530725" y="2673351"/>
              <a:ext cx="1019175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4" name="Oval 18"/>
            <p:cNvSpPr>
              <a:spLocks noChangeArrowheads="1"/>
            </p:cNvSpPr>
            <p:nvPr/>
          </p:nvSpPr>
          <p:spPr bwMode="auto">
            <a:xfrm>
              <a:off x="5178425" y="26733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5" name="Oval 19"/>
            <p:cNvSpPr>
              <a:spLocks noChangeArrowheads="1"/>
            </p:cNvSpPr>
            <p:nvPr/>
          </p:nvSpPr>
          <p:spPr bwMode="auto">
            <a:xfrm>
              <a:off x="4740275" y="2549526"/>
              <a:ext cx="552450" cy="1651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6" name="Oval 20"/>
            <p:cNvSpPr>
              <a:spLocks noChangeArrowheads="1"/>
            </p:cNvSpPr>
            <p:nvPr/>
          </p:nvSpPr>
          <p:spPr bwMode="auto">
            <a:xfrm>
              <a:off x="5359400" y="2854326"/>
              <a:ext cx="276225" cy="41275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7" name="Oval 21"/>
            <p:cNvSpPr>
              <a:spLocks noChangeArrowheads="1"/>
            </p:cNvSpPr>
            <p:nvPr/>
          </p:nvSpPr>
          <p:spPr bwMode="auto">
            <a:xfrm>
              <a:off x="4892675" y="2587626"/>
              <a:ext cx="619125" cy="6318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8" name="Oval 22"/>
            <p:cNvSpPr>
              <a:spLocks noChangeArrowheads="1"/>
            </p:cNvSpPr>
            <p:nvPr/>
          </p:nvSpPr>
          <p:spPr bwMode="auto">
            <a:xfrm>
              <a:off x="4530725" y="2616201"/>
              <a:ext cx="581025" cy="5842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19" name="Oval 23"/>
            <p:cNvSpPr>
              <a:spLocks noChangeArrowheads="1"/>
            </p:cNvSpPr>
            <p:nvPr/>
          </p:nvSpPr>
          <p:spPr bwMode="auto">
            <a:xfrm>
              <a:off x="4425950" y="28638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20" name="Oval 24"/>
            <p:cNvSpPr>
              <a:spLocks noChangeArrowheads="1"/>
            </p:cNvSpPr>
            <p:nvPr/>
          </p:nvSpPr>
          <p:spPr bwMode="auto">
            <a:xfrm>
              <a:off x="4483100" y="274002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21" name="Oval 25"/>
            <p:cNvSpPr>
              <a:spLocks noChangeArrowheads="1"/>
            </p:cNvSpPr>
            <p:nvPr/>
          </p:nvSpPr>
          <p:spPr bwMode="auto">
            <a:xfrm>
              <a:off x="5226050" y="275907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336922" name="Text Box 26"/>
            <p:cNvSpPr txBox="1">
              <a:spLocks noChangeArrowheads="1"/>
            </p:cNvSpPr>
            <p:nvPr/>
          </p:nvSpPr>
          <p:spPr bwMode="auto">
            <a:xfrm>
              <a:off x="4870450" y="2736851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 -</a:t>
              </a:r>
            </a:p>
          </p:txBody>
        </p:sp>
        <p:sp>
          <p:nvSpPr>
            <p:cNvPr id="336923" name="Text Box 27"/>
            <p:cNvSpPr txBox="1">
              <a:spLocks noChangeArrowheads="1"/>
            </p:cNvSpPr>
            <p:nvPr/>
          </p:nvSpPr>
          <p:spPr bwMode="auto">
            <a:xfrm>
              <a:off x="4891088" y="3343276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+</a:t>
              </a:r>
            </a:p>
          </p:txBody>
        </p:sp>
      </p:grpSp>
      <p:graphicFrame>
        <p:nvGraphicFramePr>
          <p:cNvPr id="336924" name="Object 28"/>
          <p:cNvGraphicFramePr>
            <a:graphicFrameLocks noChangeAspect="1"/>
          </p:cNvGraphicFramePr>
          <p:nvPr/>
        </p:nvGraphicFramePr>
        <p:xfrm>
          <a:off x="4365625" y="4013200"/>
          <a:ext cx="14541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87" name="Equation" r:id="rId8" imgW="482400" imgH="215640" progId="Equation.3">
                  <p:embed/>
                </p:oleObj>
              </mc:Choice>
              <mc:Fallback>
                <p:oleObj name="Equation" r:id="rId8" imgW="482400" imgH="215640" progId="Equation.3">
                  <p:embed/>
                  <p:pic>
                    <p:nvPicPr>
                      <p:cNvPr id="33692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5" y="4013200"/>
                        <a:ext cx="1454150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8"/>
          <p:cNvGraphicFramePr>
            <a:graphicFrameLocks noChangeAspect="1"/>
          </p:cNvGraphicFramePr>
          <p:nvPr/>
        </p:nvGraphicFramePr>
        <p:xfrm>
          <a:off x="6565900" y="4003675"/>
          <a:ext cx="176053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788" name="Equation" r:id="rId10" imgW="583920" imgH="215640" progId="">
                  <p:embed/>
                </p:oleObj>
              </mc:Choice>
              <mc:Fallback>
                <p:oleObj name="Equation" r:id="rId10" imgW="583920" imgH="215640" progId="">
                  <p:embed/>
                  <p:pic>
                    <p:nvPicPr>
                      <p:cNvPr id="3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5900" y="4003675"/>
                        <a:ext cx="1760538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Line 13"/>
          <p:cNvSpPr>
            <a:spLocks noChangeShapeType="1"/>
          </p:cNvSpPr>
          <p:nvPr/>
        </p:nvSpPr>
        <p:spPr bwMode="auto">
          <a:xfrm flipV="1">
            <a:off x="7653338" y="2154238"/>
            <a:ext cx="0" cy="19335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14"/>
          <p:cNvSpPr>
            <a:spLocks noChangeArrowheads="1"/>
          </p:cNvSpPr>
          <p:nvPr/>
        </p:nvSpPr>
        <p:spPr bwMode="auto">
          <a:xfrm>
            <a:off x="7010400" y="2506663"/>
            <a:ext cx="1247775" cy="12604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15"/>
          <p:cNvSpPr>
            <a:spLocks noChangeArrowheads="1"/>
          </p:cNvSpPr>
          <p:nvPr/>
        </p:nvSpPr>
        <p:spPr bwMode="auto">
          <a:xfrm>
            <a:off x="7010400" y="2924176"/>
            <a:ext cx="1247775" cy="422275"/>
          </a:xfrm>
          <a:prstGeom prst="ellipse">
            <a:avLst/>
          </a:prstGeom>
          <a:solidFill>
            <a:srgbClr val="C20616"/>
          </a:solidFill>
          <a:ln w="19050">
            <a:solidFill>
              <a:srgbClr val="00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16"/>
          <p:cNvSpPr>
            <a:spLocks noChangeShapeType="1"/>
          </p:cNvSpPr>
          <p:nvPr/>
        </p:nvSpPr>
        <p:spPr bwMode="auto">
          <a:xfrm>
            <a:off x="7529513" y="3332163"/>
            <a:ext cx="46038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17"/>
          <p:cNvSpPr>
            <a:spLocks noChangeArrowheads="1"/>
          </p:cNvSpPr>
          <p:nvPr/>
        </p:nvSpPr>
        <p:spPr bwMode="auto">
          <a:xfrm>
            <a:off x="7134225" y="2647951"/>
            <a:ext cx="1019175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69" name="Oval 18"/>
          <p:cNvSpPr>
            <a:spLocks noChangeArrowheads="1"/>
          </p:cNvSpPr>
          <p:nvPr/>
        </p:nvSpPr>
        <p:spPr bwMode="auto">
          <a:xfrm>
            <a:off x="7781925" y="2647951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0" name="Oval 19"/>
          <p:cNvSpPr>
            <a:spLocks noChangeArrowheads="1"/>
          </p:cNvSpPr>
          <p:nvPr/>
        </p:nvSpPr>
        <p:spPr bwMode="auto">
          <a:xfrm>
            <a:off x="7343775" y="2524126"/>
            <a:ext cx="552450" cy="165100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1" name="Oval 20"/>
          <p:cNvSpPr>
            <a:spLocks noChangeArrowheads="1"/>
          </p:cNvSpPr>
          <p:nvPr/>
        </p:nvSpPr>
        <p:spPr bwMode="auto">
          <a:xfrm>
            <a:off x="7962900" y="2828926"/>
            <a:ext cx="276225" cy="412750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2" name="Oval 21"/>
          <p:cNvSpPr>
            <a:spLocks noChangeArrowheads="1"/>
          </p:cNvSpPr>
          <p:nvPr/>
        </p:nvSpPr>
        <p:spPr bwMode="auto">
          <a:xfrm>
            <a:off x="7496175" y="2562226"/>
            <a:ext cx="619125" cy="6318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3" name="Oval 22"/>
          <p:cNvSpPr>
            <a:spLocks noChangeArrowheads="1"/>
          </p:cNvSpPr>
          <p:nvPr/>
        </p:nvSpPr>
        <p:spPr bwMode="auto">
          <a:xfrm>
            <a:off x="7134225" y="2590801"/>
            <a:ext cx="581025" cy="584200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4" name="Oval 23"/>
          <p:cNvSpPr>
            <a:spLocks noChangeArrowheads="1"/>
          </p:cNvSpPr>
          <p:nvPr/>
        </p:nvSpPr>
        <p:spPr bwMode="auto">
          <a:xfrm>
            <a:off x="7029450" y="2838451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5" name="Oval 24"/>
          <p:cNvSpPr>
            <a:spLocks noChangeArrowheads="1"/>
          </p:cNvSpPr>
          <p:nvPr/>
        </p:nvSpPr>
        <p:spPr bwMode="auto">
          <a:xfrm>
            <a:off x="7086600" y="2714626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6" name="Oval 25"/>
          <p:cNvSpPr>
            <a:spLocks noChangeArrowheads="1"/>
          </p:cNvSpPr>
          <p:nvPr/>
        </p:nvSpPr>
        <p:spPr bwMode="auto">
          <a:xfrm>
            <a:off x="7829550" y="2733676"/>
            <a:ext cx="361950" cy="365125"/>
          </a:xfrm>
          <a:prstGeom prst="ellipse">
            <a:avLst/>
          </a:prstGeom>
          <a:solidFill>
            <a:srgbClr val="C20616"/>
          </a:solidFill>
          <a:ln w="28575">
            <a:solidFill>
              <a:srgbClr val="C206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 b="1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77" name="Text Box 26"/>
          <p:cNvSpPr txBox="1">
            <a:spLocks noChangeArrowheads="1"/>
          </p:cNvSpPr>
          <p:nvPr/>
        </p:nvSpPr>
        <p:spPr bwMode="auto">
          <a:xfrm>
            <a:off x="7473950" y="2711451"/>
            <a:ext cx="364202" cy="461665"/>
          </a:xfrm>
          <a:prstGeom prst="rect">
            <a:avLst/>
          </a:prstGeom>
          <a:solidFill>
            <a:srgbClr val="C20616"/>
          </a:solidFill>
          <a:ln w="9525">
            <a:solidFill>
              <a:srgbClr val="C2061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>
                <a:latin typeface="Times New Roman" charset="0"/>
              </a:rPr>
              <a:t>+</a:t>
            </a: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7494588" y="3317876"/>
            <a:ext cx="287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>
                <a:latin typeface="Times New Roman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008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If we discover that the proton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1"/>
            <a:ext cx="9144000" cy="1193799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rgbClr val="0000FF"/>
                </a:solidFill>
                <a:effectLst/>
              </a:rPr>
              <a:t>Has a non-zero EDM value, i.e. prefers only one of the two possible states:</a:t>
            </a:r>
            <a:endParaRPr lang="el-GR" sz="11200" dirty="0">
              <a:solidFill>
                <a:srgbClr val="0000FF"/>
              </a:solidFill>
              <a:effectLst/>
            </a:endParaRPr>
          </a:p>
          <a:p>
            <a:pPr>
              <a:buNone/>
            </a:pPr>
            <a:endParaRPr lang="el-GR" dirty="0">
              <a:solidFill>
                <a:srgbClr val="0000FF"/>
              </a:solidFill>
            </a:endParaRPr>
          </a:p>
          <a:p>
            <a:pPr>
              <a:buNone/>
            </a:pPr>
            <a:endParaRPr lang="el-GR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l-GR" dirty="0">
                <a:solidFill>
                  <a:srgbClr val="0000FF"/>
                </a:solidFill>
              </a:rPr>
              <a:t>   </a:t>
            </a:r>
            <a:endParaRPr lang="el-GR" dirty="0">
              <a:solidFill>
                <a:srgbClr val="FF3300"/>
              </a:solidFill>
            </a:endParaRPr>
          </a:p>
          <a:p>
            <a:endParaRPr lang="el-GR" dirty="0"/>
          </a:p>
          <a:p>
            <a:endParaRPr lang="en-US" dirty="0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 bwMode="auto">
          <a:xfrm>
            <a:off x="0" y="4216400"/>
            <a:ext cx="9144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Then P and T symmetries are violated and through CPT, CP-symmetry is also violated.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kern="0" dirty="0">
                <a:solidFill>
                  <a:srgbClr val="0000FF"/>
                </a:solidFill>
                <a:latin typeface="+mn-lt"/>
                <a:cs typeface="MS PGothic" pitchFamily="34" charset="-128"/>
              </a:rPr>
              <a:t>CP-violation is one of three necessary conditions to obtain a matter dominated universe starting from a symmetric one…</a:t>
            </a: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pitchFamily="34" charset="-128"/>
              </a:rPr>
              <a:t>   </a:t>
            </a: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" name="Group 82"/>
          <p:cNvGrpSpPr/>
          <p:nvPr/>
        </p:nvGrpSpPr>
        <p:grpSpPr>
          <a:xfrm>
            <a:off x="4025900" y="2154238"/>
            <a:ext cx="1247775" cy="1933575"/>
            <a:chOff x="7213600" y="3602038"/>
            <a:chExt cx="1247775" cy="1933575"/>
          </a:xfrm>
        </p:grpSpPr>
        <p:sp>
          <p:nvSpPr>
            <p:cNvPr id="68" name="Line 13"/>
            <p:cNvSpPr>
              <a:spLocks noChangeShapeType="1"/>
            </p:cNvSpPr>
            <p:nvPr/>
          </p:nvSpPr>
          <p:spPr bwMode="auto">
            <a:xfrm flipV="1">
              <a:off x="7856538" y="3602038"/>
              <a:ext cx="0" cy="19335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14"/>
            <p:cNvSpPr>
              <a:spLocks noChangeArrowheads="1"/>
            </p:cNvSpPr>
            <p:nvPr/>
          </p:nvSpPr>
          <p:spPr bwMode="auto">
            <a:xfrm>
              <a:off x="7213600" y="3954463"/>
              <a:ext cx="1247775" cy="12604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15"/>
            <p:cNvSpPr>
              <a:spLocks noChangeArrowheads="1"/>
            </p:cNvSpPr>
            <p:nvPr/>
          </p:nvSpPr>
          <p:spPr bwMode="auto">
            <a:xfrm>
              <a:off x="7213600" y="4371976"/>
              <a:ext cx="1247775" cy="422275"/>
            </a:xfrm>
            <a:prstGeom prst="ellipse">
              <a:avLst/>
            </a:prstGeom>
            <a:solidFill>
              <a:srgbClr val="C20616"/>
            </a:solidFill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16"/>
            <p:cNvSpPr>
              <a:spLocks noChangeShapeType="1"/>
            </p:cNvSpPr>
            <p:nvPr/>
          </p:nvSpPr>
          <p:spPr bwMode="auto">
            <a:xfrm>
              <a:off x="7732713" y="4779963"/>
              <a:ext cx="4603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17"/>
            <p:cNvSpPr>
              <a:spLocks noChangeArrowheads="1"/>
            </p:cNvSpPr>
            <p:nvPr/>
          </p:nvSpPr>
          <p:spPr bwMode="auto">
            <a:xfrm>
              <a:off x="7337425" y="4095751"/>
              <a:ext cx="1019175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3" name="Oval 18"/>
            <p:cNvSpPr>
              <a:spLocks noChangeArrowheads="1"/>
            </p:cNvSpPr>
            <p:nvPr/>
          </p:nvSpPr>
          <p:spPr bwMode="auto">
            <a:xfrm>
              <a:off x="7985125" y="4095751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4" name="Oval 19"/>
            <p:cNvSpPr>
              <a:spLocks noChangeArrowheads="1"/>
            </p:cNvSpPr>
            <p:nvPr/>
          </p:nvSpPr>
          <p:spPr bwMode="auto">
            <a:xfrm>
              <a:off x="7546975" y="3971926"/>
              <a:ext cx="552450" cy="165100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5" name="Oval 20"/>
            <p:cNvSpPr>
              <a:spLocks noChangeArrowheads="1"/>
            </p:cNvSpPr>
            <p:nvPr/>
          </p:nvSpPr>
          <p:spPr bwMode="auto">
            <a:xfrm>
              <a:off x="8166100" y="4276726"/>
              <a:ext cx="276225" cy="412750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" name="Oval 21"/>
            <p:cNvSpPr>
              <a:spLocks noChangeArrowheads="1"/>
            </p:cNvSpPr>
            <p:nvPr/>
          </p:nvSpPr>
          <p:spPr bwMode="auto">
            <a:xfrm>
              <a:off x="7699375" y="4010026"/>
              <a:ext cx="619125" cy="6318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7" name="Oval 22"/>
            <p:cNvSpPr>
              <a:spLocks noChangeArrowheads="1"/>
            </p:cNvSpPr>
            <p:nvPr/>
          </p:nvSpPr>
          <p:spPr bwMode="auto">
            <a:xfrm>
              <a:off x="7337425" y="4038601"/>
              <a:ext cx="581025" cy="584200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8" name="Oval 23"/>
            <p:cNvSpPr>
              <a:spLocks noChangeArrowheads="1"/>
            </p:cNvSpPr>
            <p:nvPr/>
          </p:nvSpPr>
          <p:spPr bwMode="auto">
            <a:xfrm>
              <a:off x="7232650" y="4286251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9" name="Oval 24"/>
            <p:cNvSpPr>
              <a:spLocks noChangeArrowheads="1"/>
            </p:cNvSpPr>
            <p:nvPr/>
          </p:nvSpPr>
          <p:spPr bwMode="auto">
            <a:xfrm>
              <a:off x="7289800" y="4162426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80" name="Oval 25"/>
            <p:cNvSpPr>
              <a:spLocks noChangeArrowheads="1"/>
            </p:cNvSpPr>
            <p:nvPr/>
          </p:nvSpPr>
          <p:spPr bwMode="auto">
            <a:xfrm>
              <a:off x="8032750" y="4181476"/>
              <a:ext cx="361950" cy="365125"/>
            </a:xfrm>
            <a:prstGeom prst="ellipse">
              <a:avLst/>
            </a:prstGeom>
            <a:solidFill>
              <a:srgbClr val="C20616"/>
            </a:solidFill>
            <a:ln w="28575">
              <a:solidFill>
                <a:srgbClr val="C2061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81" name="Text Box 26"/>
            <p:cNvSpPr txBox="1">
              <a:spLocks noChangeArrowheads="1"/>
            </p:cNvSpPr>
            <p:nvPr/>
          </p:nvSpPr>
          <p:spPr bwMode="auto">
            <a:xfrm>
              <a:off x="7677150" y="4159251"/>
              <a:ext cx="364202" cy="461665"/>
            </a:xfrm>
            <a:prstGeom prst="rect">
              <a:avLst/>
            </a:prstGeom>
            <a:solidFill>
              <a:srgbClr val="C20616"/>
            </a:solidFill>
            <a:ln w="9525">
              <a:solidFill>
                <a:srgbClr val="C20616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+</a:t>
              </a:r>
            </a:p>
          </p:txBody>
        </p:sp>
        <p:sp>
          <p:nvSpPr>
            <p:cNvPr id="82" name="Text Box 27"/>
            <p:cNvSpPr txBox="1">
              <a:spLocks noChangeArrowheads="1"/>
            </p:cNvSpPr>
            <p:nvPr/>
          </p:nvSpPr>
          <p:spPr bwMode="auto">
            <a:xfrm>
              <a:off x="7697788" y="4765676"/>
              <a:ext cx="287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6591300" y="2192338"/>
            <a:ext cx="1247775" cy="1933575"/>
            <a:chOff x="4406900" y="2179638"/>
            <a:chExt cx="1247775" cy="1933575"/>
          </a:xfrm>
        </p:grpSpPr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V="1">
              <a:off x="5049838" y="2179638"/>
              <a:ext cx="0" cy="193357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4406900" y="2532063"/>
              <a:ext cx="1247775" cy="1260475"/>
            </a:xfrm>
            <a:prstGeom prst="ellipse">
              <a:avLst/>
            </a:prstGeom>
            <a:solidFill>
              <a:srgbClr val="FF072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15"/>
            <p:cNvSpPr>
              <a:spLocks noChangeArrowheads="1"/>
            </p:cNvSpPr>
            <p:nvPr/>
          </p:nvSpPr>
          <p:spPr bwMode="auto">
            <a:xfrm>
              <a:off x="4406900" y="2949576"/>
              <a:ext cx="1247775" cy="422275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6"/>
            <p:cNvSpPr>
              <a:spLocks noChangeShapeType="1"/>
            </p:cNvSpPr>
            <p:nvPr/>
          </p:nvSpPr>
          <p:spPr bwMode="auto">
            <a:xfrm>
              <a:off x="4926013" y="3357563"/>
              <a:ext cx="4603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7"/>
            <p:cNvSpPr>
              <a:spLocks noChangeArrowheads="1"/>
            </p:cNvSpPr>
            <p:nvPr/>
          </p:nvSpPr>
          <p:spPr bwMode="auto">
            <a:xfrm>
              <a:off x="4530725" y="2673351"/>
              <a:ext cx="1019175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58" name="Oval 18"/>
            <p:cNvSpPr>
              <a:spLocks noChangeArrowheads="1"/>
            </p:cNvSpPr>
            <p:nvPr/>
          </p:nvSpPr>
          <p:spPr bwMode="auto">
            <a:xfrm>
              <a:off x="5178425" y="26733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59" name="Oval 19"/>
            <p:cNvSpPr>
              <a:spLocks noChangeArrowheads="1"/>
            </p:cNvSpPr>
            <p:nvPr/>
          </p:nvSpPr>
          <p:spPr bwMode="auto">
            <a:xfrm>
              <a:off x="4740275" y="2549526"/>
              <a:ext cx="552450" cy="1651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0" name="Oval 20"/>
            <p:cNvSpPr>
              <a:spLocks noChangeArrowheads="1"/>
            </p:cNvSpPr>
            <p:nvPr/>
          </p:nvSpPr>
          <p:spPr bwMode="auto">
            <a:xfrm>
              <a:off x="5359400" y="2854326"/>
              <a:ext cx="276225" cy="41275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1" name="Oval 21"/>
            <p:cNvSpPr>
              <a:spLocks noChangeArrowheads="1"/>
            </p:cNvSpPr>
            <p:nvPr/>
          </p:nvSpPr>
          <p:spPr bwMode="auto">
            <a:xfrm>
              <a:off x="4892675" y="2587626"/>
              <a:ext cx="619125" cy="6318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2" name="Oval 22"/>
            <p:cNvSpPr>
              <a:spLocks noChangeArrowheads="1"/>
            </p:cNvSpPr>
            <p:nvPr/>
          </p:nvSpPr>
          <p:spPr bwMode="auto">
            <a:xfrm>
              <a:off x="4530725" y="2616201"/>
              <a:ext cx="581025" cy="58420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3" name="Oval 23"/>
            <p:cNvSpPr>
              <a:spLocks noChangeArrowheads="1"/>
            </p:cNvSpPr>
            <p:nvPr/>
          </p:nvSpPr>
          <p:spPr bwMode="auto">
            <a:xfrm>
              <a:off x="4425950" y="2863851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4" name="Oval 24"/>
            <p:cNvSpPr>
              <a:spLocks noChangeArrowheads="1"/>
            </p:cNvSpPr>
            <p:nvPr/>
          </p:nvSpPr>
          <p:spPr bwMode="auto">
            <a:xfrm>
              <a:off x="4483100" y="274002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5" name="Oval 25"/>
            <p:cNvSpPr>
              <a:spLocks noChangeArrowheads="1"/>
            </p:cNvSpPr>
            <p:nvPr/>
          </p:nvSpPr>
          <p:spPr bwMode="auto">
            <a:xfrm>
              <a:off x="5226050" y="2759076"/>
              <a:ext cx="361950" cy="365125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66" name="Text Box 26"/>
            <p:cNvSpPr txBox="1">
              <a:spLocks noChangeArrowheads="1"/>
            </p:cNvSpPr>
            <p:nvPr/>
          </p:nvSpPr>
          <p:spPr bwMode="auto">
            <a:xfrm>
              <a:off x="4870450" y="2736851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 -</a:t>
              </a:r>
            </a:p>
          </p:txBody>
        </p:sp>
        <p:sp>
          <p:nvSpPr>
            <p:cNvPr id="67" name="Text Box 27"/>
            <p:cNvSpPr txBox="1">
              <a:spLocks noChangeArrowheads="1"/>
            </p:cNvSpPr>
            <p:nvPr/>
          </p:nvSpPr>
          <p:spPr bwMode="auto">
            <a:xfrm>
              <a:off x="4891088" y="3343276"/>
              <a:ext cx="3635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 dirty="0">
                  <a:latin typeface="Times New Roman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77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504825"/>
            <a:ext cx="7772400" cy="139065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 Permanent EDM Violates both T &amp; P Symmetries: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57350" y="2833688"/>
            <a:ext cx="1247775" cy="1933575"/>
            <a:chOff x="1044" y="1785"/>
            <a:chExt cx="786" cy="1218"/>
          </a:xfrm>
        </p:grpSpPr>
        <p:sp>
          <p:nvSpPr>
            <p:cNvPr id="76843" name="Line 4"/>
            <p:cNvSpPr>
              <a:spLocks noChangeShapeType="1"/>
            </p:cNvSpPr>
            <p:nvPr/>
          </p:nvSpPr>
          <p:spPr bwMode="auto">
            <a:xfrm flipV="1">
              <a:off x="1449" y="1785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4" name="Oval 5"/>
            <p:cNvSpPr>
              <a:spLocks noChangeArrowheads="1"/>
            </p:cNvSpPr>
            <p:nvPr/>
          </p:nvSpPr>
          <p:spPr bwMode="auto">
            <a:xfrm>
              <a:off x="1044" y="2007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5" name="Oval 6"/>
            <p:cNvSpPr>
              <a:spLocks noChangeArrowheads="1"/>
            </p:cNvSpPr>
            <p:nvPr/>
          </p:nvSpPr>
          <p:spPr bwMode="auto">
            <a:xfrm>
              <a:off x="1044" y="2270"/>
              <a:ext cx="786" cy="26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6" name="Line 7"/>
            <p:cNvSpPr>
              <a:spLocks noChangeShapeType="1"/>
            </p:cNvSpPr>
            <p:nvPr/>
          </p:nvSpPr>
          <p:spPr bwMode="auto">
            <a:xfrm>
              <a:off x="1371" y="252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47" name="Oval 8"/>
            <p:cNvSpPr>
              <a:spLocks noChangeArrowheads="1"/>
            </p:cNvSpPr>
            <p:nvPr/>
          </p:nvSpPr>
          <p:spPr bwMode="auto">
            <a:xfrm>
              <a:off x="1122" y="2096"/>
              <a:ext cx="642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48" name="Oval 9"/>
            <p:cNvSpPr>
              <a:spLocks noChangeArrowheads="1"/>
            </p:cNvSpPr>
            <p:nvPr/>
          </p:nvSpPr>
          <p:spPr bwMode="auto">
            <a:xfrm>
              <a:off x="1530" y="2096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49" name="Oval 10"/>
            <p:cNvSpPr>
              <a:spLocks noChangeArrowheads="1"/>
            </p:cNvSpPr>
            <p:nvPr/>
          </p:nvSpPr>
          <p:spPr bwMode="auto">
            <a:xfrm>
              <a:off x="1254" y="2018"/>
              <a:ext cx="348" cy="104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0" name="Oval 11"/>
            <p:cNvSpPr>
              <a:spLocks noChangeArrowheads="1"/>
            </p:cNvSpPr>
            <p:nvPr/>
          </p:nvSpPr>
          <p:spPr bwMode="auto">
            <a:xfrm>
              <a:off x="1644" y="2210"/>
              <a:ext cx="174" cy="26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1" name="Oval 12"/>
            <p:cNvSpPr>
              <a:spLocks noChangeArrowheads="1"/>
            </p:cNvSpPr>
            <p:nvPr/>
          </p:nvSpPr>
          <p:spPr bwMode="auto">
            <a:xfrm>
              <a:off x="1350" y="2042"/>
              <a:ext cx="390" cy="39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2" name="Oval 13"/>
            <p:cNvSpPr>
              <a:spLocks noChangeArrowheads="1"/>
            </p:cNvSpPr>
            <p:nvPr/>
          </p:nvSpPr>
          <p:spPr bwMode="auto">
            <a:xfrm>
              <a:off x="1122" y="2060"/>
              <a:ext cx="366" cy="36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3" name="Oval 14"/>
            <p:cNvSpPr>
              <a:spLocks noChangeArrowheads="1"/>
            </p:cNvSpPr>
            <p:nvPr/>
          </p:nvSpPr>
          <p:spPr bwMode="auto">
            <a:xfrm>
              <a:off x="1056" y="2216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4" name="Oval 15"/>
            <p:cNvSpPr>
              <a:spLocks noChangeArrowheads="1"/>
            </p:cNvSpPr>
            <p:nvPr/>
          </p:nvSpPr>
          <p:spPr bwMode="auto">
            <a:xfrm>
              <a:off x="1092" y="2138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5" name="Oval 16"/>
            <p:cNvSpPr>
              <a:spLocks noChangeArrowheads="1"/>
            </p:cNvSpPr>
            <p:nvPr/>
          </p:nvSpPr>
          <p:spPr bwMode="auto">
            <a:xfrm>
              <a:off x="1560" y="2150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56" name="Text Box 17"/>
            <p:cNvSpPr txBox="1">
              <a:spLocks noChangeArrowheads="1"/>
            </p:cNvSpPr>
            <p:nvPr/>
          </p:nvSpPr>
          <p:spPr bwMode="auto">
            <a:xfrm>
              <a:off x="1336" y="2136"/>
              <a:ext cx="2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+</a:t>
              </a:r>
            </a:p>
          </p:txBody>
        </p:sp>
        <p:sp>
          <p:nvSpPr>
            <p:cNvPr id="76857" name="Text Box 18"/>
            <p:cNvSpPr txBox="1">
              <a:spLocks noChangeArrowheads="1"/>
            </p:cNvSpPr>
            <p:nvPr/>
          </p:nvSpPr>
          <p:spPr bwMode="auto">
            <a:xfrm>
              <a:off x="1349" y="2518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643438" y="4103688"/>
            <a:ext cx="1247775" cy="1933575"/>
            <a:chOff x="2925" y="2585"/>
            <a:chExt cx="786" cy="1218"/>
          </a:xfrm>
        </p:grpSpPr>
        <p:sp>
          <p:nvSpPr>
            <p:cNvPr id="76828" name="Line 20"/>
            <p:cNvSpPr>
              <a:spLocks noChangeShapeType="1"/>
            </p:cNvSpPr>
            <p:nvPr/>
          </p:nvSpPr>
          <p:spPr bwMode="auto">
            <a:xfrm flipV="1">
              <a:off x="3330" y="2585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29" name="Oval 21"/>
            <p:cNvSpPr>
              <a:spLocks noChangeArrowheads="1"/>
            </p:cNvSpPr>
            <p:nvPr/>
          </p:nvSpPr>
          <p:spPr bwMode="auto">
            <a:xfrm>
              <a:off x="2925" y="2807"/>
              <a:ext cx="786" cy="79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0" name="Oval 22"/>
            <p:cNvSpPr>
              <a:spLocks noChangeArrowheads="1"/>
            </p:cNvSpPr>
            <p:nvPr/>
          </p:nvSpPr>
          <p:spPr bwMode="auto">
            <a:xfrm>
              <a:off x="2925" y="3070"/>
              <a:ext cx="786" cy="266"/>
            </a:xfrm>
            <a:prstGeom prst="ellipse">
              <a:avLst/>
            </a:prstGeom>
            <a:solidFill>
              <a:srgbClr val="CC33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3246" y="3328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32" name="Oval 24"/>
            <p:cNvSpPr>
              <a:spLocks noChangeArrowheads="1"/>
            </p:cNvSpPr>
            <p:nvPr/>
          </p:nvSpPr>
          <p:spPr bwMode="auto">
            <a:xfrm>
              <a:off x="3003" y="2896"/>
              <a:ext cx="642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3" name="Oval 25"/>
            <p:cNvSpPr>
              <a:spLocks noChangeArrowheads="1"/>
            </p:cNvSpPr>
            <p:nvPr/>
          </p:nvSpPr>
          <p:spPr bwMode="auto">
            <a:xfrm>
              <a:off x="3411" y="2896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4" name="Oval 26"/>
            <p:cNvSpPr>
              <a:spLocks noChangeArrowheads="1"/>
            </p:cNvSpPr>
            <p:nvPr/>
          </p:nvSpPr>
          <p:spPr bwMode="auto">
            <a:xfrm>
              <a:off x="3135" y="2818"/>
              <a:ext cx="348" cy="104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5" name="Oval 27"/>
            <p:cNvSpPr>
              <a:spLocks noChangeArrowheads="1"/>
            </p:cNvSpPr>
            <p:nvPr/>
          </p:nvSpPr>
          <p:spPr bwMode="auto">
            <a:xfrm>
              <a:off x="3525" y="3010"/>
              <a:ext cx="174" cy="26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6" name="Oval 28"/>
            <p:cNvSpPr>
              <a:spLocks noChangeArrowheads="1"/>
            </p:cNvSpPr>
            <p:nvPr/>
          </p:nvSpPr>
          <p:spPr bwMode="auto">
            <a:xfrm>
              <a:off x="3231" y="2842"/>
              <a:ext cx="390" cy="39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CC3300"/>
                </a:solidFill>
                <a:latin typeface="Times New Roman" charset="0"/>
              </a:endParaRPr>
            </a:p>
          </p:txBody>
        </p:sp>
        <p:sp>
          <p:nvSpPr>
            <p:cNvPr id="76837" name="Oval 29"/>
            <p:cNvSpPr>
              <a:spLocks noChangeArrowheads="1"/>
            </p:cNvSpPr>
            <p:nvPr/>
          </p:nvSpPr>
          <p:spPr bwMode="auto">
            <a:xfrm>
              <a:off x="3003" y="2860"/>
              <a:ext cx="366" cy="368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38" name="Oval 30"/>
            <p:cNvSpPr>
              <a:spLocks noChangeArrowheads="1"/>
            </p:cNvSpPr>
            <p:nvPr/>
          </p:nvSpPr>
          <p:spPr bwMode="auto">
            <a:xfrm>
              <a:off x="2937" y="3016"/>
              <a:ext cx="228" cy="23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CC3300"/>
                </a:solidFill>
                <a:latin typeface="Times New Roman" charset="0"/>
              </a:endParaRPr>
            </a:p>
          </p:txBody>
        </p:sp>
        <p:sp>
          <p:nvSpPr>
            <p:cNvPr id="76839" name="Oval 31"/>
            <p:cNvSpPr>
              <a:spLocks noChangeArrowheads="1"/>
            </p:cNvSpPr>
            <p:nvPr/>
          </p:nvSpPr>
          <p:spPr bwMode="auto">
            <a:xfrm>
              <a:off x="2973" y="2938"/>
              <a:ext cx="228" cy="23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CC3300"/>
                </a:solidFill>
                <a:latin typeface="Times New Roman" charset="0"/>
              </a:endParaRPr>
            </a:p>
          </p:txBody>
        </p:sp>
        <p:sp>
          <p:nvSpPr>
            <p:cNvPr id="76840" name="Oval 32"/>
            <p:cNvSpPr>
              <a:spLocks noChangeArrowheads="1"/>
            </p:cNvSpPr>
            <p:nvPr/>
          </p:nvSpPr>
          <p:spPr bwMode="auto">
            <a:xfrm>
              <a:off x="3441" y="2950"/>
              <a:ext cx="228" cy="230"/>
            </a:xfrm>
            <a:prstGeom prst="ellipse">
              <a:avLst/>
            </a:prstGeom>
            <a:solidFill>
              <a:srgbClr val="CC3300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41" name="Text Box 33"/>
            <p:cNvSpPr txBox="1">
              <a:spLocks noChangeArrowheads="1"/>
            </p:cNvSpPr>
            <p:nvPr/>
          </p:nvSpPr>
          <p:spPr bwMode="auto">
            <a:xfrm>
              <a:off x="3211" y="3307"/>
              <a:ext cx="2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+</a:t>
              </a:r>
            </a:p>
          </p:txBody>
        </p:sp>
        <p:sp>
          <p:nvSpPr>
            <p:cNvPr id="76842" name="Text Box 34"/>
            <p:cNvSpPr txBox="1">
              <a:spLocks noChangeArrowheads="1"/>
            </p:cNvSpPr>
            <p:nvPr/>
          </p:nvSpPr>
          <p:spPr bwMode="auto">
            <a:xfrm>
              <a:off x="3230" y="2962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645025" y="1958975"/>
            <a:ext cx="1247775" cy="1933575"/>
            <a:chOff x="2926" y="1234"/>
            <a:chExt cx="786" cy="1218"/>
          </a:xfrm>
        </p:grpSpPr>
        <p:sp>
          <p:nvSpPr>
            <p:cNvPr id="76813" name="Line 36"/>
            <p:cNvSpPr>
              <a:spLocks noChangeShapeType="1"/>
            </p:cNvSpPr>
            <p:nvPr/>
          </p:nvSpPr>
          <p:spPr bwMode="auto">
            <a:xfrm flipV="1">
              <a:off x="3331" y="1234"/>
              <a:ext cx="0" cy="121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4" name="Oval 37"/>
            <p:cNvSpPr>
              <a:spLocks noChangeArrowheads="1"/>
            </p:cNvSpPr>
            <p:nvPr/>
          </p:nvSpPr>
          <p:spPr bwMode="auto">
            <a:xfrm>
              <a:off x="2926" y="1456"/>
              <a:ext cx="786" cy="794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5" name="Oval 38"/>
            <p:cNvSpPr>
              <a:spLocks noChangeArrowheads="1"/>
            </p:cNvSpPr>
            <p:nvPr/>
          </p:nvSpPr>
          <p:spPr bwMode="auto">
            <a:xfrm>
              <a:off x="2926" y="1719"/>
              <a:ext cx="786" cy="26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6" name="Line 39"/>
            <p:cNvSpPr>
              <a:spLocks noChangeShapeType="1"/>
            </p:cNvSpPr>
            <p:nvPr/>
          </p:nvSpPr>
          <p:spPr bwMode="auto">
            <a:xfrm>
              <a:off x="3202" y="1977"/>
              <a:ext cx="29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7" name="Oval 40"/>
            <p:cNvSpPr>
              <a:spLocks noChangeArrowheads="1"/>
            </p:cNvSpPr>
            <p:nvPr/>
          </p:nvSpPr>
          <p:spPr bwMode="auto">
            <a:xfrm>
              <a:off x="3004" y="1545"/>
              <a:ext cx="642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18" name="Oval 41"/>
            <p:cNvSpPr>
              <a:spLocks noChangeArrowheads="1"/>
            </p:cNvSpPr>
            <p:nvPr/>
          </p:nvSpPr>
          <p:spPr bwMode="auto">
            <a:xfrm>
              <a:off x="3412" y="1545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19" name="Oval 42"/>
            <p:cNvSpPr>
              <a:spLocks noChangeArrowheads="1"/>
            </p:cNvSpPr>
            <p:nvPr/>
          </p:nvSpPr>
          <p:spPr bwMode="auto">
            <a:xfrm>
              <a:off x="3136" y="1467"/>
              <a:ext cx="348" cy="104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0" name="Oval 43"/>
            <p:cNvSpPr>
              <a:spLocks noChangeArrowheads="1"/>
            </p:cNvSpPr>
            <p:nvPr/>
          </p:nvSpPr>
          <p:spPr bwMode="auto">
            <a:xfrm>
              <a:off x="3526" y="1659"/>
              <a:ext cx="174" cy="26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1" name="Oval 44"/>
            <p:cNvSpPr>
              <a:spLocks noChangeArrowheads="1"/>
            </p:cNvSpPr>
            <p:nvPr/>
          </p:nvSpPr>
          <p:spPr bwMode="auto">
            <a:xfrm>
              <a:off x="3232" y="1491"/>
              <a:ext cx="390" cy="39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2" name="Oval 45"/>
            <p:cNvSpPr>
              <a:spLocks noChangeArrowheads="1"/>
            </p:cNvSpPr>
            <p:nvPr/>
          </p:nvSpPr>
          <p:spPr bwMode="auto">
            <a:xfrm>
              <a:off x="3004" y="1509"/>
              <a:ext cx="366" cy="368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3" name="Oval 46"/>
            <p:cNvSpPr>
              <a:spLocks noChangeArrowheads="1"/>
            </p:cNvSpPr>
            <p:nvPr/>
          </p:nvSpPr>
          <p:spPr bwMode="auto">
            <a:xfrm>
              <a:off x="2938" y="1665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4" name="Oval 47"/>
            <p:cNvSpPr>
              <a:spLocks noChangeArrowheads="1"/>
            </p:cNvSpPr>
            <p:nvPr/>
          </p:nvSpPr>
          <p:spPr bwMode="auto">
            <a:xfrm>
              <a:off x="2974" y="1587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5" name="Oval 48"/>
            <p:cNvSpPr>
              <a:spLocks noChangeArrowheads="1"/>
            </p:cNvSpPr>
            <p:nvPr/>
          </p:nvSpPr>
          <p:spPr bwMode="auto">
            <a:xfrm>
              <a:off x="3442" y="1599"/>
              <a:ext cx="228" cy="230"/>
            </a:xfrm>
            <a:prstGeom prst="ellipse">
              <a:avLst/>
            </a:prstGeom>
            <a:solidFill>
              <a:srgbClr val="008000"/>
            </a:solidFill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400" b="1">
                <a:solidFill>
                  <a:srgbClr val="008000"/>
                </a:solidFill>
                <a:latin typeface="Times New Roman" charset="0"/>
              </a:endParaRPr>
            </a:p>
          </p:txBody>
        </p:sp>
        <p:sp>
          <p:nvSpPr>
            <p:cNvPr id="76826" name="Text Box 49"/>
            <p:cNvSpPr txBox="1">
              <a:spLocks noChangeArrowheads="1"/>
            </p:cNvSpPr>
            <p:nvPr/>
          </p:nvSpPr>
          <p:spPr bwMode="auto">
            <a:xfrm>
              <a:off x="3219" y="1606"/>
              <a:ext cx="2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+</a:t>
              </a:r>
            </a:p>
          </p:txBody>
        </p:sp>
        <p:sp>
          <p:nvSpPr>
            <p:cNvPr id="76827" name="Text Box 50"/>
            <p:cNvSpPr txBox="1">
              <a:spLocks noChangeArrowheads="1"/>
            </p:cNvSpPr>
            <p:nvPr/>
          </p:nvSpPr>
          <p:spPr bwMode="auto">
            <a:xfrm>
              <a:off x="3232" y="1971"/>
              <a:ext cx="1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-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3027363" y="2830513"/>
            <a:ext cx="1473200" cy="949325"/>
            <a:chOff x="1907" y="1783"/>
            <a:chExt cx="928" cy="598"/>
          </a:xfrm>
        </p:grpSpPr>
        <p:sp>
          <p:nvSpPr>
            <p:cNvPr id="76811" name="Line 52"/>
            <p:cNvSpPr>
              <a:spLocks noChangeShapeType="1"/>
            </p:cNvSpPr>
            <p:nvPr/>
          </p:nvSpPr>
          <p:spPr bwMode="auto">
            <a:xfrm flipV="1">
              <a:off x="1907" y="1901"/>
              <a:ext cx="9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2" name="Text Box 53"/>
            <p:cNvSpPr txBox="1">
              <a:spLocks noChangeArrowheads="1"/>
            </p:cNvSpPr>
            <p:nvPr/>
          </p:nvSpPr>
          <p:spPr bwMode="auto">
            <a:xfrm>
              <a:off x="2195" y="1783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T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038475" y="3871913"/>
            <a:ext cx="1392238" cy="1016000"/>
            <a:chOff x="1914" y="2439"/>
            <a:chExt cx="877" cy="640"/>
          </a:xfrm>
        </p:grpSpPr>
        <p:sp>
          <p:nvSpPr>
            <p:cNvPr id="76809" name="Line 55"/>
            <p:cNvSpPr>
              <a:spLocks noChangeShapeType="1"/>
            </p:cNvSpPr>
            <p:nvPr/>
          </p:nvSpPr>
          <p:spPr bwMode="auto">
            <a:xfrm>
              <a:off x="1914" y="2439"/>
              <a:ext cx="877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10" name="Text Box 56"/>
            <p:cNvSpPr txBox="1">
              <a:spLocks noChangeArrowheads="1"/>
            </p:cNvSpPr>
            <p:nvPr/>
          </p:nvSpPr>
          <p:spPr bwMode="auto">
            <a:xfrm>
              <a:off x="2144" y="2730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imes New Roman" charset="0"/>
                </a:rPr>
                <a:t>P</a:t>
              </a:r>
            </a:p>
          </p:txBody>
        </p:sp>
      </p:grpSp>
      <p:sp>
        <p:nvSpPr>
          <p:cNvPr id="76808" name="TextBox 56"/>
          <p:cNvSpPr txBox="1">
            <a:spLocks noChangeArrowheads="1"/>
          </p:cNvSpPr>
          <p:nvPr/>
        </p:nvSpPr>
        <p:spPr bwMode="auto">
          <a:xfrm>
            <a:off x="1166813" y="5892800"/>
            <a:ext cx="7173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EDM physics without spins is not important</a:t>
            </a:r>
          </a:p>
          <a:p>
            <a:r>
              <a:rPr lang="en-US" sz="2800" dirty="0">
                <a:solidFill>
                  <a:srgbClr val="000099"/>
                </a:solidFill>
              </a:rPr>
              <a:t>(batteries are allowed!)</a:t>
            </a:r>
          </a:p>
        </p:txBody>
      </p:sp>
    </p:spTree>
    <p:extLst>
      <p:ext uri="{BB962C8B-B14F-4D97-AF65-F5344CB8AC3E}">
        <p14:creationId xmlns:p14="http://schemas.microsoft.com/office/powerpoint/2010/main" val="4291214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2800"/>
          </a:xfrm>
        </p:spPr>
        <p:txBody>
          <a:bodyPr/>
          <a:lstStyle/>
          <a:p>
            <a:r>
              <a:rPr lang="en-US" sz="4000" u="sng" dirty="0">
                <a:solidFill>
                  <a:srgbClr val="FF0000"/>
                </a:solidFill>
              </a:rPr>
              <a:t>Spin Coherence Time: need ~10</a:t>
            </a:r>
            <a:r>
              <a:rPr lang="en-US" sz="4000" u="sng" baseline="30000" dirty="0">
                <a:solidFill>
                  <a:srgbClr val="FF0000"/>
                </a:solidFill>
              </a:rPr>
              <a:t>3</a:t>
            </a:r>
            <a:r>
              <a:rPr lang="en-US" sz="4000" u="sng" dirty="0">
                <a:solidFill>
                  <a:srgbClr val="FF0000"/>
                </a:solidFill>
              </a:rPr>
              <a:t> s</a:t>
            </a:r>
          </a:p>
        </p:txBody>
      </p:sp>
      <p:sp>
        <p:nvSpPr>
          <p:cNvPr id="68612" name="Content Placeholder 2"/>
          <p:cNvSpPr>
            <a:spLocks noGrp="1"/>
          </p:cNvSpPr>
          <p:nvPr>
            <p:ph idx="1"/>
          </p:nvPr>
        </p:nvSpPr>
        <p:spPr>
          <a:xfrm>
            <a:off x="0" y="812800"/>
            <a:ext cx="8724900" cy="2825750"/>
          </a:xfrm>
        </p:spPr>
        <p:txBody>
          <a:bodyPr/>
          <a:lstStyle/>
          <a:p>
            <a:r>
              <a:rPr lang="en-US" dirty="0">
                <a:solidFill>
                  <a:srgbClr val="000099"/>
                </a:solidFill>
                <a:effectLst/>
              </a:rPr>
              <a:t>Not all particles have same deviation from magic momentum, or same horizontal and vertical divergence (all second order effects)</a:t>
            </a:r>
          </a:p>
          <a:p>
            <a:endParaRPr lang="en-US" dirty="0">
              <a:solidFill>
                <a:srgbClr val="000099"/>
              </a:solidFill>
              <a:effectLst/>
            </a:endParaRPr>
          </a:p>
          <a:p>
            <a:r>
              <a:rPr lang="en-US" dirty="0">
                <a:solidFill>
                  <a:srgbClr val="000099"/>
                </a:solidFill>
                <a:effectLst/>
              </a:rPr>
              <a:t>They cause a spread in the g-2 frequencies:</a:t>
            </a:r>
          </a:p>
        </p:txBody>
      </p:sp>
      <p:sp>
        <p:nvSpPr>
          <p:cNvPr id="57349" name="Content Placeholder 2"/>
          <p:cNvSpPr txBox="1">
            <a:spLocks/>
          </p:cNvSpPr>
          <p:nvPr/>
        </p:nvSpPr>
        <p:spPr bwMode="auto">
          <a:xfrm>
            <a:off x="0" y="4902200"/>
            <a:ext cx="91440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99"/>
                </a:solidFill>
              </a:rPr>
              <a:t>Present design parameters allow for 10</a:t>
            </a:r>
            <a:r>
              <a:rPr lang="en-US" sz="3200" baseline="30000" dirty="0">
                <a:solidFill>
                  <a:srgbClr val="000099"/>
                </a:solidFill>
              </a:rPr>
              <a:t>3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s</a:t>
            </a:r>
            <a:r>
              <a:rPr lang="en-US" sz="3200" dirty="0">
                <a:solidFill>
                  <a:srgbClr val="000099"/>
                </a:solidFill>
              </a:rPr>
              <a:t>. </a:t>
            </a:r>
            <a:r>
              <a:rPr lang="en-US" sz="3200" dirty="0">
                <a:solidFill>
                  <a:srgbClr val="2934FF"/>
                </a:solidFill>
              </a:rPr>
              <a:t>Cooling/mixing during storage could prolong SCT (upgrade option?).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917700" y="3511550"/>
          <a:ext cx="4916488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5" name="Equation" r:id="rId4" imgW="1676160" imgH="469800" progId="">
                  <p:embed/>
                </p:oleObj>
              </mc:Choice>
              <mc:Fallback>
                <p:oleObj name="Equation" r:id="rId4" imgW="1676160" imgH="46980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3511550"/>
                        <a:ext cx="4916488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43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alternating_gradient_lattice_with_inj.pdf"/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941390"/>
            <a:ext cx="6175131" cy="591661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80229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proton EDM electric ring, 500m circ.</a:t>
            </a:r>
            <a:b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Two options:</a:t>
            </a:r>
          </a:p>
        </p:txBody>
      </p:sp>
      <p:sp>
        <p:nvSpPr>
          <p:cNvPr id="164867" name="TextBox 4"/>
          <p:cNvSpPr txBox="1">
            <a:spLocks noChangeArrowheads="1"/>
          </p:cNvSpPr>
          <p:nvPr/>
        </p:nvSpPr>
        <p:spPr bwMode="auto">
          <a:xfrm>
            <a:off x="277092" y="2324100"/>
            <a:ext cx="8600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All-electric: radial E-field, plus electric focusing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Hybrid: radial E-field, plus alternating magnetic focusing</a:t>
            </a:r>
          </a:p>
          <a:p>
            <a:pPr marL="457200" indent="-457200" eaLnBrk="1" hangingPunct="1">
              <a:buFont typeface="+mj-lt"/>
              <a:buAutoNum type="arabicPeriod"/>
            </a:pP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dirty="0">
                <a:solidFill>
                  <a:srgbClr val="FF0000"/>
                </a:solidFill>
              </a:rPr>
              <a:t>We first worked on the all-electric field 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1760E3-D25E-4A49-852E-B0B828E80748}"/>
              </a:ext>
            </a:extLst>
          </p:cNvPr>
          <p:cNvSpPr/>
          <p:nvPr/>
        </p:nvSpPr>
        <p:spPr>
          <a:xfrm>
            <a:off x="2259874" y="45688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Review of Scientific Instr. 87 (11), 115116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728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itle 1">
            <a:extLst>
              <a:ext uri="{FF2B5EF4-FFF2-40B4-BE49-F238E27FC236}">
                <a16:creationId xmlns:a16="http://schemas.microsoft.com/office/drawing/2014/main" id="{9B742190-F925-D245-8685-6A978454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989993"/>
            <a:ext cx="8229600" cy="3187212"/>
          </a:xfrm>
        </p:spPr>
        <p:txBody>
          <a:bodyPr/>
          <a:lstStyle/>
          <a:p>
            <a:r>
              <a:rPr lang="en-US" altLang="en-US" sz="44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Monitoring the proton spin direction as a function of time:</a:t>
            </a:r>
            <a:b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Proton Polarimeter </a:t>
            </a:r>
          </a:p>
        </p:txBody>
      </p:sp>
    </p:spTree>
    <p:extLst>
      <p:ext uri="{BB962C8B-B14F-4D97-AF65-F5344CB8AC3E}">
        <p14:creationId xmlns:p14="http://schemas.microsoft.com/office/powerpoint/2010/main" val="2420220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Slide Number Placeholder 1">
            <a:extLst>
              <a:ext uri="{FF2B5EF4-FFF2-40B4-BE49-F238E27FC236}">
                <a16:creationId xmlns:a16="http://schemas.microsoft.com/office/drawing/2014/main" id="{A30136B3-EC45-EC40-B690-5F70E8B0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93C5B10-2FDF-7943-B308-1FE3FCBC4082}" type="slidenum">
              <a:rPr lang="en-US" altLang="en-US" sz="1292"/>
              <a:pPr eaLnBrk="1" hangingPunct="1"/>
              <a:t>61</a:t>
            </a:fld>
            <a:endParaRPr lang="en-US" altLang="en-US" sz="1292"/>
          </a:p>
        </p:txBody>
      </p:sp>
      <p:pic>
        <p:nvPicPr>
          <p:cNvPr id="219138" name="Picture 2">
            <a:extLst>
              <a:ext uri="{FF2B5EF4-FFF2-40B4-BE49-F238E27FC236}">
                <a16:creationId xmlns:a16="http://schemas.microsoft.com/office/drawing/2014/main" id="{E032A130-F149-0346-9FD2-1B4442500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57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Box 3">
            <a:extLst>
              <a:ext uri="{FF2B5EF4-FFF2-40B4-BE49-F238E27FC236}">
                <a16:creationId xmlns:a16="http://schemas.microsoft.com/office/drawing/2014/main" id="{5DE87488-F785-F041-A1D3-0522112C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077" y="1409701"/>
            <a:ext cx="1628972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62" dirty="0">
                <a:solidFill>
                  <a:srgbClr val="FF0000"/>
                </a:solidFill>
              </a:rPr>
              <a:t>Martin Gaisser</a:t>
            </a:r>
          </a:p>
        </p:txBody>
      </p:sp>
    </p:spTree>
    <p:extLst>
      <p:ext uri="{BB962C8B-B14F-4D97-AF65-F5344CB8AC3E}">
        <p14:creationId xmlns:p14="http://schemas.microsoft.com/office/powerpoint/2010/main" val="14784045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>
            <a:extLst>
              <a:ext uri="{FF2B5EF4-FFF2-40B4-BE49-F238E27FC236}">
                <a16:creationId xmlns:a16="http://schemas.microsoft.com/office/drawing/2014/main" id="{1BB62CF4-4374-3940-9F06-546161C637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3" y="263769"/>
            <a:ext cx="8440615" cy="607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Slide Number Placeholder 1">
            <a:extLst>
              <a:ext uri="{FF2B5EF4-FFF2-40B4-BE49-F238E27FC236}">
                <a16:creationId xmlns:a16="http://schemas.microsoft.com/office/drawing/2014/main" id="{FE049873-73FD-1B40-9B9D-D18355D1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4738E3-A15E-9A4E-AED5-D2AD4ADC572D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292"/>
          </a:p>
        </p:txBody>
      </p:sp>
      <p:sp>
        <p:nvSpPr>
          <p:cNvPr id="29699" name="TextBox 3">
            <a:extLst>
              <a:ext uri="{FF2B5EF4-FFF2-40B4-BE49-F238E27FC236}">
                <a16:creationId xmlns:a16="http://schemas.microsoft.com/office/drawing/2014/main" id="{9E7FD69D-0844-FA4C-98D9-48956A94F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008" y="1436078"/>
            <a:ext cx="300383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>
                <a:solidFill>
                  <a:srgbClr val="FF0000"/>
                </a:solidFill>
              </a:rPr>
              <a:t>Martin Gaisser, COSY/Juelich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89B40-F4E9-9C47-B3E2-4F92ACA761CC}"/>
              </a:ext>
            </a:extLst>
          </p:cNvPr>
          <p:cNvSpPr/>
          <p:nvPr/>
        </p:nvSpPr>
        <p:spPr>
          <a:xfrm>
            <a:off x="8245720" y="5981700"/>
            <a:ext cx="259373" cy="23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29701" name="TextBox 1">
            <a:extLst>
              <a:ext uri="{FF2B5EF4-FFF2-40B4-BE49-F238E27FC236}">
                <a16:creationId xmlns:a16="http://schemas.microsoft.com/office/drawing/2014/main" id="{28C0A9DA-62F4-3745-9D71-7FCDF8751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412" y="3009901"/>
            <a:ext cx="334418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54">
                <a:solidFill>
                  <a:srgbClr val="FF0000"/>
                </a:solidFill>
              </a:rPr>
              <a:t>JEDI Collaboration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FBD689-14A1-CD4F-9404-7EBD13AEA34C}"/>
              </a:ext>
            </a:extLst>
          </p:cNvPr>
          <p:cNvSpPr/>
          <p:nvPr/>
        </p:nvSpPr>
        <p:spPr>
          <a:xfrm>
            <a:off x="8105043" y="263769"/>
            <a:ext cx="937846" cy="112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3260631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>
            <a:extLst>
              <a:ext uri="{FF2B5EF4-FFF2-40B4-BE49-F238E27FC236}">
                <a16:creationId xmlns:a16="http://schemas.microsoft.com/office/drawing/2014/main" id="{0A3D3D78-7404-6D4D-9372-19A9A55010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3" y="263770"/>
            <a:ext cx="8440615" cy="548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Slide Number Placeholder 1">
            <a:extLst>
              <a:ext uri="{FF2B5EF4-FFF2-40B4-BE49-F238E27FC236}">
                <a16:creationId xmlns:a16="http://schemas.microsoft.com/office/drawing/2014/main" id="{03052978-C071-1B48-AA21-7C2373CB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41C024-B2FC-AF45-B0E4-42C868AC10C5}" type="slidenum">
              <a:rPr lang="en-US" altLang="en-US" sz="1292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92"/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BB9FD8B2-7762-304D-B77C-E05A29293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766" y="1358413"/>
            <a:ext cx="3003836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>
                <a:solidFill>
                  <a:srgbClr val="FF0000"/>
                </a:solidFill>
              </a:rPr>
              <a:t>Martin Gaisser, COSY/Juelich</a:t>
            </a:r>
          </a:p>
        </p:txBody>
      </p:sp>
      <p:sp>
        <p:nvSpPr>
          <p:cNvPr id="30724" name="TextBox 6">
            <a:extLst>
              <a:ext uri="{FF2B5EF4-FFF2-40B4-BE49-F238E27FC236}">
                <a16:creationId xmlns:a16="http://schemas.microsoft.com/office/drawing/2014/main" id="{393FAC1E-6422-3E4E-8817-7B65C21DE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324" y="5435113"/>
            <a:ext cx="196239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62"/>
              <a:t>Sextupole strength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B6391-25E9-F246-86EC-82B590E387AE}"/>
              </a:ext>
            </a:extLst>
          </p:cNvPr>
          <p:cNvSpPr/>
          <p:nvPr/>
        </p:nvSpPr>
        <p:spPr>
          <a:xfrm rot="1561817">
            <a:off x="763113" y="3382804"/>
            <a:ext cx="7617791" cy="8594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985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SCT goal accomplished!</a:t>
            </a:r>
          </a:p>
        </p:txBody>
      </p:sp>
      <p:sp>
        <p:nvSpPr>
          <p:cNvPr id="30726" name="TextBox 6">
            <a:extLst>
              <a:ext uri="{FF2B5EF4-FFF2-40B4-BE49-F238E27FC236}">
                <a16:creationId xmlns:a16="http://schemas.microsoft.com/office/drawing/2014/main" id="{9CEB299A-9A68-2D42-B037-6C9B26AE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66" y="2287466"/>
            <a:ext cx="334418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954">
                <a:solidFill>
                  <a:srgbClr val="FF0000"/>
                </a:solidFill>
              </a:rPr>
              <a:t>JEDI Collaboration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88EAE-7D10-BE48-BF62-6684D2BAB4BD}"/>
              </a:ext>
            </a:extLst>
          </p:cNvPr>
          <p:cNvSpPr/>
          <p:nvPr/>
        </p:nvSpPr>
        <p:spPr>
          <a:xfrm>
            <a:off x="8105043" y="263769"/>
            <a:ext cx="937846" cy="112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3760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6">
            <a:extLst>
              <a:ext uri="{FF2B5EF4-FFF2-40B4-BE49-F238E27FC236}">
                <a16:creationId xmlns:a16="http://schemas.microsoft.com/office/drawing/2014/main" id="{11F086AA-DD49-604B-9206-D1626304C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828" y="732692"/>
            <a:ext cx="7070480" cy="60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4E9A9-2228-7449-8A01-61A5DC3F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769"/>
            <a:ext cx="8229600" cy="638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Systematic errors</a:t>
            </a:r>
          </a:p>
        </p:txBody>
      </p:sp>
      <p:sp>
        <p:nvSpPr>
          <p:cNvPr id="227331" name="Slide Number Placeholder 3">
            <a:extLst>
              <a:ext uri="{FF2B5EF4-FFF2-40B4-BE49-F238E27FC236}">
                <a16:creationId xmlns:a16="http://schemas.microsoft.com/office/drawing/2014/main" id="{73A02FBE-7460-2944-963A-753E0232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17" indent="-263776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5103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7145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9186" indent="-211021" eaLnBrk="0" hangingPunct="0"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15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CDC671D-6A2C-274A-8A40-4355C120BF3C}" type="slidenum">
              <a:rPr lang="en-US" altLang="en-US" sz="1292"/>
              <a:pPr eaLnBrk="1" hangingPunct="1"/>
              <a:t>64</a:t>
            </a:fld>
            <a:endParaRPr lang="en-US" altLang="en-US" sz="1292"/>
          </a:p>
        </p:txBody>
      </p:sp>
    </p:spTree>
    <p:extLst>
      <p:ext uri="{BB962C8B-B14F-4D97-AF65-F5344CB8AC3E}">
        <p14:creationId xmlns:p14="http://schemas.microsoft.com/office/powerpoint/2010/main" val="22937341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alternating_gradient_lattice_with_inj.pdf"/>
          <p:cNvPicPr>
            <a:picLocks noChangeAspect="1"/>
          </p:cNvPicPr>
          <p:nvPr/>
        </p:nvPicPr>
        <p:blipFill>
          <a:blip r:embed="rId4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941390"/>
            <a:ext cx="6175131" cy="591661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330033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 proton EDM electric ring, 500m circ.</a:t>
            </a:r>
            <a:br>
              <a:rPr lang="en-US" sz="36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Current goal 10</a:t>
            </a:r>
            <a:r>
              <a:rPr lang="en-US" sz="3600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-29</a:t>
            </a:r>
            <a:r>
              <a:rPr lang="en-US" sz="3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-cm; upgraded: 10</a:t>
            </a:r>
            <a:r>
              <a:rPr lang="en-US" sz="3600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-30</a:t>
            </a:r>
            <a:r>
              <a:rPr lang="en-US" sz="3600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-cm. </a:t>
            </a:r>
            <a:endParaRPr lang="en-US" sz="36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CERN_pbc-banner-smal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651" y="5190756"/>
            <a:ext cx="3817353" cy="1667245"/>
          </a:xfrm>
          <a:prstGeom prst="rect">
            <a:avLst/>
          </a:prstGeom>
        </p:spPr>
      </p:pic>
      <p:sp>
        <p:nvSpPr>
          <p:cNvPr id="164867" name="TextBox 4"/>
          <p:cNvSpPr txBox="1">
            <a:spLocks noChangeArrowheads="1"/>
          </p:cNvSpPr>
          <p:nvPr/>
        </p:nvSpPr>
        <p:spPr bwMode="auto">
          <a:xfrm>
            <a:off x="749304" y="2324100"/>
            <a:ext cx="81279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It has been approved as a PBC candidate project at CERN.  A comprehensive study is underway with the conclusions to be presented at the European Strategy meeting.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743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9B018849-A0F1-7545-A8D8-E74AF4C4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9535"/>
            <a:ext cx="9144000" cy="60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5">
            <a:extLst>
              <a:ext uri="{FF2B5EF4-FFF2-40B4-BE49-F238E27FC236}">
                <a16:creationId xmlns:a16="http://schemas.microsoft.com/office/drawing/2014/main" id="{060769CB-1B8C-CF44-945E-8890F54C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723"/>
            <a:ext cx="9144000" cy="60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303D50-C684-B745-89EE-EE7F6E7661D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63769"/>
            <a:ext cx="9144000" cy="13672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692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CPEDM collaboration, </a:t>
            </a:r>
          </a:p>
          <a:p>
            <a:pPr>
              <a:defRPr/>
            </a:pPr>
            <a:r>
              <a:rPr lang="en-US" altLang="en-US" sz="3692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Juelich, March 9, 2018</a:t>
            </a:r>
            <a:endParaRPr lang="en-US" altLang="en-US" sz="2954" kern="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074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2">
            <a:extLst>
              <a:ext uri="{FF2B5EF4-FFF2-40B4-BE49-F238E27FC236}">
                <a16:creationId xmlns:a16="http://schemas.microsoft.com/office/drawing/2014/main" id="{040E06DD-201D-A645-8827-5E2F19FEA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066" y="638908"/>
            <a:ext cx="3199915" cy="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85">
                <a:solidFill>
                  <a:srgbClr val="FF0000"/>
                </a:solidFill>
              </a:rPr>
              <a:t>Mike Lamont, CERN</a:t>
            </a:r>
          </a:p>
        </p:txBody>
      </p:sp>
      <p:pic>
        <p:nvPicPr>
          <p:cNvPr id="93186" name="Picture 3">
            <a:extLst>
              <a:ext uri="{FF2B5EF4-FFF2-40B4-BE49-F238E27FC236}">
                <a16:creationId xmlns:a16="http://schemas.microsoft.com/office/drawing/2014/main" id="{F2B3DF02-D302-8649-BE50-8CDB73F9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12" y="1254370"/>
            <a:ext cx="8842131" cy="43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8839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31337</TotalTime>
  <Words>2052</Words>
  <Application>Microsoft Macintosh PowerPoint</Application>
  <PresentationFormat>On-screen Show (4:3)</PresentationFormat>
  <Paragraphs>362</Paragraphs>
  <Slides>64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StarSymbol</vt:lpstr>
      <vt:lpstr>Arial</vt:lpstr>
      <vt:lpstr>Book Antiqua</vt:lpstr>
      <vt:lpstr>Calibri</vt:lpstr>
      <vt:lpstr>Cambria</vt:lpstr>
      <vt:lpstr>Cambria Math</vt:lpstr>
      <vt:lpstr>Marlett</vt:lpstr>
      <vt:lpstr>Palatino Linotype</vt:lpstr>
      <vt:lpstr>Times</vt:lpstr>
      <vt:lpstr>Times New Roman</vt:lpstr>
      <vt:lpstr>Wingdings</vt:lpstr>
      <vt:lpstr>Wingdings 2</vt:lpstr>
      <vt:lpstr>Habitat</vt:lpstr>
      <vt:lpstr>Equation</vt:lpstr>
      <vt:lpstr>The proton Electric Dipole Moment High Precision physics in storage rings  Yannis K. Semertzidis,  IBS/CAPP &amp; KAIST</vt:lpstr>
      <vt:lpstr>PowerPoint Presentation</vt:lpstr>
      <vt:lpstr>The Electric Dipole Moment precesses in an Electric field</vt:lpstr>
      <vt:lpstr>The proton EDM uses an ALL-ELECTRIC ring: spin is aligned with the momentum vector</vt:lpstr>
      <vt:lpstr>Storage Ring Electric Dipole Moments</vt:lpstr>
      <vt:lpstr>The proton EDM electric ring, 500m circ. Two options:</vt:lpstr>
      <vt:lpstr>The proton EDM electric ring, 500m circ. Current goal 10-29e-cm; upgraded: 10-30e-cm. </vt:lpstr>
      <vt:lpstr>PowerPoint Presentation</vt:lpstr>
      <vt:lpstr>PowerPoint Presentation</vt:lpstr>
      <vt:lpstr>PowerPoint Presentation</vt:lpstr>
      <vt:lpstr>The spin precession relative to momentum in the plane is kept near zero.  A vert. spin precession vs. time is an indication of an EDM (d) signal.</vt:lpstr>
      <vt:lpstr>The spin precession relative to momentum in the plane is kept near zero.  A vert. spin precession vs. time is an indication of an EDM (d) signal.</vt:lpstr>
      <vt:lpstr>The proton EDM electric ring, 500m circ.</vt:lpstr>
      <vt:lpstr>The proton EDM ring evaluation  Val Lebedev (Fermilab)</vt:lpstr>
      <vt:lpstr>Proton Statistical Error (230MeV):</vt:lpstr>
      <vt:lpstr>Important R&amp;D projects</vt:lpstr>
      <vt:lpstr>Important R&amp;D projects, con’d</vt:lpstr>
      <vt:lpstr>PowerPoint Presentation</vt:lpstr>
      <vt:lpstr>Projects in Korea</vt:lpstr>
      <vt:lpstr>Projects in Korea</vt:lpstr>
      <vt:lpstr>PowerPoint Presentation</vt:lpstr>
      <vt:lpstr>PowerPoint Presentation</vt:lpstr>
      <vt:lpstr>PowerPoint Presentation</vt:lpstr>
      <vt:lpstr>All-electric field ring weakness: High sensitivity to B-fields</vt:lpstr>
      <vt:lpstr>New breakthrough idea from IBS/CAPP:    hybrid storage ring</vt:lpstr>
      <vt:lpstr>New idea: hybrid storage ring</vt:lpstr>
      <vt:lpstr>Hybrid storage ring lattice</vt:lpstr>
      <vt:lpstr>Reality check: What happens with misaligned elements?</vt:lpstr>
      <vt:lpstr>Running the EDM experiment</vt:lpstr>
      <vt:lpstr>Running the EDM experiment</vt:lpstr>
      <vt:lpstr>Relevant parameter: The average vertical speed in deflectors needs to be close to zero!</vt:lpstr>
      <vt:lpstr>Running the EDM experiment</vt:lpstr>
      <vt:lpstr>How about quadrupole alignment?</vt:lpstr>
      <vt:lpstr>Running the EDM experiment</vt:lpstr>
      <vt:lpstr>Our conclusions</vt:lpstr>
      <vt:lpstr>Beam-based alignment</vt:lpstr>
      <vt:lpstr>Symmetries during run</vt:lpstr>
      <vt:lpstr>Keep it symmetric</vt:lpstr>
      <vt:lpstr>What’s next?</vt:lpstr>
      <vt:lpstr>What’s next?</vt:lpstr>
      <vt:lpstr>Summary</vt:lpstr>
      <vt:lpstr>Extra slides</vt:lpstr>
      <vt:lpstr>Competition?</vt:lpstr>
      <vt:lpstr>PowerPoint Presentation</vt:lpstr>
      <vt:lpstr>Quadrupole E-field?</vt:lpstr>
      <vt:lpstr>Running the EDM experiment</vt:lpstr>
      <vt:lpstr>PowerPoint Presentation</vt:lpstr>
      <vt:lpstr>PowerPoint Presentation</vt:lpstr>
      <vt:lpstr>Search for axion dark matter in storage rings</vt:lpstr>
      <vt:lpstr>Search for axion dark matter in storage rings</vt:lpstr>
      <vt:lpstr>Search for axion dark matter in storage rings</vt:lpstr>
      <vt:lpstr>EDMs of hadronic systems are mainly sensitive to</vt:lpstr>
      <vt:lpstr>EDMs of different systems</vt:lpstr>
      <vt:lpstr>Physics reach of magic pEDM (Marciano)</vt:lpstr>
      <vt:lpstr>Spin is the only vector defining a direction of a “fundamental” particle with spin</vt:lpstr>
      <vt:lpstr>Electric Dipole Moment: two possibilities</vt:lpstr>
      <vt:lpstr>If we discover that the proton</vt:lpstr>
      <vt:lpstr>A Permanent EDM Violates both T &amp; P Symmetries:</vt:lpstr>
      <vt:lpstr>Spin Coherence Time: need ~103 s</vt:lpstr>
      <vt:lpstr>Monitoring the proton spin direction as a function of time: Proton Polarimeter </vt:lpstr>
      <vt:lpstr>PowerPoint Presentation</vt:lpstr>
      <vt:lpstr>PowerPoint Presentation</vt:lpstr>
      <vt:lpstr>PowerPoint Presentation</vt:lpstr>
      <vt:lpstr>Systematic errors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Storage ring proton EDM</dc:title>
  <dc:subject/>
  <dc:creator>Yannis K. Semertzidis</dc:creator>
  <cp:keywords/>
  <dc:description/>
  <cp:lastModifiedBy>Microsoft Office User</cp:lastModifiedBy>
  <cp:revision>556</cp:revision>
  <cp:lastPrinted>2019-04-17T17:16:53Z</cp:lastPrinted>
  <dcterms:created xsi:type="dcterms:W3CDTF">2016-07-03T09:25:23Z</dcterms:created>
  <dcterms:modified xsi:type="dcterms:W3CDTF">2019-04-17T19:33:22Z</dcterms:modified>
  <cp:category/>
</cp:coreProperties>
</file>