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218" r:id="rId1"/>
    <p:sldMasterId id="2147484230" r:id="rId2"/>
  </p:sldMasterIdLst>
  <p:notesMasterIdLst>
    <p:notesMasterId r:id="rId24"/>
  </p:notesMasterIdLst>
  <p:handoutMasterIdLst>
    <p:handoutMasterId r:id="rId25"/>
  </p:handoutMasterIdLst>
  <p:sldIdLst>
    <p:sldId id="438" r:id="rId3"/>
    <p:sldId id="486" r:id="rId4"/>
    <p:sldId id="558" r:id="rId5"/>
    <p:sldId id="488" r:id="rId6"/>
    <p:sldId id="652" r:id="rId7"/>
    <p:sldId id="649" r:id="rId8"/>
    <p:sldId id="559" r:id="rId9"/>
    <p:sldId id="653" r:id="rId10"/>
    <p:sldId id="561" r:id="rId11"/>
    <p:sldId id="660" r:id="rId12"/>
    <p:sldId id="539" r:id="rId13"/>
    <p:sldId id="659" r:id="rId14"/>
    <p:sldId id="534" r:id="rId15"/>
    <p:sldId id="553" r:id="rId16"/>
    <p:sldId id="655" r:id="rId17"/>
    <p:sldId id="656" r:id="rId18"/>
    <p:sldId id="579" r:id="rId19"/>
    <p:sldId id="654" r:id="rId20"/>
    <p:sldId id="657" r:id="rId21"/>
    <p:sldId id="658" r:id="rId22"/>
    <p:sldId id="509" r:id="rId23"/>
  </p:sldIdLst>
  <p:sldSz cx="9144000" cy="5143500" type="screen16x9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CCCCFF"/>
    <a:srgbClr val="FFCCFF"/>
    <a:srgbClr val="CC99FF"/>
    <a:srgbClr val="CCFFCC"/>
    <a:srgbClr val="0000CC"/>
    <a:srgbClr val="C1E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5" autoAdjust="0"/>
    <p:restoredTop sz="94759" autoAdjust="0"/>
  </p:normalViewPr>
  <p:slideViewPr>
    <p:cSldViewPr>
      <p:cViewPr>
        <p:scale>
          <a:sx n="160" d="100"/>
          <a:sy n="160" d="100"/>
        </p:scale>
        <p:origin x="328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232" y="-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D773638-1F7A-47E9-B362-9C259B599A23}" type="datetimeFigureOut">
              <a:rPr lang="en-US"/>
              <a:pPr>
                <a:defRPr/>
              </a:pPr>
              <a:t>10/4/19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AB41853B-1ACF-434F-A6B8-FAF00BD78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535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0525" y="692150"/>
            <a:ext cx="61531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51A5439-5556-4392-9631-155E20E6C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403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92150"/>
            <a:ext cx="6153150" cy="346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1A5439-5556-4392-9631-155E20E6CC5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5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1A5439-5556-4392-9631-155E20E6CC54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0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60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189"/>
            <a:ext cx="8229600" cy="3626434"/>
          </a:xfrm>
        </p:spPr>
        <p:txBody>
          <a:bodyPr/>
          <a:lstStyle>
            <a:lvl1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3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90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7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59" y="17016"/>
            <a:ext cx="8464378" cy="497325"/>
          </a:xfrm>
        </p:spPr>
        <p:txBody>
          <a:bodyPr>
            <a:normAutofit/>
          </a:bodyPr>
          <a:lstStyle>
            <a:lvl1pPr>
              <a:defRPr sz="28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724541"/>
            <a:ext cx="8464378" cy="4036271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-12356" y="551990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-12356" y="551990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4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08816"/>
            <a:ext cx="3139440" cy="2434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379196"/>
            <a:ext cx="7211414" cy="463379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2387" y="969328"/>
            <a:ext cx="5082577" cy="346249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918482"/>
            <a:ext cx="6400800" cy="0"/>
          </a:xfrm>
          <a:prstGeom prst="line">
            <a:avLst/>
          </a:prstGeom>
          <a:ln w="53975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32386" y="4499352"/>
            <a:ext cx="486156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JLEIC Collaboration Meeting Spring 2019, Jefferson Lab, April 1-3, 2019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488" y="1695179"/>
            <a:ext cx="7523116" cy="26977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46" y="4776107"/>
            <a:ext cx="1286367" cy="310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335" y="4841276"/>
            <a:ext cx="1627773" cy="2057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515" y="4848566"/>
            <a:ext cx="408467" cy="2011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635" y="126134"/>
            <a:ext cx="914479" cy="3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92398"/>
            <a:ext cx="8464378" cy="341632"/>
          </a:xfrm>
        </p:spPr>
        <p:txBody>
          <a:bodyPr>
            <a:spAutoFit/>
          </a:bodyPr>
          <a:lstStyle>
            <a:lvl1pPr>
              <a:defRPr sz="180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724541"/>
            <a:ext cx="8464378" cy="403627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500" baseline="0">
                <a:solidFill>
                  <a:srgbClr val="0E2E39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350" baseline="0">
                <a:solidFill>
                  <a:srgbClr val="0E2E39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200" baseline="0">
                <a:solidFill>
                  <a:srgbClr val="0E2E39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rgbClr val="0E2E39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rgbClr val="0E2E39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6647" y="4850502"/>
            <a:ext cx="536158" cy="227523"/>
          </a:xfrm>
        </p:spPr>
        <p:txBody>
          <a:bodyPr/>
          <a:lstStyle>
            <a:lvl1pPr algn="ctr">
              <a:defRPr sz="900" baseline="0">
                <a:solidFill>
                  <a:srgbClr val="0E2E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7" y="551990"/>
            <a:ext cx="6641757" cy="0"/>
          </a:xfrm>
          <a:prstGeom prst="line">
            <a:avLst/>
          </a:prstGeom>
          <a:ln w="57150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08919" y="4870276"/>
            <a:ext cx="5489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JLEIC Collaboration Meeting Spring 2019, Jefferson Lab, April 1-3, 2019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307" y="4809691"/>
            <a:ext cx="804742" cy="3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204" y="2149963"/>
            <a:ext cx="3238172" cy="3238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962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379196"/>
            <a:ext cx="7937298" cy="463379"/>
          </a:xfrm>
        </p:spPr>
        <p:txBody>
          <a:bodyPr anchor="b">
            <a:noAutofit/>
          </a:bodyPr>
          <a:lstStyle>
            <a:lvl1pPr algn="l">
              <a:defRPr sz="1688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290595"/>
            <a:ext cx="4406981" cy="243500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238" baseline="0">
                <a:solidFill>
                  <a:schemeClr val="accent1"/>
                </a:solidFill>
                <a:latin typeface="Arial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8" y="4170378"/>
            <a:ext cx="2406093" cy="273844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5585DF8F-D51B-4EF5-AB44-402A1FAB48FB}" type="datetime2">
              <a:rPr lang="en-US" smtClean="0"/>
              <a:t>Friday, October 4,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3845047"/>
            <a:ext cx="4406981" cy="31564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38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4633592"/>
            <a:ext cx="1461154" cy="473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46" y="4825779"/>
            <a:ext cx="1217201" cy="204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4819163"/>
            <a:ext cx="379640" cy="254967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8" y="1290639"/>
            <a:ext cx="4214813" cy="288012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204" y="2149963"/>
            <a:ext cx="3238172" cy="32381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96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4633592"/>
            <a:ext cx="1461154" cy="4731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46" y="4825779"/>
            <a:ext cx="1217201" cy="2043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514" y="4819163"/>
            <a:ext cx="379640" cy="25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8032"/>
            <a:ext cx="9144000" cy="3154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6045"/>
            <a:ext cx="9144000" cy="298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0113"/>
            <a:ext cx="8229600" cy="3694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325938" y="4878601"/>
            <a:ext cx="34652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EIC Hadron Cooing Workshop October 7-8,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53400" y="4594623"/>
            <a:ext cx="914400" cy="23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9E49A37-1051-0241-9D7F-6395F667F3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4" r:id="rId4"/>
    <p:sldLayoutId id="2147484235" r:id="rId5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0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4" r:id="rId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D8D79F-CAAE-A44B-8210-D885D38FF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14300"/>
            <a:ext cx="8869950" cy="577749"/>
          </a:xfrm>
        </p:spPr>
        <p:txBody>
          <a:bodyPr/>
          <a:lstStyle/>
          <a:p>
            <a:pPr algn="ctr"/>
            <a:r>
              <a:rPr lang="en-US" sz="2800" b="0" dirty="0"/>
              <a:t>Design Considerations for ERLs for Hadron cooling</a:t>
            </a:r>
            <a:endParaRPr lang="en-US" sz="40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604B7B2-95E7-D347-806A-B85CE015A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750" y="4779628"/>
            <a:ext cx="3786204" cy="249572"/>
          </a:xfrm>
        </p:spPr>
        <p:txBody>
          <a:bodyPr>
            <a:normAutofit/>
          </a:bodyPr>
          <a:lstStyle/>
          <a:p>
            <a:pPr algn="ctr"/>
            <a:r>
              <a:rPr lang="en-US" sz="1013" dirty="0"/>
              <a:t>EIC Hadron Cooing Workshop October 7-8,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5A7AC-5407-E34C-AAB6-3AD3C7C87B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3001" y="4280893"/>
            <a:ext cx="401836" cy="170558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ABCA696-E09A-CB4E-AF32-0324A13EE023}"/>
              </a:ext>
            </a:extLst>
          </p:cNvPr>
          <p:cNvSpPr txBox="1">
            <a:spLocks/>
          </p:cNvSpPr>
          <p:nvPr/>
        </p:nvSpPr>
        <p:spPr>
          <a:xfrm>
            <a:off x="228600" y="1085850"/>
            <a:ext cx="3532889" cy="165174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Speaker: </a:t>
            </a:r>
            <a:r>
              <a:rPr lang="en-US" sz="1350" dirty="0">
                <a:solidFill>
                  <a:schemeClr val="tx1"/>
                </a:solidFill>
              </a:rPr>
              <a:t>Stephen Benson, Jefferson Lab</a:t>
            </a:r>
          </a:p>
          <a:p>
            <a:r>
              <a:rPr lang="en-US" sz="1350" dirty="0"/>
              <a:t>Collaborator(s): </a:t>
            </a:r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Fay Hannon, Andrew Hutton, Bob Rimmer, Chris Tennant, </a:t>
            </a:r>
            <a:r>
              <a:rPr lang="en-US" sz="1350" dirty="0" err="1">
                <a:solidFill>
                  <a:schemeClr val="tx2">
                    <a:lumMod val="75000"/>
                  </a:schemeClr>
                </a:solidFill>
              </a:rPr>
              <a:t>Erdong</a:t>
            </a:r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 Wang, Haipeng Wang, Ferdinand </a:t>
            </a:r>
            <a:r>
              <a:rPr lang="en-US" sz="1350" dirty="0" err="1">
                <a:solidFill>
                  <a:schemeClr val="tx2">
                    <a:lumMod val="75000"/>
                  </a:schemeClr>
                </a:solidFill>
              </a:rPr>
              <a:t>Willeke</a:t>
            </a:r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, Yuhong Zhang </a:t>
            </a:r>
            <a:endParaRPr lang="en-US" sz="1350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58290" y="1510552"/>
            <a:ext cx="2246820" cy="946027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350" i="1" dirty="0"/>
          </a:p>
        </p:txBody>
      </p:sp>
      <p:pic>
        <p:nvPicPr>
          <p:cNvPr id="12" name="Picture Placeholder 8" descr="EscatteringImage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3129" r="1736" b="4266"/>
          <a:stretch/>
        </p:blipFill>
        <p:spPr>
          <a:xfrm>
            <a:off x="3871852" y="1427321"/>
            <a:ext cx="4007888" cy="274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85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2A83-B03E-B847-B003-C3EA9BBF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Technologies for ERL/CCR Design (CCR arcs)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607D9-BC44-0444-AEEF-8C72A6CF56C6}"/>
              </a:ext>
            </a:extLst>
          </p:cNvPr>
          <p:cNvSpPr txBox="1">
            <a:spLocks/>
          </p:cNvSpPr>
          <p:nvPr/>
        </p:nvSpPr>
        <p:spPr>
          <a:xfrm>
            <a:off x="876300" y="742950"/>
            <a:ext cx="73914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/>
              <a:t>The CCR has the following requirements: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Isochronous.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Achromatic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Need RF compensation to counter SC and CSR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Moderate size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High periodicity with rational tune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Local axial symmetry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Local isochronicity </a:t>
            </a:r>
            <a:r>
              <a:rPr lang="en-US" sz="1800" dirty="0">
                <a:sym typeface="Wingdings" panose="05000000000000000000" pitchFamily="2" charset="2"/>
              </a:rPr>
              <a:t></a:t>
            </a:r>
            <a:r>
              <a:rPr lang="en-US" sz="1800" dirty="0"/>
              <a:t>small compaction oscillations (for µBI)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Local dispersion suppression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No tune resonances except for coupling resonance</a:t>
            </a:r>
          </a:p>
          <a:p>
            <a:pPr fontAlgn="auto">
              <a:spcAft>
                <a:spcPts val="0"/>
              </a:spcAft>
            </a:pPr>
            <a:r>
              <a:rPr lang="en-US" sz="1800" dirty="0"/>
              <a:t>Can we take advantage of CSR shielding?</a:t>
            </a:r>
          </a:p>
        </p:txBody>
      </p:sp>
    </p:spTree>
    <p:extLst>
      <p:ext uri="{BB962C8B-B14F-4D97-AF65-F5344CB8AC3E}">
        <p14:creationId xmlns:p14="http://schemas.microsoft.com/office/powerpoint/2010/main" val="1286618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517" y="68407"/>
            <a:ext cx="5915025" cy="525467"/>
          </a:xfrm>
        </p:spPr>
        <p:txBody>
          <a:bodyPr>
            <a:normAutofit/>
          </a:bodyPr>
          <a:lstStyle/>
          <a:p>
            <a:pPr algn="ctr"/>
            <a:r>
              <a:rPr lang="en-US" sz="2250" dirty="0"/>
              <a:t>Simple Arc Layout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54704" y="497826"/>
            <a:ext cx="3722674" cy="4331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841" y="1068577"/>
            <a:ext cx="3130188" cy="37407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design by D. Douglas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95222" y="2216722"/>
            <a:ext cx="1195274" cy="894130"/>
            <a:chOff x="9648335" y="1728869"/>
            <a:chExt cx="2124931" cy="1589566"/>
          </a:xfrm>
        </p:grpSpPr>
        <p:sp>
          <p:nvSpPr>
            <p:cNvPr id="6" name="Rectangle 5"/>
            <p:cNvSpPr/>
            <p:nvPr/>
          </p:nvSpPr>
          <p:spPr>
            <a:xfrm>
              <a:off x="9730303" y="2934789"/>
              <a:ext cx="127800" cy="12192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988731" y="2784955"/>
              <a:ext cx="1547090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latin typeface="+mj-lt"/>
                </a:rPr>
                <a:t>sextupole</a:t>
              </a:r>
              <a:endParaRPr lang="en-US" sz="1350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730303" y="2332384"/>
              <a:ext cx="127800" cy="430183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88731" y="2332384"/>
              <a:ext cx="1784535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+mj-lt"/>
                </a:rPr>
                <a:t>quadrupole</a:t>
              </a:r>
            </a:p>
          </p:txBody>
        </p:sp>
        <p:sp>
          <p:nvSpPr>
            <p:cNvPr id="10" name="Flowchart: Stored Data 9"/>
            <p:cNvSpPr/>
            <p:nvPr/>
          </p:nvSpPr>
          <p:spPr>
            <a:xfrm rot="5400000">
              <a:off x="9576511" y="1816609"/>
              <a:ext cx="353416" cy="209768"/>
            </a:xfrm>
            <a:prstGeom prst="flowChartOnlineStorag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88731" y="1728869"/>
              <a:ext cx="1111985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+mj-lt"/>
                </a:rPr>
                <a:t>dipole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108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2A83-B03E-B847-B003-C3EA9BBF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Technologies for ERL/CCR Design (CCR arcs)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607D9-BC44-0444-AEEF-8C72A6CF56C6}"/>
              </a:ext>
            </a:extLst>
          </p:cNvPr>
          <p:cNvSpPr txBox="1">
            <a:spLocks/>
          </p:cNvSpPr>
          <p:nvPr/>
        </p:nvSpPr>
        <p:spPr>
          <a:xfrm>
            <a:off x="876300" y="742950"/>
            <a:ext cx="73914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/>
              <a:t>The CCR has the following requirements: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Isochronous.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Achromatic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Need RF compensation to counter SC and CSR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Moderate size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High periodicity with rational tune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Local axial symmetry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Local isochronicity </a:t>
            </a:r>
            <a:r>
              <a:rPr lang="en-US" sz="1800" dirty="0">
                <a:sym typeface="Wingdings" panose="05000000000000000000" pitchFamily="2" charset="2"/>
              </a:rPr>
              <a:t></a:t>
            </a:r>
            <a:r>
              <a:rPr lang="en-US" sz="1800" dirty="0"/>
              <a:t>small compaction oscillations (for µBI)</a:t>
            </a:r>
          </a:p>
          <a:p>
            <a:pPr marL="690563" lvl="1" indent="-396875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Local dispersion suppression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No tune resonances except for coupling resonance</a:t>
            </a:r>
          </a:p>
          <a:p>
            <a:pPr fontAlgn="auto">
              <a:spcAft>
                <a:spcPts val="0"/>
              </a:spcAft>
            </a:pPr>
            <a:r>
              <a:rPr lang="en-US" sz="1800" dirty="0"/>
              <a:t>Can we take advantage of CSR shielding?</a:t>
            </a:r>
          </a:p>
        </p:txBody>
      </p:sp>
    </p:spTree>
    <p:extLst>
      <p:ext uri="{BB962C8B-B14F-4D97-AF65-F5344CB8AC3E}">
        <p14:creationId xmlns:p14="http://schemas.microsoft.com/office/powerpoint/2010/main" val="3050484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019" y="57150"/>
            <a:ext cx="6491531" cy="475519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Microbunching Gain for Simple bend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59362"/>
            <a:ext cx="6391355" cy="353261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07134" y="628650"/>
            <a:ext cx="7627266" cy="800099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dirty="0" err="1">
                <a:latin typeface="+mj-lt"/>
              </a:rPr>
              <a:t>BI</a:t>
            </a:r>
            <a:r>
              <a:rPr lang="en-US" sz="1800" dirty="0">
                <a:latin typeface="+mj-lt"/>
              </a:rPr>
              <a:t> gain is ≤ unity</a:t>
            </a:r>
          </a:p>
          <a:p>
            <a:r>
              <a:rPr lang="en-US" sz="1800" u="sng" dirty="0">
                <a:latin typeface="+mj-lt"/>
              </a:rPr>
              <a:t>needs</a:t>
            </a:r>
            <a:r>
              <a:rPr lang="en-US" sz="1800" dirty="0">
                <a:latin typeface="+mj-lt"/>
              </a:rPr>
              <a:t> to be less than unity for multiple passes (gain grows exponentially)</a:t>
            </a:r>
          </a:p>
        </p:txBody>
      </p:sp>
    </p:spTree>
    <p:extLst>
      <p:ext uri="{BB962C8B-B14F-4D97-AF65-F5344CB8AC3E}">
        <p14:creationId xmlns:p14="http://schemas.microsoft.com/office/powerpoint/2010/main" val="639256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9A09E-DBBE-9044-BF12-D677346E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CCR at 1.6 </a:t>
            </a:r>
            <a:r>
              <a:rPr lang="en-US" dirty="0" err="1"/>
              <a:t>nC</a:t>
            </a:r>
            <a:r>
              <a:rPr lang="en-US" dirty="0"/>
              <a:t>, 4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23766-8298-9541-B008-11519DCCF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66750"/>
            <a:ext cx="5425114" cy="41792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8EEF72-F68A-F843-998B-0C8E9B71D297}"/>
              </a:ext>
            </a:extLst>
          </p:cNvPr>
          <p:cNvSpPr txBox="1"/>
          <p:nvPr/>
        </p:nvSpPr>
        <p:spPr>
          <a:xfrm>
            <a:off x="366086" y="1504950"/>
            <a:ext cx="289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CSR with RF compensation keeps the core of the beam within spec but the edges are eroded and may be lost.</a:t>
            </a:r>
          </a:p>
        </p:txBody>
      </p:sp>
    </p:spTree>
    <p:extLst>
      <p:ext uri="{BB962C8B-B14F-4D97-AF65-F5344CB8AC3E}">
        <p14:creationId xmlns:p14="http://schemas.microsoft.com/office/powerpoint/2010/main" val="92966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E23D-9DD4-E844-A362-D5AB9F43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Must Preserve Magnetization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8438F-9E09-AE4E-BC09-747B15C92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87" y="666750"/>
            <a:ext cx="755402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705E-B425-2948-B06B-E7A47D1C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Shielding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D3908-6304-BD43-8005-D0C67A1AFFEA}"/>
              </a:ext>
            </a:extLst>
          </p:cNvPr>
          <p:cNvSpPr txBox="1"/>
          <p:nvPr/>
        </p:nvSpPr>
        <p:spPr>
          <a:xfrm>
            <a:off x="228600" y="1380566"/>
            <a:ext cx="388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Longitudinal (top) and horizontal phase space (bottom) after a single traversal through the arc without (left) and with CSR shielding (right). The full aperture is 5.08 cm. (The simulation used 500 bins and 8 image charges). </a:t>
            </a:r>
          </a:p>
          <a:p>
            <a:endParaRPr lang="en-US" sz="1600" dirty="0"/>
          </a:p>
          <a:p>
            <a:r>
              <a:rPr lang="en-US" sz="1600" dirty="0"/>
              <a:t>Might use flat beam transform with small vertical aperture to enhance shielding.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FF4173-8C5A-C246-B9CF-26BA590FC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33" y="609392"/>
            <a:ext cx="4419600" cy="42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53E8E-233A-D541-AE99-B309DCA0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546022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FFFAG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7E075-7F1C-D749-8214-16C8C3B030C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C09E2-7FBC-C347-8A43-AD3030336DF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28B1F-AD8D-CE4A-A8BD-FD3737E0A6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153400" y="4594623"/>
            <a:ext cx="914400" cy="233410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95C8F-A249-6A44-9212-B4BE63A4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6" y="700138"/>
            <a:ext cx="3750191" cy="225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24BE2-4475-5540-9547-EE1B988E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505" y="3037203"/>
            <a:ext cx="5250206" cy="1743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A752D2-379F-2642-898D-D898F4955C8D}"/>
              </a:ext>
            </a:extLst>
          </p:cNvPr>
          <p:cNvSpPr txBox="1"/>
          <p:nvPr/>
        </p:nvSpPr>
        <p:spPr>
          <a:xfrm>
            <a:off x="4114800" y="1549444"/>
            <a:ext cx="4443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FFFAG is Faux Fixed Focus Alternating Gradient lattice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9FF3E-09B6-8343-9866-A703D13735B7}"/>
              </a:ext>
            </a:extLst>
          </p:cNvPr>
          <p:cNvSpPr txBox="1"/>
          <p:nvPr/>
        </p:nvSpPr>
        <p:spPr>
          <a:xfrm>
            <a:off x="527289" y="3401185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Meets most requirements of CCR but µBI gain is &gt;1.</a:t>
            </a:r>
          </a:p>
        </p:txBody>
      </p:sp>
    </p:spTree>
    <p:extLst>
      <p:ext uri="{BB962C8B-B14F-4D97-AF65-F5344CB8AC3E}">
        <p14:creationId xmlns:p14="http://schemas.microsoft.com/office/powerpoint/2010/main" val="3934454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2A83-B03E-B847-B003-C3EA9BBF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FFFAG Characteristics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607D9-BC44-0444-AEEF-8C72A6CF56C6}"/>
              </a:ext>
            </a:extLst>
          </p:cNvPr>
          <p:cNvSpPr txBox="1">
            <a:spLocks/>
          </p:cNvSpPr>
          <p:nvPr/>
        </p:nvSpPr>
        <p:spPr>
          <a:xfrm>
            <a:off x="876300" y="742950"/>
            <a:ext cx="73914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/>
              <a:t>The simple arc meets the following requirements: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Isochronous.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Achromatic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Need RF compensation to counter SC and CSR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High periodicity with rational tune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Moderate size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Local axial symmetry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Local isochronicity </a:t>
            </a:r>
            <a:r>
              <a:rPr lang="en-US" sz="1800" dirty="0">
                <a:solidFill>
                  <a:srgbClr val="00B050"/>
                </a:solidFill>
                <a:sym typeface="Wingdings" panose="05000000000000000000" pitchFamily="2" charset="2"/>
              </a:rPr>
              <a:t></a:t>
            </a:r>
            <a:r>
              <a:rPr lang="en-US" sz="1800" dirty="0">
                <a:solidFill>
                  <a:srgbClr val="00B050"/>
                </a:solidFill>
              </a:rPr>
              <a:t>small compaction oscillations (for µBI)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Local dispersion suppression</a:t>
            </a:r>
          </a:p>
          <a:p>
            <a:pPr marL="690563" lvl="1" indent="-396875" fontAlgn="auto">
              <a:spcAft>
                <a:spcPts val="0"/>
              </a:spcAft>
              <a:buFont typeface="Zapf Dingbats"/>
              <a:buChar char="✔"/>
            </a:pPr>
            <a:r>
              <a:rPr lang="en-US" sz="1800" dirty="0">
                <a:solidFill>
                  <a:srgbClr val="00B050"/>
                </a:solidFill>
              </a:rPr>
              <a:t>No tune resonances except for coupling resonance</a:t>
            </a:r>
          </a:p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</a:rPr>
              <a:t>But µBI gain is &gt;1</a:t>
            </a:r>
          </a:p>
        </p:txBody>
      </p:sp>
    </p:spTree>
    <p:extLst>
      <p:ext uri="{BB962C8B-B14F-4D97-AF65-F5344CB8AC3E}">
        <p14:creationId xmlns:p14="http://schemas.microsoft.com/office/powerpoint/2010/main" val="3919014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5308-728A-984A-A5CB-41EF78551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17070"/>
            <a:ext cx="8464378" cy="49728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What Else?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86511-6121-874D-97FD-68808CA25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29" y="738449"/>
            <a:ext cx="7934068" cy="4064571"/>
          </a:xfrm>
        </p:spPr>
        <p:txBody>
          <a:bodyPr>
            <a:normAutofit/>
          </a:bodyPr>
          <a:lstStyle/>
          <a:p>
            <a:r>
              <a:rPr lang="en-US" sz="2000" dirty="0"/>
              <a:t>Halo </a:t>
            </a:r>
          </a:p>
          <a:p>
            <a:pPr lvl="1"/>
            <a:r>
              <a:rPr lang="en-US" sz="1800" dirty="0"/>
              <a:t>Where does it come from (cathode, FE, IBS, etc.)?</a:t>
            </a:r>
          </a:p>
          <a:p>
            <a:pPr lvl="1"/>
            <a:r>
              <a:rPr lang="en-US" sz="1800" dirty="0"/>
              <a:t>Have to have collimator design</a:t>
            </a:r>
          </a:p>
          <a:p>
            <a:r>
              <a:rPr lang="en-US" sz="2000" dirty="0"/>
              <a:t>Helicity flips – Do errors add up and scramble the beam?</a:t>
            </a:r>
          </a:p>
          <a:p>
            <a:r>
              <a:rPr lang="en-US" sz="2000" dirty="0"/>
              <a:t>Beam dump – Cornell has demonstrated viable design.</a:t>
            </a:r>
          </a:p>
          <a:p>
            <a:r>
              <a:rPr lang="en-US" sz="2000" dirty="0"/>
              <a:t>Resistive wall and wakes – peak current is low, beam pipes large.</a:t>
            </a:r>
          </a:p>
          <a:p>
            <a:r>
              <a:rPr lang="en-US" sz="2000" dirty="0"/>
              <a:t>Tolerances – even the edges of the beam must be stable.</a:t>
            </a:r>
          </a:p>
          <a:p>
            <a:r>
              <a:rPr lang="en-US" sz="2000" dirty="0"/>
              <a:t>Ions – Need ion clearing gap.  How do we make it?</a:t>
            </a:r>
          </a:p>
          <a:p>
            <a:pPr lvl="1"/>
            <a:r>
              <a:rPr lang="en-US" sz="1800" dirty="0"/>
              <a:t>Can create in the gun but then have to deal with booster transient</a:t>
            </a:r>
          </a:p>
          <a:p>
            <a:pPr lvl="1"/>
            <a:r>
              <a:rPr lang="en-US" sz="1800" dirty="0"/>
              <a:t>Can create after the booster but need fast kicker.</a:t>
            </a:r>
          </a:p>
          <a:p>
            <a:r>
              <a:rPr lang="en-US" sz="2000" dirty="0"/>
              <a:t>Turn on transients – How much power overhead do we need?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7477E-3461-A244-AB69-2FFD04154D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153400" y="4594623"/>
            <a:ext cx="914400" cy="233410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3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819150"/>
            <a:ext cx="4656809" cy="39624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100" dirty="0"/>
              <a:t>Cooler design specifications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Incoherent cooling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Coherent cooling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Critical technologies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Injector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Linac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CCR arcs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Other</a:t>
            </a:r>
          </a:p>
          <a:p>
            <a:pPr>
              <a:lnSpc>
                <a:spcPct val="120000"/>
              </a:lnSpc>
            </a:pPr>
            <a:r>
              <a:rPr lang="en-US" sz="2100" dirty="0"/>
              <a:t>Summary of Research Needs</a:t>
            </a:r>
          </a:p>
        </p:txBody>
      </p:sp>
    </p:spTree>
    <p:extLst>
      <p:ext uri="{BB962C8B-B14F-4D97-AF65-F5344CB8AC3E}">
        <p14:creationId xmlns:p14="http://schemas.microsoft.com/office/powerpoint/2010/main" val="118189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EB31-760D-0A40-883A-09BF887C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0"/>
            <a:ext cx="8464378" cy="546022"/>
          </a:xfrm>
        </p:spPr>
        <p:txBody>
          <a:bodyPr>
            <a:normAutofit/>
          </a:bodyPr>
          <a:lstStyle/>
          <a:p>
            <a:r>
              <a:rPr lang="en-US" sz="24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5087F-8666-AE4F-8B11-51D886454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666750"/>
            <a:ext cx="6172200" cy="3733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What research do we still have to do?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Need high current tests of injectors</a:t>
            </a:r>
          </a:p>
          <a:p>
            <a:r>
              <a:rPr lang="en-US" sz="2400" dirty="0"/>
              <a:t>Still much design work to do (CCR arcs e.g.)</a:t>
            </a:r>
          </a:p>
          <a:p>
            <a:r>
              <a:rPr lang="en-US" sz="2400" dirty="0"/>
              <a:t>Prototyping is ongoing.</a:t>
            </a:r>
          </a:p>
          <a:p>
            <a:r>
              <a:rPr lang="en-US" sz="2400" dirty="0"/>
              <a:t>Definitely need ERL testbed facility for high current beams to test</a:t>
            </a:r>
            <a:r>
              <a:rPr lang="en-US" sz="2000" dirty="0"/>
              <a:t>:</a:t>
            </a:r>
          </a:p>
          <a:p>
            <a:pPr lvl="1"/>
            <a:r>
              <a:rPr lang="en-US" sz="1850" dirty="0"/>
              <a:t>Halo </a:t>
            </a:r>
          </a:p>
          <a:p>
            <a:pPr lvl="1"/>
            <a:r>
              <a:rPr lang="en-US" sz="1850" dirty="0"/>
              <a:t>Beam loading</a:t>
            </a:r>
          </a:p>
          <a:p>
            <a:pPr lvl="1"/>
            <a:r>
              <a:rPr lang="en-US" sz="1850" dirty="0"/>
              <a:t>BBU</a:t>
            </a:r>
          </a:p>
          <a:p>
            <a:pPr lvl="1"/>
            <a:r>
              <a:rPr lang="en-US" sz="1850" dirty="0"/>
              <a:t>Transients</a:t>
            </a:r>
          </a:p>
          <a:p>
            <a:r>
              <a:rPr lang="en-US" sz="2400" dirty="0"/>
              <a:t>Full scale tests are </a:t>
            </a:r>
            <a:r>
              <a:rPr lang="en-US" sz="2400" u="sng" dirty="0"/>
              <a:t>expensive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C79D3-37DC-5F4D-A45F-CBE6EE8D4F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153400" y="4594623"/>
            <a:ext cx="914400" cy="233410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47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125" y="2105025"/>
            <a:ext cx="3333750" cy="933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0000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2743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8738-F17D-E941-8207-294DCCA86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Design is Cooling Ring Fed by ERL</a:t>
            </a:r>
          </a:p>
        </p:txBody>
      </p:sp>
      <p:pic>
        <p:nvPicPr>
          <p:cNvPr id="4" name="Picture 3" descr="HE-cooler.jpg">
            <a:extLst>
              <a:ext uri="{FF2B5EF4-FFF2-40B4-BE49-F238E27FC236}">
                <a16:creationId xmlns:a16="http://schemas.microsoft.com/office/drawing/2014/main" id="{BA9DF7D4-5B65-A84F-B06A-1286AE5F5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5" y="1771651"/>
            <a:ext cx="5886450" cy="30634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8E83B-5BB6-7449-AF2F-76673C30F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0" y="628651"/>
            <a:ext cx="6515100" cy="1428750"/>
          </a:xfrm>
        </p:spPr>
        <p:txBody>
          <a:bodyPr>
            <a:normAutofit/>
          </a:bodyPr>
          <a:lstStyle/>
          <a:p>
            <a:r>
              <a:rPr lang="en-US" dirty="0"/>
              <a:t>Same-cell energy recovery in 476.3 MHz SRF cavities with Harmonic linearizer</a:t>
            </a:r>
          </a:p>
          <a:p>
            <a:r>
              <a:rPr lang="en-US" dirty="0"/>
              <a:t>Uses harmonic kicker to inject and extract from CCR  (divide by 11)</a:t>
            </a:r>
          </a:p>
          <a:p>
            <a:r>
              <a:rPr lang="en-US" dirty="0"/>
              <a:t>Assumes high charge, low rep-rate injector (w/ harmonic linearizer acceleration)</a:t>
            </a:r>
          </a:p>
          <a:p>
            <a:r>
              <a:rPr lang="en-US" dirty="0"/>
              <a:t>Use magnetization flips to compensate ion spin effects (may change to two 30 meter solenoids after suggestion by V. Lebedev)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9206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JLEIC Incoherent Cooler Specifications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219200" y="628650"/>
            <a:ext cx="6781800" cy="415290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4106863" algn="l"/>
              </a:tabLst>
            </a:pPr>
            <a:r>
              <a:rPr lang="en-US" sz="1900" dirty="0"/>
              <a:t>Energy	20–110 MeV 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Charge	</a:t>
            </a:r>
            <a:r>
              <a:rPr lang="en-US" sz="1900" dirty="0">
                <a:solidFill>
                  <a:srgbClr val="FF0000"/>
                </a:solidFill>
              </a:rPr>
              <a:t>1.6 </a:t>
            </a:r>
            <a:r>
              <a:rPr lang="en-US" sz="1900" dirty="0" err="1">
                <a:solidFill>
                  <a:srgbClr val="FF0000"/>
                </a:solidFill>
              </a:rPr>
              <a:t>nC</a:t>
            </a:r>
            <a:endParaRPr lang="en-US" sz="1900" dirty="0">
              <a:solidFill>
                <a:srgbClr val="FF0000"/>
              </a:solidFill>
            </a:endParaRPr>
          </a:p>
          <a:p>
            <a:pPr>
              <a:tabLst>
                <a:tab pos="4106863" algn="l"/>
              </a:tabLst>
            </a:pPr>
            <a:r>
              <a:rPr lang="en-US" sz="1900" dirty="0"/>
              <a:t>CCR pulse frequency	476.3 MHz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Gun frequency	43.3 MHz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Gun current	</a:t>
            </a:r>
            <a:r>
              <a:rPr lang="en-US" sz="1900" dirty="0">
                <a:solidFill>
                  <a:srgbClr val="FF0000"/>
                </a:solidFill>
              </a:rPr>
              <a:t>70  mA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Bunch length (</a:t>
            </a:r>
            <a:r>
              <a:rPr lang="en-US" sz="1900" dirty="0" err="1"/>
              <a:t>tophat</a:t>
            </a:r>
            <a:r>
              <a:rPr lang="en-US" sz="1900" dirty="0"/>
              <a:t>)	3-5 cm (</a:t>
            </a:r>
            <a:r>
              <a:rPr lang="en-US" sz="1900" dirty="0">
                <a:solidFill>
                  <a:srgbClr val="FF0000"/>
                </a:solidFill>
              </a:rPr>
              <a:t>17-29°</a:t>
            </a:r>
            <a:r>
              <a:rPr lang="en-US" sz="1900" dirty="0"/>
              <a:t>)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Thermal (</a:t>
            </a:r>
            <a:r>
              <a:rPr lang="en-US" sz="1900" dirty="0" err="1"/>
              <a:t>Larmor</a:t>
            </a:r>
            <a:r>
              <a:rPr lang="en-US" sz="1900" dirty="0"/>
              <a:t>) emittance	&lt;19 mm-mrad 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Cathode spot radius	3.1 mm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Normalized hor. drift emittance	36 mm-mrad</a:t>
            </a:r>
          </a:p>
          <a:p>
            <a:pPr>
              <a:tabLst>
                <a:tab pos="4106863" algn="l"/>
              </a:tabLst>
            </a:pPr>
            <a:r>
              <a:rPr lang="en-US" sz="1900" i="1" dirty="0"/>
              <a:t>rms</a:t>
            </a:r>
            <a:r>
              <a:rPr lang="en-US" sz="1900" dirty="0"/>
              <a:t> Energy spread (</a:t>
            </a:r>
            <a:r>
              <a:rPr lang="en-US" sz="1900" dirty="0" err="1"/>
              <a:t>uncorr</a:t>
            </a:r>
            <a:r>
              <a:rPr lang="en-US" sz="1900" dirty="0"/>
              <a:t>.)*	3x10</a:t>
            </a:r>
            <a:r>
              <a:rPr lang="en-US" sz="1900" baseline="30000" dirty="0"/>
              <a:t>-4</a:t>
            </a:r>
            <a:endParaRPr lang="en-US" sz="1900" dirty="0"/>
          </a:p>
          <a:p>
            <a:pPr>
              <a:tabLst>
                <a:tab pos="4106863" algn="l"/>
              </a:tabLst>
            </a:pPr>
            <a:r>
              <a:rPr lang="en-US" sz="1900" dirty="0"/>
              <a:t>Energy spread (p-p corr.)*	</a:t>
            </a:r>
            <a:r>
              <a:rPr lang="en-US" sz="1900" dirty="0">
                <a:solidFill>
                  <a:srgbClr val="FF0000"/>
                </a:solidFill>
              </a:rPr>
              <a:t>&lt;6x10</a:t>
            </a:r>
            <a:r>
              <a:rPr lang="en-US" sz="1900" baseline="30000" dirty="0">
                <a:solidFill>
                  <a:srgbClr val="FF0000"/>
                </a:solidFill>
              </a:rPr>
              <a:t>-4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Solenoid field	1–2 T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Electron beta in cooler	37.6 cm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Solenoid length	4x15 </a:t>
            </a:r>
            <a:r>
              <a:rPr lang="en-US" sz="1900" dirty="0">
                <a:solidFill>
                  <a:srgbClr val="000000"/>
                </a:solidFill>
              </a:rPr>
              <a:t>m?</a:t>
            </a:r>
          </a:p>
          <a:p>
            <a:pPr>
              <a:tabLst>
                <a:tab pos="4106863" algn="l"/>
              </a:tabLst>
            </a:pPr>
            <a:r>
              <a:rPr lang="en-US" sz="1900" dirty="0"/>
              <a:t>Bunch shape	beer can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66474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5E42-69FD-7C49-AB93-EBCED38B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455709"/>
          </a:xfrm>
        </p:spPr>
        <p:txBody>
          <a:bodyPr>
            <a:noAutofit/>
          </a:bodyPr>
          <a:lstStyle/>
          <a:p>
            <a:r>
              <a:rPr lang="en-US" sz="3200" dirty="0"/>
              <a:t>Strong Coherent Hadron Cooling for eRHIC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41335-9B26-6147-9294-097BCF9CD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E62EE2-49AD-4530-BAD5-1947DB935FC6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8B6A9-E5BE-C84F-91A2-FE8D44FEFC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591" y="723811"/>
            <a:ext cx="8267096" cy="3067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917DA-3383-CA4A-B392-3F5265629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04" y="624050"/>
            <a:ext cx="3309281" cy="1503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C74704-050E-AB45-85F2-35FF83317299}"/>
              </a:ext>
            </a:extLst>
          </p:cNvPr>
          <p:cNvSpPr txBox="1"/>
          <p:nvPr/>
        </p:nvSpPr>
        <p:spPr>
          <a:xfrm>
            <a:off x="518772" y="3690046"/>
            <a:ext cx="7756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Micro-bunched cooling is a novel scheme based on available technology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Similarly as for the JLEIC scheme, this option requires electron cooling at low energy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similar to JLEIC, harmonic RF used to reduce the correlated energy spread.</a:t>
            </a:r>
          </a:p>
          <a:p>
            <a:pPr marL="160731" indent="-160731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no transport between ERL and modulator to reduce microbunching gain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B733C-49C4-8A40-A021-70E85B0B4E93}"/>
              </a:ext>
            </a:extLst>
          </p:cNvPr>
          <p:cNvSpPr txBox="1"/>
          <p:nvPr/>
        </p:nvSpPr>
        <p:spPr>
          <a:xfrm>
            <a:off x="101065" y="585779"/>
            <a:ext cx="3309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 Electron Cooling with micro-bunching  amplification</a:t>
            </a:r>
          </a:p>
        </p:txBody>
      </p:sp>
    </p:spTree>
    <p:extLst>
      <p:ext uri="{BB962C8B-B14F-4D97-AF65-F5344CB8AC3E}">
        <p14:creationId xmlns:p14="http://schemas.microsoft.com/office/powerpoint/2010/main" val="2361308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52" y="77419"/>
            <a:ext cx="8464648" cy="379082"/>
          </a:xfrm>
        </p:spPr>
        <p:txBody>
          <a:bodyPr>
            <a:noAutofit/>
          </a:bodyPr>
          <a:lstStyle/>
          <a:p>
            <a:r>
              <a:rPr lang="en-US" sz="3200" dirty="0"/>
              <a:t>eRHIC BBU Cooler Specifications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723900" y="627534"/>
            <a:ext cx="7696200" cy="4102968"/>
          </a:xfrm>
        </p:spPr>
        <p:txBody>
          <a:bodyPr>
            <a:normAutofit/>
          </a:bodyPr>
          <a:lstStyle/>
          <a:p>
            <a:pPr>
              <a:tabLst>
                <a:tab pos="4571886" algn="l"/>
              </a:tabLst>
            </a:pPr>
            <a:r>
              <a:rPr lang="en-US" sz="2000" dirty="0"/>
              <a:t>Energy	40–150 MeV </a:t>
            </a:r>
          </a:p>
          <a:p>
            <a:pPr>
              <a:tabLst>
                <a:tab pos="4571886" algn="l"/>
              </a:tabLst>
            </a:pPr>
            <a:r>
              <a:rPr lang="en-US" sz="2000" dirty="0"/>
              <a:t>Accelerator frequency	591 MHz</a:t>
            </a:r>
          </a:p>
          <a:p>
            <a:pPr>
              <a:tabLst>
                <a:tab pos="4571886" algn="l"/>
              </a:tabLst>
            </a:pPr>
            <a:r>
              <a:rPr lang="en-US" sz="2000" dirty="0"/>
              <a:t>Charge	</a:t>
            </a:r>
            <a:r>
              <a:rPr lang="en-US" sz="2000" dirty="0">
                <a:solidFill>
                  <a:srgbClr val="FF0000"/>
                </a:solidFill>
              </a:rPr>
              <a:t>1.0 </a:t>
            </a:r>
            <a:r>
              <a:rPr lang="en-US" sz="2000" dirty="0" err="1">
                <a:solidFill>
                  <a:srgbClr val="FF0000"/>
                </a:solidFill>
              </a:rPr>
              <a:t>nC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tabLst>
                <a:tab pos="4571886" algn="l"/>
              </a:tabLst>
            </a:pPr>
            <a:r>
              <a:rPr lang="en-US" sz="2000" dirty="0"/>
              <a:t>Pulse frequency	118 MHz</a:t>
            </a:r>
          </a:p>
          <a:p>
            <a:pPr>
              <a:tabLst>
                <a:tab pos="4571886" algn="l"/>
              </a:tabLst>
            </a:pPr>
            <a:r>
              <a:rPr lang="en-US" sz="2000" dirty="0"/>
              <a:t>Gun current	</a:t>
            </a:r>
            <a:r>
              <a:rPr lang="en-US" sz="2000" dirty="0">
                <a:solidFill>
                  <a:srgbClr val="FF0000"/>
                </a:solidFill>
              </a:rPr>
              <a:t>118 mA</a:t>
            </a:r>
          </a:p>
          <a:p>
            <a:pPr>
              <a:tabLst>
                <a:tab pos="4571886" algn="l"/>
              </a:tabLst>
            </a:pPr>
            <a:r>
              <a:rPr lang="en-US" sz="2000" i="1" dirty="0"/>
              <a:t>rms</a:t>
            </a:r>
            <a:r>
              <a:rPr lang="en-US" sz="2000" dirty="0"/>
              <a:t> Energy spread (</a:t>
            </a:r>
            <a:r>
              <a:rPr lang="en-US" sz="2000" dirty="0" err="1"/>
              <a:t>uncorr</a:t>
            </a:r>
            <a:r>
              <a:rPr lang="en-US" sz="2000" dirty="0"/>
              <a:t>.)	</a:t>
            </a:r>
            <a:r>
              <a:rPr lang="en-US" sz="2000" dirty="0">
                <a:solidFill>
                  <a:srgbClr val="FF0000"/>
                </a:solidFill>
              </a:rPr>
              <a:t>1x10</a:t>
            </a:r>
            <a:r>
              <a:rPr lang="en-US" sz="2000" baseline="30000" dirty="0">
                <a:solidFill>
                  <a:srgbClr val="FF0000"/>
                </a:solidFill>
              </a:rPr>
              <a:t>-4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tabLst>
                <a:tab pos="4571886" algn="l"/>
              </a:tabLst>
            </a:pPr>
            <a:r>
              <a:rPr lang="en-US" sz="2000" dirty="0"/>
              <a:t>Energy spread (p-p corr.)	</a:t>
            </a:r>
            <a:r>
              <a:rPr lang="en-US" sz="2000" dirty="0">
                <a:solidFill>
                  <a:srgbClr val="FF0000"/>
                </a:solidFill>
              </a:rPr>
              <a:t>4x10</a:t>
            </a:r>
            <a:r>
              <a:rPr lang="en-US" sz="2000" baseline="30000" dirty="0">
                <a:solidFill>
                  <a:srgbClr val="FF0000"/>
                </a:solidFill>
              </a:rPr>
              <a:t>-4</a:t>
            </a:r>
          </a:p>
          <a:p>
            <a:pPr>
              <a:tabLst>
                <a:tab pos="4571886" algn="l"/>
              </a:tabLst>
            </a:pPr>
            <a:r>
              <a:rPr lang="en-US" sz="2000" dirty="0"/>
              <a:t>Bunch length (</a:t>
            </a:r>
            <a:r>
              <a:rPr lang="en-US" sz="2000" dirty="0" err="1"/>
              <a:t>tophat</a:t>
            </a:r>
            <a:r>
              <a:rPr lang="en-US" sz="2000" dirty="0"/>
              <a:t>)	</a:t>
            </a:r>
            <a:r>
              <a:rPr lang="en-US" sz="2000" dirty="0">
                <a:solidFill>
                  <a:srgbClr val="FF0000"/>
                </a:solidFill>
              </a:rPr>
              <a:t>1 cm (7°)</a:t>
            </a:r>
          </a:p>
          <a:p>
            <a:pPr>
              <a:tabLst>
                <a:tab pos="4571886" algn="l"/>
              </a:tabLst>
            </a:pPr>
            <a:r>
              <a:rPr lang="en-US" sz="2000" dirty="0"/>
              <a:t>Transverse emittance	1 mm-mrad </a:t>
            </a:r>
          </a:p>
          <a:p>
            <a:pPr>
              <a:tabLst>
                <a:tab pos="4571886" algn="l"/>
              </a:tabLst>
            </a:pPr>
            <a:r>
              <a:rPr lang="en-US" sz="2000" dirty="0"/>
              <a:t>Electron beta in cooler	37.6 cm</a:t>
            </a:r>
          </a:p>
          <a:p>
            <a:pPr>
              <a:tabLst>
                <a:tab pos="4571886" algn="l"/>
              </a:tabLst>
            </a:pPr>
            <a:r>
              <a:rPr lang="en-US" sz="2000" dirty="0"/>
              <a:t>Cooling Insertion length	200 </a:t>
            </a:r>
            <a:r>
              <a:rPr lang="en-US" sz="2000" dirty="0">
                <a:solidFill>
                  <a:srgbClr val="00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833857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2A83-B03E-B847-B003-C3EA9BBF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Technologies for ERL/CCR Design (Injector)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F4CB-D235-764D-B873-51E9D6BCE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6124"/>
            <a:ext cx="5181600" cy="395922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Injector capable of high charge and high current (magnetized beam)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DC photocathode gun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NCRF photocathode gun</a:t>
            </a:r>
          </a:p>
          <a:p>
            <a:pPr lvl="1"/>
            <a:r>
              <a:rPr lang="en-US" sz="1800" dirty="0"/>
              <a:t>DC thermionic RF gridded gun (better for ERL only)</a:t>
            </a:r>
          </a:p>
          <a:p>
            <a:pPr lvl="1"/>
            <a:r>
              <a:rPr lang="en-US" sz="1800" dirty="0"/>
              <a:t>SRF photocathode gun with emittance exchange</a:t>
            </a:r>
          </a:p>
          <a:p>
            <a:pPr lvl="2"/>
            <a:r>
              <a:rPr lang="en-US" sz="1800" dirty="0"/>
              <a:t>BNL gun demonstrated charge and beam quality. Still have to show lifetime.</a:t>
            </a:r>
          </a:p>
          <a:p>
            <a:pPr lvl="1"/>
            <a:r>
              <a:rPr lang="en-US" sz="1800" dirty="0" err="1">
                <a:solidFill>
                  <a:srgbClr val="FF0000"/>
                </a:solidFill>
              </a:rPr>
              <a:t>Tophat</a:t>
            </a:r>
            <a:r>
              <a:rPr lang="en-US" sz="1800" dirty="0">
                <a:solidFill>
                  <a:srgbClr val="FF0000"/>
                </a:solidFill>
              </a:rPr>
              <a:t> profile essential for CCR design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All photocathode designs have to demonstrate better lifetime</a:t>
            </a:r>
          </a:p>
          <a:p>
            <a:endParaRPr lang="en-US" sz="1600" dirty="0"/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D59FB3-9D6B-5F4F-8DF8-93CB2366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876640"/>
            <a:ext cx="3232814" cy="19921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4F7BFD-B675-5445-A7AA-8382BA141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590640"/>
            <a:ext cx="305543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5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2A83-B03E-B847-B003-C3EA9BBF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Technologies for ERL/CCR Design (Linac)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7F4CB-D235-764D-B873-51E9D6BCE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819150"/>
            <a:ext cx="6324600" cy="2743200"/>
          </a:xfrm>
        </p:spPr>
        <p:txBody>
          <a:bodyPr>
            <a:normAutofit/>
          </a:bodyPr>
          <a:lstStyle/>
          <a:p>
            <a:r>
              <a:rPr lang="en-US" sz="2400" dirty="0"/>
              <a:t>SRF cavities with strong HOM damping.</a:t>
            </a:r>
          </a:p>
          <a:p>
            <a:r>
              <a:rPr lang="en-US" sz="2400" dirty="0"/>
              <a:t>HOM loads with high power capability</a:t>
            </a:r>
          </a:p>
          <a:p>
            <a:r>
              <a:rPr lang="en-US" sz="2400" dirty="0"/>
              <a:t>BBU control and suppression</a:t>
            </a:r>
          </a:p>
          <a:p>
            <a:r>
              <a:rPr lang="en-US" sz="2400" dirty="0"/>
              <a:t>Strong reactive loading</a:t>
            </a:r>
          </a:p>
          <a:p>
            <a:r>
              <a:rPr lang="en-US" sz="2400" dirty="0"/>
              <a:t>Use harmonic RF to enhance acceptance</a:t>
            </a:r>
          </a:p>
          <a:p>
            <a:r>
              <a:rPr lang="en-US" sz="2400" dirty="0">
                <a:solidFill>
                  <a:srgbClr val="00B050"/>
                </a:solidFill>
              </a:rPr>
              <a:t>State of the Art already very impressive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12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019F2-58FD-824F-99B7-AF085DF75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862" y="612156"/>
            <a:ext cx="5513555" cy="1242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DFB5BE-D034-6B4C-9CE9-02EEA12DE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0" y="3493183"/>
            <a:ext cx="8496999" cy="1364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746561-DC3D-5D40-BD7A-F211AECE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6787"/>
            <a:ext cx="5554960" cy="379082"/>
          </a:xfrm>
        </p:spPr>
        <p:txBody>
          <a:bodyPr>
            <a:noAutofit/>
          </a:bodyPr>
          <a:lstStyle/>
          <a:p>
            <a:r>
              <a:rPr lang="en-US" sz="3600" dirty="0"/>
              <a:t>ERL Linac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01B29-F508-2741-843F-12485FDEE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58" y="1789355"/>
            <a:ext cx="3513764" cy="19536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FF6193-1D78-FD47-8376-3A3F8C7A477E}"/>
              </a:ext>
            </a:extLst>
          </p:cNvPr>
          <p:cNvSpPr txBox="1"/>
          <p:nvPr/>
        </p:nvSpPr>
        <p:spPr>
          <a:xfrm>
            <a:off x="2477292" y="604584"/>
            <a:ext cx="40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3-cell 476.3 MHz Cavities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D335E-80C7-764D-8D57-0CCE589BC523}"/>
              </a:ext>
            </a:extLst>
          </p:cNvPr>
          <p:cNvSpPr txBox="1"/>
          <p:nvPr/>
        </p:nvSpPr>
        <p:spPr>
          <a:xfrm>
            <a:off x="1219200" y="1919461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5-cell 1428.9 MHz Cavities</a:t>
            </a:r>
          </a:p>
        </p:txBody>
      </p:sp>
    </p:spTree>
    <p:extLst>
      <p:ext uri="{BB962C8B-B14F-4D97-AF65-F5344CB8AC3E}">
        <p14:creationId xmlns:p14="http://schemas.microsoft.com/office/powerpoint/2010/main" val="75483375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2" id="{4AE2FC95-A5E5-3643-8E3A-0023C4FA7AB8}" vid="{392C943E-8A62-644E-B27A-990028042D4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70659</TotalTime>
  <Words>869</Words>
  <Application>Microsoft Macintosh PowerPoint</Application>
  <PresentationFormat>On-screen Show (16:9)</PresentationFormat>
  <Paragraphs>161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PingFangSC-Regular</vt:lpstr>
      <vt:lpstr>Apple Chancery</vt:lpstr>
      <vt:lpstr>Arial</vt:lpstr>
      <vt:lpstr>Calibri</vt:lpstr>
      <vt:lpstr>Symbol</vt:lpstr>
      <vt:lpstr>Times</vt:lpstr>
      <vt:lpstr>Times New Roman</vt:lpstr>
      <vt:lpstr>Zapf Dingbats</vt:lpstr>
      <vt:lpstr>JLabPowerpointMain</vt:lpstr>
      <vt:lpstr>Office Theme</vt:lpstr>
      <vt:lpstr>Design Considerations for ERLs for Hadron cooling</vt:lpstr>
      <vt:lpstr>Outline</vt:lpstr>
      <vt:lpstr>Baseline Design is Cooling Ring Fed by ERL</vt:lpstr>
      <vt:lpstr>JLEIC Incoherent Cooler Specifications</vt:lpstr>
      <vt:lpstr>Strong Coherent Hadron Cooling for eRHIC </vt:lpstr>
      <vt:lpstr>eRHIC BBU Cooler Specifications</vt:lpstr>
      <vt:lpstr>Critical Technologies for ERL/CCR Design (Injector)</vt:lpstr>
      <vt:lpstr>Critical Technologies for ERL/CCR Design (Linac)</vt:lpstr>
      <vt:lpstr>ERL Linac</vt:lpstr>
      <vt:lpstr>Critical Technologies for ERL/CCR Design (CCR arcs)</vt:lpstr>
      <vt:lpstr>Simple Arc Layout</vt:lpstr>
      <vt:lpstr>Critical Technologies for ERL/CCR Design (CCR arcs)</vt:lpstr>
      <vt:lpstr>Microbunching Gain for Simple bend</vt:lpstr>
      <vt:lpstr>Performance of CCR at 1.6 nC, 4 cm</vt:lpstr>
      <vt:lpstr>Must Preserve Magnetization</vt:lpstr>
      <vt:lpstr>Effects of Shielding</vt:lpstr>
      <vt:lpstr>FFFAG Design</vt:lpstr>
      <vt:lpstr>FFFAG Characteristics</vt:lpstr>
      <vt:lpstr>What Else?</vt:lpstr>
      <vt:lpstr>Conclusion</vt:lpstr>
      <vt:lpstr>  </vt:lpstr>
    </vt:vector>
  </TitlesOfParts>
  <Manager/>
  <Company>Jefferson Lab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meeting</dc:title>
  <dc:subject/>
  <dc:creator>svb</dc:creator>
  <cp:keywords/>
  <dc:description/>
  <cp:lastModifiedBy>Steve Benson</cp:lastModifiedBy>
  <cp:revision>1068</cp:revision>
  <cp:lastPrinted>2015-08-26T16:19:31Z</cp:lastPrinted>
  <dcterms:created xsi:type="dcterms:W3CDTF">2007-06-12T14:12:08Z</dcterms:created>
  <dcterms:modified xsi:type="dcterms:W3CDTF">2019-10-08T02:40:33Z</dcterms:modified>
  <cp:category/>
</cp:coreProperties>
</file>