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318" r:id="rId2"/>
    <p:sldId id="256" r:id="rId3"/>
    <p:sldId id="261" r:id="rId4"/>
    <p:sldId id="260" r:id="rId5"/>
    <p:sldId id="262" r:id="rId6"/>
    <p:sldId id="264" r:id="rId7"/>
    <p:sldId id="265" r:id="rId8"/>
    <p:sldId id="263" r:id="rId9"/>
    <p:sldId id="266" r:id="rId10"/>
    <p:sldId id="267" r:id="rId11"/>
    <p:sldId id="268" r:id="rId12"/>
    <p:sldId id="269" r:id="rId13"/>
    <p:sldId id="270" r:id="rId14"/>
    <p:sldId id="271" r:id="rId15"/>
    <p:sldId id="272" r:id="rId16"/>
    <p:sldId id="273" r:id="rId17"/>
    <p:sldId id="283" r:id="rId18"/>
    <p:sldId id="284" r:id="rId19"/>
    <p:sldId id="286" r:id="rId20"/>
    <p:sldId id="287" r:id="rId21"/>
    <p:sldId id="288" r:id="rId22"/>
    <p:sldId id="289" r:id="rId23"/>
    <p:sldId id="290" r:id="rId24"/>
    <p:sldId id="291" r:id="rId25"/>
    <p:sldId id="292" r:id="rId26"/>
    <p:sldId id="293" r:id="rId27"/>
    <p:sldId id="294" r:id="rId28"/>
    <p:sldId id="302" r:id="rId29"/>
    <p:sldId id="295" r:id="rId30"/>
    <p:sldId id="296" r:id="rId31"/>
    <p:sldId id="297" r:id="rId32"/>
    <p:sldId id="298" r:id="rId33"/>
    <p:sldId id="299" r:id="rId34"/>
    <p:sldId id="300" r:id="rId35"/>
    <p:sldId id="304" r:id="rId36"/>
    <p:sldId id="303" r:id="rId37"/>
    <p:sldId id="306" r:id="rId38"/>
    <p:sldId id="308" r:id="rId39"/>
    <p:sldId id="305" r:id="rId40"/>
    <p:sldId id="307" r:id="rId41"/>
    <p:sldId id="309" r:id="rId42"/>
    <p:sldId id="310" r:id="rId43"/>
    <p:sldId id="311" r:id="rId44"/>
    <p:sldId id="312" r:id="rId45"/>
    <p:sldId id="313" r:id="rId46"/>
    <p:sldId id="315" r:id="rId47"/>
    <p:sldId id="314" r:id="rId48"/>
    <p:sldId id="316"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AFAB9-C6EE-4309-9ADA-6EDB847AF240}" v="75" dt="2019-04-18T20:03:43.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94" d="100"/>
          <a:sy n="94" d="100"/>
        </p:scale>
        <p:origin x="533"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to Passarelli" userId="f0cfdcf5-61ca-4be8-aa94-d8e955c9f720" providerId="ADAL" clId="{1C3AFAB9-C6EE-4309-9ADA-6EDB847AF240}"/>
    <pc:docChg chg="modSld">
      <pc:chgData name="Donato Passarelli" userId="f0cfdcf5-61ca-4be8-aa94-d8e955c9f720" providerId="ADAL" clId="{1C3AFAB9-C6EE-4309-9ADA-6EDB847AF240}" dt="2019-04-18T20:03:43.725" v="74" actId="6549"/>
      <pc:docMkLst>
        <pc:docMk/>
      </pc:docMkLst>
      <pc:sldChg chg="modSp">
        <pc:chgData name="Donato Passarelli" userId="f0cfdcf5-61ca-4be8-aa94-d8e955c9f720" providerId="ADAL" clId="{1C3AFAB9-C6EE-4309-9ADA-6EDB847AF240}" dt="2019-04-18T19:36:50.665" v="66" actId="20577"/>
        <pc:sldMkLst>
          <pc:docMk/>
          <pc:sldMk cId="3218507498" sldId="261"/>
        </pc:sldMkLst>
        <pc:spChg chg="mod">
          <ac:chgData name="Donato Passarelli" userId="f0cfdcf5-61ca-4be8-aa94-d8e955c9f720" providerId="ADAL" clId="{1C3AFAB9-C6EE-4309-9ADA-6EDB847AF240}" dt="2019-04-18T19:36:50.665" v="66" actId="20577"/>
          <ac:spMkLst>
            <pc:docMk/>
            <pc:sldMk cId="3218507498" sldId="261"/>
            <ac:spMk id="39" creationId="{CB33F250-5436-4510-ADAF-120564322818}"/>
          </ac:spMkLst>
        </pc:spChg>
      </pc:sldChg>
      <pc:sldChg chg="modSp">
        <pc:chgData name="Donato Passarelli" userId="f0cfdcf5-61ca-4be8-aa94-d8e955c9f720" providerId="ADAL" clId="{1C3AFAB9-C6EE-4309-9ADA-6EDB847AF240}" dt="2019-04-18T20:03:43.725" v="74" actId="6549"/>
        <pc:sldMkLst>
          <pc:docMk/>
          <pc:sldMk cId="4035023198" sldId="317"/>
        </pc:sldMkLst>
        <pc:spChg chg="mod">
          <ac:chgData name="Donato Passarelli" userId="f0cfdcf5-61ca-4be8-aa94-d8e955c9f720" providerId="ADAL" clId="{1C3AFAB9-C6EE-4309-9ADA-6EDB847AF240}" dt="2019-04-18T20:03:43.725" v="74" actId="6549"/>
          <ac:spMkLst>
            <pc:docMk/>
            <pc:sldMk cId="4035023198" sldId="317"/>
            <ac:spMk id="2" creationId="{1019EF51-698C-472E-A1A0-FC2281C512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F0E6-0185-468C-83F9-51178C746A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73852B-C4F7-4201-B685-454E9EAFD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4F5048-098C-4ED6-9063-EE0EF6541ECE}"/>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5" name="Footer Placeholder 4">
            <a:extLst>
              <a:ext uri="{FF2B5EF4-FFF2-40B4-BE49-F238E27FC236}">
                <a16:creationId xmlns:a16="http://schemas.microsoft.com/office/drawing/2014/main" id="{9E262E25-49E0-4CC2-BD99-01236378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A9BA8-933B-4BEE-AB0B-0C0EA0238464}"/>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273586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EC45-05B9-474F-BDA0-F7939B3C23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B14EC-3722-45F8-A7DD-47E9848070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70299-DCBF-4488-ABDC-951F987CAE86}"/>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5" name="Footer Placeholder 4">
            <a:extLst>
              <a:ext uri="{FF2B5EF4-FFF2-40B4-BE49-F238E27FC236}">
                <a16:creationId xmlns:a16="http://schemas.microsoft.com/office/drawing/2014/main" id="{9B9EC044-08FD-4406-8F67-68CC688F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42FC2-DDE7-46E3-832B-9BE3FCCB2F08}"/>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325565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6CDA6-8145-470B-ACDD-EDA5305F35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CB8D78-E53B-4914-AA6D-B8258C6B2F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03AE0-0F8D-410D-A6B9-332F7108CBCC}"/>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5" name="Footer Placeholder 4">
            <a:extLst>
              <a:ext uri="{FF2B5EF4-FFF2-40B4-BE49-F238E27FC236}">
                <a16:creationId xmlns:a16="http://schemas.microsoft.com/office/drawing/2014/main" id="{33306C3A-4AED-4B5D-8A43-D1681646A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00D5B-D5F9-42B4-A832-792E4B24CBE5}"/>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198732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C163-0A2D-4D4F-BA37-20A14916F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AED3E-427D-4AEA-A050-3E6B014C5F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6661B-BC8E-4DF9-BF5A-563FBBD58ECF}"/>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5" name="Footer Placeholder 4">
            <a:extLst>
              <a:ext uri="{FF2B5EF4-FFF2-40B4-BE49-F238E27FC236}">
                <a16:creationId xmlns:a16="http://schemas.microsoft.com/office/drawing/2014/main" id="{40942B42-646A-48A1-A9C4-2AFF283AE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8BEDC-A1E1-4487-A208-327BFB9DC9E3}"/>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181388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CFF4-BAE7-483E-96A2-665C04F78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4E1732-5800-4118-94B3-36720C2F12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BC1A4C-3020-4E93-AD04-F6E8C8886665}"/>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5" name="Footer Placeholder 4">
            <a:extLst>
              <a:ext uri="{FF2B5EF4-FFF2-40B4-BE49-F238E27FC236}">
                <a16:creationId xmlns:a16="http://schemas.microsoft.com/office/drawing/2014/main" id="{A0746F2F-3A24-4707-94CB-BBB5ED2C4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001E9-C93F-4142-87E9-4C6705B7B2C1}"/>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279317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BC4D-926B-45C1-80BB-0CA5EEAC76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FF104F-04FF-4068-8967-BD75E6C547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009262-C8EA-4E84-BC3A-BC5EFBA0C9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251E17-F247-4CED-A0B6-56C2776D680F}"/>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6" name="Footer Placeholder 5">
            <a:extLst>
              <a:ext uri="{FF2B5EF4-FFF2-40B4-BE49-F238E27FC236}">
                <a16:creationId xmlns:a16="http://schemas.microsoft.com/office/drawing/2014/main" id="{380158F7-7B78-4DCB-98E0-B5A4A044EC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DA279-A410-4D0E-9C8B-9808D95C7974}"/>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20649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8631-D5E3-4FC4-ADA0-A4C6A57C22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323D1-DC69-480D-99FB-717378070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6D0C0F-83D1-487B-A2E9-ABD5974FD2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49112-DC49-4365-B7FA-4E0B3DA5F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B4B0E1-3BD2-404F-B90B-8D78738942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849ED4-25CB-491C-AB4F-B97E3DBCDEE2}"/>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8" name="Footer Placeholder 7">
            <a:extLst>
              <a:ext uri="{FF2B5EF4-FFF2-40B4-BE49-F238E27FC236}">
                <a16:creationId xmlns:a16="http://schemas.microsoft.com/office/drawing/2014/main" id="{7C3B0CEC-149B-4E42-9CB3-70546CE41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B82EB1-369D-404C-8458-23E9A3E0D944}"/>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392222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AE24-7CBD-4760-B08E-F7FF3A95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F2A1E8-B616-475F-B92C-62FA11E2A3E3}"/>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4" name="Footer Placeholder 3">
            <a:extLst>
              <a:ext uri="{FF2B5EF4-FFF2-40B4-BE49-F238E27FC236}">
                <a16:creationId xmlns:a16="http://schemas.microsoft.com/office/drawing/2014/main" id="{8B7C63A1-438D-46C0-B43B-091983912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EA0B3-7427-4813-BD02-2823894936A2}"/>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60151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9013B-7542-4472-872B-C85692FCEEDB}"/>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3" name="Footer Placeholder 2">
            <a:extLst>
              <a:ext uri="{FF2B5EF4-FFF2-40B4-BE49-F238E27FC236}">
                <a16:creationId xmlns:a16="http://schemas.microsoft.com/office/drawing/2014/main" id="{6CD7FFC7-B795-4659-885C-5F5A4B85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FD88F-10A1-4B3E-969F-ABA0C8F3515C}"/>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164556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D239-891B-4D57-89CE-8688D5F86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69F00-744F-469F-A1C2-F768AD10E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6BE5D-B26A-4A6A-966E-C5DA0DF33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0242E1-80B8-41DC-9F2D-FCD07FF8B883}"/>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6" name="Footer Placeholder 5">
            <a:extLst>
              <a:ext uri="{FF2B5EF4-FFF2-40B4-BE49-F238E27FC236}">
                <a16:creationId xmlns:a16="http://schemas.microsoft.com/office/drawing/2014/main" id="{3D7C2BDF-F079-43C6-B32C-9125D9726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510DD-F5AE-42DA-99FA-15A277BA014E}"/>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381321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D7CE-38BB-41B6-BEF2-D48C6AD77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560EA-BE13-4342-A3E2-D8C5B3FBC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1195E-2F4D-4441-A888-8798DA93F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8B4D14-B158-4CC2-9F9D-E04ACB54DA8C}"/>
              </a:ext>
            </a:extLst>
          </p:cNvPr>
          <p:cNvSpPr>
            <a:spLocks noGrp="1"/>
          </p:cNvSpPr>
          <p:nvPr>
            <p:ph type="dt" sz="half" idx="10"/>
          </p:nvPr>
        </p:nvSpPr>
        <p:spPr/>
        <p:txBody>
          <a:bodyPr/>
          <a:lstStyle/>
          <a:p>
            <a:fld id="{3A07038B-018F-4BDC-82AF-E1A68ECC44A4}" type="datetimeFigureOut">
              <a:rPr lang="en-US" smtClean="0"/>
              <a:t>4/18/2019</a:t>
            </a:fld>
            <a:endParaRPr lang="en-US"/>
          </a:p>
        </p:txBody>
      </p:sp>
      <p:sp>
        <p:nvSpPr>
          <p:cNvPr id="6" name="Footer Placeholder 5">
            <a:extLst>
              <a:ext uri="{FF2B5EF4-FFF2-40B4-BE49-F238E27FC236}">
                <a16:creationId xmlns:a16="http://schemas.microsoft.com/office/drawing/2014/main" id="{18CDC663-4232-47B8-ABD1-53DB6EDE0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A18C8-37D1-4298-B2C3-9071E3FF9615}"/>
              </a:ext>
            </a:extLst>
          </p:cNvPr>
          <p:cNvSpPr>
            <a:spLocks noGrp="1"/>
          </p:cNvSpPr>
          <p:nvPr>
            <p:ph type="sldNum" sz="quarter" idx="12"/>
          </p:nvPr>
        </p:nvSpPr>
        <p:spPr/>
        <p:txBody>
          <a:bodyPr/>
          <a:lstStyle/>
          <a:p>
            <a:fld id="{08E7F7EA-BABC-4EED-9397-AC7172BB5CFA}" type="slidenum">
              <a:rPr lang="en-US" smtClean="0"/>
              <a:t>‹#›</a:t>
            </a:fld>
            <a:endParaRPr lang="en-US"/>
          </a:p>
        </p:txBody>
      </p:sp>
    </p:spTree>
    <p:extLst>
      <p:ext uri="{BB962C8B-B14F-4D97-AF65-F5344CB8AC3E}">
        <p14:creationId xmlns:p14="http://schemas.microsoft.com/office/powerpoint/2010/main" val="313700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C4169-C1C3-4EF5-ACF0-80A57C6C3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FC9EF-8260-461F-B7D7-06765C169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17DFE-1DF4-4CD0-BAF1-5E0ADF53E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7038B-018F-4BDC-82AF-E1A68ECC44A4}" type="datetimeFigureOut">
              <a:rPr lang="en-US" smtClean="0"/>
              <a:t>4/18/2019</a:t>
            </a:fld>
            <a:endParaRPr lang="en-US"/>
          </a:p>
        </p:txBody>
      </p:sp>
      <p:sp>
        <p:nvSpPr>
          <p:cNvPr id="5" name="Footer Placeholder 4">
            <a:extLst>
              <a:ext uri="{FF2B5EF4-FFF2-40B4-BE49-F238E27FC236}">
                <a16:creationId xmlns:a16="http://schemas.microsoft.com/office/drawing/2014/main" id="{11C7E8BE-CEB0-42D7-8024-B536E9272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6048FC-CB89-4DB0-B0C0-C5A351007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7F7EA-BABC-4EED-9397-AC7172BB5CFA}" type="slidenum">
              <a:rPr lang="en-US" smtClean="0"/>
              <a:t>‹#›</a:t>
            </a:fld>
            <a:endParaRPr lang="en-US"/>
          </a:p>
        </p:txBody>
      </p:sp>
    </p:spTree>
    <p:extLst>
      <p:ext uri="{BB962C8B-B14F-4D97-AF65-F5344CB8AC3E}">
        <p14:creationId xmlns:p14="http://schemas.microsoft.com/office/powerpoint/2010/main" val="349250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9.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5.png"/><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49358A-B21C-4D82-AE55-4D89DF982A5A}"/>
              </a:ext>
            </a:extLst>
          </p:cNvPr>
          <p:cNvSpPr txBox="1"/>
          <p:nvPr/>
        </p:nvSpPr>
        <p:spPr>
          <a:xfrm>
            <a:off x="857250" y="1346404"/>
            <a:ext cx="10130990" cy="1938992"/>
          </a:xfrm>
          <a:prstGeom prst="rect">
            <a:avLst/>
          </a:prstGeom>
          <a:noFill/>
        </p:spPr>
        <p:txBody>
          <a:bodyPr wrap="square" rtlCol="0">
            <a:spAutoFit/>
          </a:bodyPr>
          <a:lstStyle/>
          <a:p>
            <a:pPr algn="ctr"/>
            <a:r>
              <a:rPr lang="en-US" sz="6000" b="1" dirty="0">
                <a:solidFill>
                  <a:srgbClr val="0070C0"/>
                </a:solidFill>
              </a:rPr>
              <a:t>SSR2 coupler discussion</a:t>
            </a:r>
          </a:p>
          <a:p>
            <a:pPr algn="ctr"/>
            <a:r>
              <a:rPr lang="en-US" sz="6000" b="1" dirty="0">
                <a:solidFill>
                  <a:srgbClr val="0070C0"/>
                </a:solidFill>
              </a:rPr>
              <a:t>IPNO/LAL/FNAL</a:t>
            </a:r>
          </a:p>
        </p:txBody>
      </p:sp>
      <p:sp>
        <p:nvSpPr>
          <p:cNvPr id="3" name="TextBox 2">
            <a:extLst>
              <a:ext uri="{FF2B5EF4-FFF2-40B4-BE49-F238E27FC236}">
                <a16:creationId xmlns:a16="http://schemas.microsoft.com/office/drawing/2014/main" id="{07B63759-DA3F-4177-AC76-E1ECA41F1C76}"/>
              </a:ext>
            </a:extLst>
          </p:cNvPr>
          <p:cNvSpPr txBox="1"/>
          <p:nvPr/>
        </p:nvSpPr>
        <p:spPr>
          <a:xfrm>
            <a:off x="449037" y="3686907"/>
            <a:ext cx="11405506" cy="584775"/>
          </a:xfrm>
          <a:prstGeom prst="rect">
            <a:avLst/>
          </a:prstGeom>
          <a:noFill/>
        </p:spPr>
        <p:txBody>
          <a:bodyPr wrap="square" rtlCol="0">
            <a:spAutoFit/>
          </a:bodyPr>
          <a:lstStyle/>
          <a:p>
            <a:pPr algn="ctr"/>
            <a:r>
              <a:rPr lang="en-US" sz="3200" b="1" dirty="0">
                <a:solidFill>
                  <a:srgbClr val="0070C0"/>
                </a:solidFill>
              </a:rPr>
              <a:t>S. Kazakov, O. Pronitchev, N. Solyak, D. Passarelli</a:t>
            </a:r>
          </a:p>
        </p:txBody>
      </p:sp>
      <p:sp>
        <p:nvSpPr>
          <p:cNvPr id="4" name="TextBox 3">
            <a:extLst>
              <a:ext uri="{FF2B5EF4-FFF2-40B4-BE49-F238E27FC236}">
                <a16:creationId xmlns:a16="http://schemas.microsoft.com/office/drawing/2014/main" id="{D19E6E60-A417-4441-9C44-23B4518F56FA}"/>
              </a:ext>
            </a:extLst>
          </p:cNvPr>
          <p:cNvSpPr txBox="1"/>
          <p:nvPr/>
        </p:nvSpPr>
        <p:spPr>
          <a:xfrm>
            <a:off x="4532913" y="5511596"/>
            <a:ext cx="1694695" cy="461665"/>
          </a:xfrm>
          <a:prstGeom prst="rect">
            <a:avLst/>
          </a:prstGeom>
          <a:noFill/>
        </p:spPr>
        <p:txBody>
          <a:bodyPr wrap="none" rtlCol="0">
            <a:spAutoFit/>
          </a:bodyPr>
          <a:lstStyle/>
          <a:p>
            <a:r>
              <a:rPr lang="en-US" sz="2400" b="1" dirty="0">
                <a:solidFill>
                  <a:srgbClr val="0070C0"/>
                </a:solidFill>
              </a:rPr>
              <a:t>04/19/2019</a:t>
            </a:r>
          </a:p>
        </p:txBody>
      </p:sp>
    </p:spTree>
    <p:extLst>
      <p:ext uri="{BB962C8B-B14F-4D97-AF65-F5344CB8AC3E}">
        <p14:creationId xmlns:p14="http://schemas.microsoft.com/office/powerpoint/2010/main" val="76116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C6E74-C1FA-4470-9DB9-6FCCD35875F1}"/>
              </a:ext>
            </a:extLst>
          </p:cNvPr>
          <p:cNvPicPr>
            <a:picLocks noChangeAspect="1"/>
          </p:cNvPicPr>
          <p:nvPr/>
        </p:nvPicPr>
        <p:blipFill>
          <a:blip r:embed="rId2"/>
          <a:stretch>
            <a:fillRect/>
          </a:stretch>
        </p:blipFill>
        <p:spPr>
          <a:xfrm flipV="1">
            <a:off x="464312" y="3599440"/>
            <a:ext cx="9281703" cy="3349380"/>
          </a:xfrm>
          <a:prstGeom prst="rect">
            <a:avLst/>
          </a:prstGeom>
        </p:spPr>
      </p:pic>
      <p:pic>
        <p:nvPicPr>
          <p:cNvPr id="7" name="Picture 6">
            <a:extLst>
              <a:ext uri="{FF2B5EF4-FFF2-40B4-BE49-F238E27FC236}">
                <a16:creationId xmlns:a16="http://schemas.microsoft.com/office/drawing/2014/main" id="{93001C78-C8AF-4D31-AEA3-D534C510CE71}"/>
              </a:ext>
            </a:extLst>
          </p:cNvPr>
          <p:cNvPicPr>
            <a:picLocks noChangeAspect="1"/>
          </p:cNvPicPr>
          <p:nvPr/>
        </p:nvPicPr>
        <p:blipFill>
          <a:blip r:embed="rId3"/>
          <a:stretch>
            <a:fillRect/>
          </a:stretch>
        </p:blipFill>
        <p:spPr>
          <a:xfrm>
            <a:off x="528789" y="179502"/>
            <a:ext cx="10136281" cy="3419938"/>
          </a:xfrm>
          <a:prstGeom prst="rect">
            <a:avLst/>
          </a:prstGeom>
        </p:spPr>
      </p:pic>
      <p:sp>
        <p:nvSpPr>
          <p:cNvPr id="4" name="Arrow: Down 3">
            <a:extLst>
              <a:ext uri="{FF2B5EF4-FFF2-40B4-BE49-F238E27FC236}">
                <a16:creationId xmlns:a16="http://schemas.microsoft.com/office/drawing/2014/main" id="{5B315DC4-2BD3-4728-9EF1-5A108F5B5B61}"/>
              </a:ext>
            </a:extLst>
          </p:cNvPr>
          <p:cNvSpPr/>
          <p:nvPr/>
        </p:nvSpPr>
        <p:spPr>
          <a:xfrm>
            <a:off x="7578969" y="2941027"/>
            <a:ext cx="606669" cy="97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DA95EB-2482-43AD-B5B0-403F3DF02AA0}"/>
              </a:ext>
            </a:extLst>
          </p:cNvPr>
          <p:cNvSpPr txBox="1"/>
          <p:nvPr/>
        </p:nvSpPr>
        <p:spPr>
          <a:xfrm>
            <a:off x="10665070" y="179502"/>
            <a:ext cx="707245" cy="523220"/>
          </a:xfrm>
          <a:prstGeom prst="rect">
            <a:avLst/>
          </a:prstGeom>
          <a:noFill/>
        </p:spPr>
        <p:txBody>
          <a:bodyPr wrap="none" rtlCol="0">
            <a:spAutoFit/>
          </a:bodyPr>
          <a:lstStyle/>
          <a:p>
            <a:r>
              <a:rPr lang="en-US" sz="2800" b="1" dirty="0"/>
              <a:t>Old</a:t>
            </a:r>
          </a:p>
        </p:txBody>
      </p:sp>
      <p:sp>
        <p:nvSpPr>
          <p:cNvPr id="3" name="TextBox 2">
            <a:extLst>
              <a:ext uri="{FF2B5EF4-FFF2-40B4-BE49-F238E27FC236}">
                <a16:creationId xmlns:a16="http://schemas.microsoft.com/office/drawing/2014/main" id="{37437676-8D35-4C46-9EF6-B1F6ECE5CAF2}"/>
              </a:ext>
            </a:extLst>
          </p:cNvPr>
          <p:cNvSpPr txBox="1"/>
          <p:nvPr/>
        </p:nvSpPr>
        <p:spPr>
          <a:xfrm>
            <a:off x="10665070" y="4870939"/>
            <a:ext cx="869020" cy="523220"/>
          </a:xfrm>
          <a:prstGeom prst="rect">
            <a:avLst/>
          </a:prstGeom>
          <a:noFill/>
        </p:spPr>
        <p:txBody>
          <a:bodyPr wrap="none" rtlCol="0">
            <a:spAutoFit/>
          </a:bodyPr>
          <a:lstStyle/>
          <a:p>
            <a:r>
              <a:rPr lang="en-US" sz="2800" b="1" dirty="0"/>
              <a:t>New</a:t>
            </a:r>
          </a:p>
        </p:txBody>
      </p:sp>
    </p:spTree>
    <p:extLst>
      <p:ext uri="{BB962C8B-B14F-4D97-AF65-F5344CB8AC3E}">
        <p14:creationId xmlns:p14="http://schemas.microsoft.com/office/powerpoint/2010/main" val="2945563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96F3D3-1480-40BD-A7C9-0DF507E3302E}"/>
              </a:ext>
            </a:extLst>
          </p:cNvPr>
          <p:cNvPicPr>
            <a:picLocks noChangeAspect="1"/>
          </p:cNvPicPr>
          <p:nvPr/>
        </p:nvPicPr>
        <p:blipFill>
          <a:blip r:embed="rId2"/>
          <a:stretch>
            <a:fillRect/>
          </a:stretch>
        </p:blipFill>
        <p:spPr>
          <a:xfrm>
            <a:off x="339205" y="4509951"/>
            <a:ext cx="4069433" cy="2110923"/>
          </a:xfrm>
          <a:prstGeom prst="rect">
            <a:avLst/>
          </a:prstGeom>
        </p:spPr>
      </p:pic>
      <p:pic>
        <p:nvPicPr>
          <p:cNvPr id="3" name="Picture 2">
            <a:extLst>
              <a:ext uri="{FF2B5EF4-FFF2-40B4-BE49-F238E27FC236}">
                <a16:creationId xmlns:a16="http://schemas.microsoft.com/office/drawing/2014/main" id="{855688D7-5DC2-4192-AD39-37964ACC771C}"/>
              </a:ext>
            </a:extLst>
          </p:cNvPr>
          <p:cNvPicPr>
            <a:picLocks noChangeAspect="1"/>
          </p:cNvPicPr>
          <p:nvPr/>
        </p:nvPicPr>
        <p:blipFill>
          <a:blip r:embed="rId3"/>
          <a:stretch>
            <a:fillRect/>
          </a:stretch>
        </p:blipFill>
        <p:spPr>
          <a:xfrm>
            <a:off x="223676" y="142355"/>
            <a:ext cx="6185093" cy="2110923"/>
          </a:xfrm>
          <a:prstGeom prst="rect">
            <a:avLst/>
          </a:prstGeom>
        </p:spPr>
      </p:pic>
      <p:sp>
        <p:nvSpPr>
          <p:cNvPr id="4" name="Arrow: Down 3">
            <a:extLst>
              <a:ext uri="{FF2B5EF4-FFF2-40B4-BE49-F238E27FC236}">
                <a16:creationId xmlns:a16="http://schemas.microsoft.com/office/drawing/2014/main" id="{90B70665-6E74-44F0-AB3B-60E46CE2A1D7}"/>
              </a:ext>
            </a:extLst>
          </p:cNvPr>
          <p:cNvSpPr/>
          <p:nvPr/>
        </p:nvSpPr>
        <p:spPr>
          <a:xfrm>
            <a:off x="921035" y="2401663"/>
            <a:ext cx="835270" cy="126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4C888E-6F2C-403D-B8B8-2662242ABA07}"/>
              </a:ext>
            </a:extLst>
          </p:cNvPr>
          <p:cNvPicPr>
            <a:picLocks noChangeAspect="1"/>
          </p:cNvPicPr>
          <p:nvPr/>
        </p:nvPicPr>
        <p:blipFill>
          <a:blip r:embed="rId4"/>
          <a:stretch>
            <a:fillRect/>
          </a:stretch>
        </p:blipFill>
        <p:spPr>
          <a:xfrm>
            <a:off x="7195472" y="5093691"/>
            <a:ext cx="4772851" cy="1092200"/>
          </a:xfrm>
          <a:prstGeom prst="rect">
            <a:avLst/>
          </a:prstGeom>
        </p:spPr>
      </p:pic>
      <p:pic>
        <p:nvPicPr>
          <p:cNvPr id="7" name="Picture 6">
            <a:extLst>
              <a:ext uri="{FF2B5EF4-FFF2-40B4-BE49-F238E27FC236}">
                <a16:creationId xmlns:a16="http://schemas.microsoft.com/office/drawing/2014/main" id="{13D078C4-C811-4473-8440-8325E2270001}"/>
              </a:ext>
            </a:extLst>
          </p:cNvPr>
          <p:cNvPicPr>
            <a:picLocks noChangeAspect="1"/>
          </p:cNvPicPr>
          <p:nvPr/>
        </p:nvPicPr>
        <p:blipFill>
          <a:blip r:embed="rId5"/>
          <a:stretch>
            <a:fillRect/>
          </a:stretch>
        </p:blipFill>
        <p:spPr>
          <a:xfrm>
            <a:off x="7195472" y="158794"/>
            <a:ext cx="4772851" cy="1562100"/>
          </a:xfrm>
          <a:prstGeom prst="rect">
            <a:avLst/>
          </a:prstGeom>
        </p:spPr>
      </p:pic>
      <p:sp>
        <p:nvSpPr>
          <p:cNvPr id="8" name="Arrow: Down 7">
            <a:extLst>
              <a:ext uri="{FF2B5EF4-FFF2-40B4-BE49-F238E27FC236}">
                <a16:creationId xmlns:a16="http://schemas.microsoft.com/office/drawing/2014/main" id="{6AC87BDA-F434-4302-B9D4-0B723E8EB736}"/>
              </a:ext>
            </a:extLst>
          </p:cNvPr>
          <p:cNvSpPr/>
          <p:nvPr/>
        </p:nvSpPr>
        <p:spPr>
          <a:xfrm>
            <a:off x="10007551" y="2408754"/>
            <a:ext cx="933702" cy="1462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9D158E-3D0A-49B7-96AC-695645C12AE5}"/>
              </a:ext>
            </a:extLst>
          </p:cNvPr>
          <p:cNvSpPr/>
          <p:nvPr/>
        </p:nvSpPr>
        <p:spPr>
          <a:xfrm>
            <a:off x="2046339" y="3271160"/>
            <a:ext cx="7800381" cy="1200329"/>
          </a:xfrm>
          <a:prstGeom prst="rect">
            <a:avLst/>
          </a:prstGeom>
        </p:spPr>
        <p:txBody>
          <a:bodyPr wrap="square">
            <a:spAutoFit/>
          </a:bodyPr>
          <a:lstStyle/>
          <a:p>
            <a:r>
              <a:rPr lang="en-US" sz="2400" dirty="0"/>
              <a:t>     Bayonet lock of air piper was change to thread connection</a:t>
            </a:r>
            <a:r>
              <a:rPr lang="en-US" sz="2400" b="1" dirty="0"/>
              <a:t>. </a:t>
            </a:r>
          </a:p>
          <a:p>
            <a:pPr marL="342900" indent="-342900">
              <a:buFont typeface="Wingdings" panose="05000000000000000000" pitchFamily="2" charset="2"/>
              <a:buChar char="§"/>
            </a:pPr>
            <a:r>
              <a:rPr lang="en-US" sz="2400" b="1" dirty="0"/>
              <a:t>It allows to press the tip of air pipe to surface of antenna tip and reduce the probability of oscillations. </a:t>
            </a:r>
          </a:p>
        </p:txBody>
      </p:sp>
      <p:sp>
        <p:nvSpPr>
          <p:cNvPr id="12" name="Rectangle 11">
            <a:extLst>
              <a:ext uri="{FF2B5EF4-FFF2-40B4-BE49-F238E27FC236}">
                <a16:creationId xmlns:a16="http://schemas.microsoft.com/office/drawing/2014/main" id="{C2B3DE34-4129-4ACA-B983-CDB7C8E15B8E}"/>
              </a:ext>
            </a:extLst>
          </p:cNvPr>
          <p:cNvSpPr/>
          <p:nvPr/>
        </p:nvSpPr>
        <p:spPr>
          <a:xfrm>
            <a:off x="2046339" y="2388397"/>
            <a:ext cx="6095195" cy="461665"/>
          </a:xfrm>
          <a:prstGeom prst="rect">
            <a:avLst/>
          </a:prstGeom>
        </p:spPr>
        <p:txBody>
          <a:bodyPr wrap="none">
            <a:spAutoFit/>
          </a:bodyPr>
          <a:lstStyle/>
          <a:p>
            <a:pPr marL="342900" indent="-342900">
              <a:buFont typeface="Wingdings" panose="05000000000000000000" pitchFamily="2" charset="2"/>
              <a:buChar char="§"/>
            </a:pPr>
            <a:r>
              <a:rPr lang="en-US" sz="2400" b="1" dirty="0"/>
              <a:t>Diameter of air cooling pipe was increased. </a:t>
            </a:r>
          </a:p>
        </p:txBody>
      </p:sp>
    </p:spTree>
    <p:extLst>
      <p:ext uri="{BB962C8B-B14F-4D97-AF65-F5344CB8AC3E}">
        <p14:creationId xmlns:p14="http://schemas.microsoft.com/office/powerpoint/2010/main" val="231555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798DD1-B62E-4756-8FB2-FDA64F1036BE}"/>
              </a:ext>
            </a:extLst>
          </p:cNvPr>
          <p:cNvPicPr>
            <a:picLocks noChangeAspect="1"/>
          </p:cNvPicPr>
          <p:nvPr/>
        </p:nvPicPr>
        <p:blipFill>
          <a:blip r:embed="rId2"/>
          <a:stretch>
            <a:fillRect/>
          </a:stretch>
        </p:blipFill>
        <p:spPr>
          <a:xfrm>
            <a:off x="6096000" y="2409432"/>
            <a:ext cx="5353235" cy="4448568"/>
          </a:xfrm>
          <a:prstGeom prst="rect">
            <a:avLst/>
          </a:prstGeom>
        </p:spPr>
      </p:pic>
      <p:pic>
        <p:nvPicPr>
          <p:cNvPr id="3" name="Picture 2">
            <a:extLst>
              <a:ext uri="{FF2B5EF4-FFF2-40B4-BE49-F238E27FC236}">
                <a16:creationId xmlns:a16="http://schemas.microsoft.com/office/drawing/2014/main" id="{10DF9EA5-3AF9-4850-9EEB-FAF18BCA6750}"/>
              </a:ext>
            </a:extLst>
          </p:cNvPr>
          <p:cNvPicPr>
            <a:picLocks noChangeAspect="1"/>
          </p:cNvPicPr>
          <p:nvPr/>
        </p:nvPicPr>
        <p:blipFill>
          <a:blip r:embed="rId3"/>
          <a:stretch>
            <a:fillRect/>
          </a:stretch>
        </p:blipFill>
        <p:spPr>
          <a:xfrm>
            <a:off x="251099" y="81321"/>
            <a:ext cx="4953429" cy="3574090"/>
          </a:xfrm>
          <a:prstGeom prst="rect">
            <a:avLst/>
          </a:prstGeom>
        </p:spPr>
      </p:pic>
      <p:sp>
        <p:nvSpPr>
          <p:cNvPr id="4" name="Arrow: Right 3">
            <a:extLst>
              <a:ext uri="{FF2B5EF4-FFF2-40B4-BE49-F238E27FC236}">
                <a16:creationId xmlns:a16="http://schemas.microsoft.com/office/drawing/2014/main" id="{1CABB3E1-89BC-4357-BA21-864C3E0D4458}"/>
              </a:ext>
            </a:extLst>
          </p:cNvPr>
          <p:cNvSpPr/>
          <p:nvPr/>
        </p:nvSpPr>
        <p:spPr>
          <a:xfrm rot="2391675">
            <a:off x="5587007" y="1696917"/>
            <a:ext cx="1451737" cy="712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7F9D93-B8CA-48EB-AB72-D887CC744E24}"/>
              </a:ext>
            </a:extLst>
          </p:cNvPr>
          <p:cNvSpPr/>
          <p:nvPr/>
        </p:nvSpPr>
        <p:spPr>
          <a:xfrm>
            <a:off x="251099" y="4488296"/>
            <a:ext cx="6201508" cy="1200329"/>
          </a:xfrm>
          <a:prstGeom prst="rect">
            <a:avLst/>
          </a:prstGeom>
        </p:spPr>
        <p:txBody>
          <a:bodyPr wrap="square">
            <a:spAutoFit/>
          </a:bodyPr>
          <a:lstStyle/>
          <a:p>
            <a:r>
              <a:rPr lang="en-US" sz="2400" b="1" dirty="0"/>
              <a:t>Shapes of 5K and 50K thermal intercepts were changed to provide better thermal contacts with thermal    straps.</a:t>
            </a:r>
          </a:p>
        </p:txBody>
      </p:sp>
    </p:spTree>
    <p:extLst>
      <p:ext uri="{BB962C8B-B14F-4D97-AF65-F5344CB8AC3E}">
        <p14:creationId xmlns:p14="http://schemas.microsoft.com/office/powerpoint/2010/main" val="426804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A4006-D8BC-4482-90C1-67698185D235}"/>
              </a:ext>
            </a:extLst>
          </p:cNvPr>
          <p:cNvPicPr>
            <a:picLocks noChangeAspect="1"/>
          </p:cNvPicPr>
          <p:nvPr/>
        </p:nvPicPr>
        <p:blipFill>
          <a:blip r:embed="rId2"/>
          <a:stretch>
            <a:fillRect/>
          </a:stretch>
        </p:blipFill>
        <p:spPr>
          <a:xfrm>
            <a:off x="7036777" y="2453052"/>
            <a:ext cx="4433182" cy="4193931"/>
          </a:xfrm>
          <a:prstGeom prst="rect">
            <a:avLst/>
          </a:prstGeom>
        </p:spPr>
      </p:pic>
      <p:pic>
        <p:nvPicPr>
          <p:cNvPr id="3" name="Picture 2">
            <a:extLst>
              <a:ext uri="{FF2B5EF4-FFF2-40B4-BE49-F238E27FC236}">
                <a16:creationId xmlns:a16="http://schemas.microsoft.com/office/drawing/2014/main" id="{299126DC-6D3D-4CE9-A12D-8442890B747C}"/>
              </a:ext>
            </a:extLst>
          </p:cNvPr>
          <p:cNvPicPr>
            <a:picLocks noChangeAspect="1"/>
          </p:cNvPicPr>
          <p:nvPr/>
        </p:nvPicPr>
        <p:blipFill>
          <a:blip r:embed="rId3"/>
          <a:stretch>
            <a:fillRect/>
          </a:stretch>
        </p:blipFill>
        <p:spPr>
          <a:xfrm>
            <a:off x="593815" y="128954"/>
            <a:ext cx="4110070" cy="3483422"/>
          </a:xfrm>
          <a:prstGeom prst="rect">
            <a:avLst/>
          </a:prstGeom>
        </p:spPr>
      </p:pic>
      <p:sp>
        <p:nvSpPr>
          <p:cNvPr id="4" name="Arrow: Down 3">
            <a:extLst>
              <a:ext uri="{FF2B5EF4-FFF2-40B4-BE49-F238E27FC236}">
                <a16:creationId xmlns:a16="http://schemas.microsoft.com/office/drawing/2014/main" id="{72F54755-76DB-4B37-97F9-C75824D7B624}"/>
              </a:ext>
            </a:extLst>
          </p:cNvPr>
          <p:cNvSpPr/>
          <p:nvPr/>
        </p:nvSpPr>
        <p:spPr>
          <a:xfrm rot="18590735">
            <a:off x="5468815" y="1389185"/>
            <a:ext cx="984739" cy="1679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3B9459-4E0E-4B27-9657-4BDE318E073D}"/>
              </a:ext>
            </a:extLst>
          </p:cNvPr>
          <p:cNvSpPr/>
          <p:nvPr/>
        </p:nvSpPr>
        <p:spPr>
          <a:xfrm>
            <a:off x="374006" y="4310336"/>
            <a:ext cx="6255393" cy="1938992"/>
          </a:xfrm>
          <a:prstGeom prst="rect">
            <a:avLst/>
          </a:prstGeom>
        </p:spPr>
        <p:txBody>
          <a:bodyPr wrap="square">
            <a:spAutoFit/>
          </a:bodyPr>
          <a:lstStyle/>
          <a:p>
            <a:r>
              <a:rPr lang="en-US" sz="2400" b="1" dirty="0"/>
              <a:t>Copper iris is added to outer conductor and copper disk to antenna. Iris reduce thermal radiation from window and protects ceramic window against charged particles. Copper disks matches Ceramic window and protect it as well.</a:t>
            </a:r>
          </a:p>
        </p:txBody>
      </p:sp>
    </p:spTree>
    <p:extLst>
      <p:ext uri="{BB962C8B-B14F-4D97-AF65-F5344CB8AC3E}">
        <p14:creationId xmlns:p14="http://schemas.microsoft.com/office/powerpoint/2010/main" val="208872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C648C8-6AB4-46BC-B141-9D15FCB9C96A}"/>
              </a:ext>
            </a:extLst>
          </p:cNvPr>
          <p:cNvPicPr>
            <a:picLocks noChangeAspect="1"/>
          </p:cNvPicPr>
          <p:nvPr/>
        </p:nvPicPr>
        <p:blipFill>
          <a:blip r:embed="rId2"/>
          <a:stretch>
            <a:fillRect/>
          </a:stretch>
        </p:blipFill>
        <p:spPr>
          <a:xfrm>
            <a:off x="7604205" y="2226920"/>
            <a:ext cx="3513124" cy="4450466"/>
          </a:xfrm>
          <a:prstGeom prst="rect">
            <a:avLst/>
          </a:prstGeom>
        </p:spPr>
      </p:pic>
      <p:pic>
        <p:nvPicPr>
          <p:cNvPr id="3" name="Picture 2">
            <a:extLst>
              <a:ext uri="{FF2B5EF4-FFF2-40B4-BE49-F238E27FC236}">
                <a16:creationId xmlns:a16="http://schemas.microsoft.com/office/drawing/2014/main" id="{9545812F-EA8B-46FE-92DE-B3C263C1E0BF}"/>
              </a:ext>
            </a:extLst>
          </p:cNvPr>
          <p:cNvPicPr>
            <a:picLocks noChangeAspect="1"/>
          </p:cNvPicPr>
          <p:nvPr/>
        </p:nvPicPr>
        <p:blipFill>
          <a:blip r:embed="rId3"/>
          <a:stretch>
            <a:fillRect/>
          </a:stretch>
        </p:blipFill>
        <p:spPr>
          <a:xfrm>
            <a:off x="657334" y="357355"/>
            <a:ext cx="5368327" cy="2710428"/>
          </a:xfrm>
          <a:prstGeom prst="rect">
            <a:avLst/>
          </a:prstGeom>
        </p:spPr>
      </p:pic>
      <p:sp>
        <p:nvSpPr>
          <p:cNvPr id="4" name="Arrow: Down 3">
            <a:extLst>
              <a:ext uri="{FF2B5EF4-FFF2-40B4-BE49-F238E27FC236}">
                <a16:creationId xmlns:a16="http://schemas.microsoft.com/office/drawing/2014/main" id="{72703CF0-8329-4E83-AE02-CF36F2FDB84D}"/>
              </a:ext>
            </a:extLst>
          </p:cNvPr>
          <p:cNvSpPr/>
          <p:nvPr/>
        </p:nvSpPr>
        <p:spPr>
          <a:xfrm rot="19029233">
            <a:off x="6471834" y="1565133"/>
            <a:ext cx="801094" cy="1419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A8B7F6-E359-4381-A645-1FDCCB466143}"/>
              </a:ext>
            </a:extLst>
          </p:cNvPr>
          <p:cNvSpPr/>
          <p:nvPr/>
        </p:nvSpPr>
        <p:spPr>
          <a:xfrm>
            <a:off x="646724" y="4016015"/>
            <a:ext cx="6770076" cy="1569660"/>
          </a:xfrm>
          <a:prstGeom prst="rect">
            <a:avLst/>
          </a:prstGeom>
        </p:spPr>
        <p:txBody>
          <a:bodyPr wrap="square">
            <a:spAutoFit/>
          </a:bodyPr>
          <a:lstStyle/>
          <a:p>
            <a:r>
              <a:rPr lang="en-US" sz="2400" b="1" dirty="0"/>
              <a:t>Bayonet lock of air piper was change to thread connection. It allows to press the tip of air pipe to surface of antenna tip and reduce the probability of oscillations.</a:t>
            </a:r>
            <a:r>
              <a:rPr lang="en-US" dirty="0"/>
              <a:t> </a:t>
            </a:r>
          </a:p>
        </p:txBody>
      </p:sp>
      <p:cxnSp>
        <p:nvCxnSpPr>
          <p:cNvPr id="8" name="Straight Connector 7">
            <a:extLst>
              <a:ext uri="{FF2B5EF4-FFF2-40B4-BE49-F238E27FC236}">
                <a16:creationId xmlns:a16="http://schemas.microsoft.com/office/drawing/2014/main" id="{3AFD6630-1218-46A8-8C55-239907452475}"/>
              </a:ext>
            </a:extLst>
          </p:cNvPr>
          <p:cNvCxnSpPr/>
          <p:nvPr/>
        </p:nvCxnSpPr>
        <p:spPr>
          <a:xfrm flipH="1">
            <a:off x="1456593" y="1712570"/>
            <a:ext cx="580292" cy="0"/>
          </a:xfrm>
          <a:prstGeom prst="line">
            <a:avLst/>
          </a:prstGeom>
          <a:ln w="666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797401-EF58-4DEF-843D-C106379C27E4}"/>
              </a:ext>
            </a:extLst>
          </p:cNvPr>
          <p:cNvCxnSpPr/>
          <p:nvPr/>
        </p:nvCxnSpPr>
        <p:spPr>
          <a:xfrm flipH="1">
            <a:off x="1822939" y="1225062"/>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FB1D8A-9DF2-408B-B49D-3B1A6DA4EA1B}"/>
              </a:ext>
            </a:extLst>
          </p:cNvPr>
          <p:cNvCxnSpPr/>
          <p:nvPr/>
        </p:nvCxnSpPr>
        <p:spPr>
          <a:xfrm flipH="1">
            <a:off x="1746739" y="2226920"/>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AA8686-CABC-48CE-8E86-155D3FBB2AFA}"/>
              </a:ext>
            </a:extLst>
          </p:cNvPr>
          <p:cNvCxnSpPr/>
          <p:nvPr/>
        </p:nvCxnSpPr>
        <p:spPr>
          <a:xfrm flipH="1">
            <a:off x="5360378" y="1239716"/>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1890C6-5159-4B37-A2DD-CE023F3D9FAA}"/>
              </a:ext>
            </a:extLst>
          </p:cNvPr>
          <p:cNvCxnSpPr/>
          <p:nvPr/>
        </p:nvCxnSpPr>
        <p:spPr>
          <a:xfrm flipH="1">
            <a:off x="5254870" y="2228071"/>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1FDF31-7190-436C-9B36-3831276DE034}"/>
              </a:ext>
            </a:extLst>
          </p:cNvPr>
          <p:cNvCxnSpPr/>
          <p:nvPr/>
        </p:nvCxnSpPr>
        <p:spPr>
          <a:xfrm flipH="1">
            <a:off x="7648763" y="3971192"/>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8D3922-F968-4751-B9EF-26D66B02588A}"/>
              </a:ext>
            </a:extLst>
          </p:cNvPr>
          <p:cNvCxnSpPr/>
          <p:nvPr/>
        </p:nvCxnSpPr>
        <p:spPr>
          <a:xfrm flipH="1">
            <a:off x="8780475" y="3760177"/>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20B4C2-E58A-48BA-BF77-C4CC5F3970E3}"/>
              </a:ext>
            </a:extLst>
          </p:cNvPr>
          <p:cNvCxnSpPr/>
          <p:nvPr/>
        </p:nvCxnSpPr>
        <p:spPr>
          <a:xfrm flipH="1">
            <a:off x="10459916" y="3971192"/>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8E73B9-9E3B-4A41-9259-7D52880E53B7}"/>
              </a:ext>
            </a:extLst>
          </p:cNvPr>
          <p:cNvCxnSpPr>
            <a:cxnSpLocks/>
          </p:cNvCxnSpPr>
          <p:nvPr/>
        </p:nvCxnSpPr>
        <p:spPr>
          <a:xfrm>
            <a:off x="9917179" y="2945424"/>
            <a:ext cx="0" cy="545123"/>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9B9C8E-0383-4592-87ED-20C86B279F7E}"/>
              </a:ext>
            </a:extLst>
          </p:cNvPr>
          <p:cNvCxnSpPr/>
          <p:nvPr/>
        </p:nvCxnSpPr>
        <p:spPr>
          <a:xfrm flipH="1">
            <a:off x="7710309" y="4567454"/>
            <a:ext cx="580292" cy="0"/>
          </a:xfrm>
          <a:prstGeom prst="line">
            <a:avLst/>
          </a:prstGeom>
          <a:ln w="666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688F61-A444-4FD7-A79B-3DA0E8853B13}"/>
              </a:ext>
            </a:extLst>
          </p:cNvPr>
          <p:cNvCxnSpPr/>
          <p:nvPr/>
        </p:nvCxnSpPr>
        <p:spPr>
          <a:xfrm flipH="1">
            <a:off x="7648763" y="5088596"/>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B88F09-AB0C-497A-B788-CC455E898BC5}"/>
              </a:ext>
            </a:extLst>
          </p:cNvPr>
          <p:cNvCxnSpPr/>
          <p:nvPr/>
        </p:nvCxnSpPr>
        <p:spPr>
          <a:xfrm flipH="1">
            <a:off x="9064215" y="5301761"/>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FCD8A5D-0ED1-4C70-A55A-07F442F15506}"/>
              </a:ext>
            </a:extLst>
          </p:cNvPr>
          <p:cNvCxnSpPr/>
          <p:nvPr/>
        </p:nvCxnSpPr>
        <p:spPr>
          <a:xfrm flipH="1">
            <a:off x="10462302" y="5088596"/>
            <a:ext cx="580292" cy="0"/>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21F406-5F59-4883-B7F2-E8AEC8D7CB81}"/>
              </a:ext>
            </a:extLst>
          </p:cNvPr>
          <p:cNvCxnSpPr>
            <a:cxnSpLocks/>
          </p:cNvCxnSpPr>
          <p:nvPr/>
        </p:nvCxnSpPr>
        <p:spPr>
          <a:xfrm flipV="1">
            <a:off x="9910118" y="5592072"/>
            <a:ext cx="0" cy="553916"/>
          </a:xfrm>
          <a:prstGeom prst="line">
            <a:avLst/>
          </a:prstGeom>
          <a:ln w="6667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ADDC51D-3CC6-4264-94DB-7235C660CB81}"/>
              </a:ext>
            </a:extLst>
          </p:cNvPr>
          <p:cNvSpPr txBox="1"/>
          <p:nvPr/>
        </p:nvSpPr>
        <p:spPr>
          <a:xfrm>
            <a:off x="2287436" y="1420181"/>
            <a:ext cx="679994" cy="584775"/>
          </a:xfrm>
          <a:prstGeom prst="rect">
            <a:avLst/>
          </a:prstGeom>
          <a:noFill/>
        </p:spPr>
        <p:txBody>
          <a:bodyPr wrap="none" rtlCol="0">
            <a:spAutoFit/>
          </a:bodyPr>
          <a:lstStyle/>
          <a:p>
            <a:r>
              <a:rPr lang="en-US" sz="3200" b="1" dirty="0">
                <a:solidFill>
                  <a:srgbClr val="00B0F0"/>
                </a:solidFill>
              </a:rPr>
              <a:t>Air</a:t>
            </a:r>
          </a:p>
        </p:txBody>
      </p:sp>
      <p:sp>
        <p:nvSpPr>
          <p:cNvPr id="25" name="TextBox 24">
            <a:extLst>
              <a:ext uri="{FF2B5EF4-FFF2-40B4-BE49-F238E27FC236}">
                <a16:creationId xmlns:a16="http://schemas.microsoft.com/office/drawing/2014/main" id="{27B16777-F1B7-4144-AEDD-72AEB0C7D92A}"/>
              </a:ext>
            </a:extLst>
          </p:cNvPr>
          <p:cNvSpPr txBox="1"/>
          <p:nvPr/>
        </p:nvSpPr>
        <p:spPr>
          <a:xfrm>
            <a:off x="8384221" y="4266665"/>
            <a:ext cx="679994" cy="584775"/>
          </a:xfrm>
          <a:prstGeom prst="rect">
            <a:avLst/>
          </a:prstGeom>
          <a:noFill/>
        </p:spPr>
        <p:txBody>
          <a:bodyPr wrap="none" rtlCol="0">
            <a:spAutoFit/>
          </a:bodyPr>
          <a:lstStyle/>
          <a:p>
            <a:r>
              <a:rPr lang="en-US" sz="3200" b="1" dirty="0">
                <a:solidFill>
                  <a:srgbClr val="00B0F0"/>
                </a:solidFill>
              </a:rPr>
              <a:t>Air</a:t>
            </a:r>
          </a:p>
        </p:txBody>
      </p:sp>
    </p:spTree>
    <p:extLst>
      <p:ext uri="{BB962C8B-B14F-4D97-AF65-F5344CB8AC3E}">
        <p14:creationId xmlns:p14="http://schemas.microsoft.com/office/powerpoint/2010/main" val="194778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D7442-0857-4D21-8F19-B313C2346D04}"/>
              </a:ext>
            </a:extLst>
          </p:cNvPr>
          <p:cNvPicPr>
            <a:picLocks noChangeAspect="1"/>
          </p:cNvPicPr>
          <p:nvPr/>
        </p:nvPicPr>
        <p:blipFill>
          <a:blip r:embed="rId2"/>
          <a:stretch>
            <a:fillRect/>
          </a:stretch>
        </p:blipFill>
        <p:spPr>
          <a:xfrm>
            <a:off x="7556136" y="2208288"/>
            <a:ext cx="3398815" cy="4450466"/>
          </a:xfrm>
          <a:prstGeom prst="rect">
            <a:avLst/>
          </a:prstGeom>
        </p:spPr>
      </p:pic>
      <p:pic>
        <p:nvPicPr>
          <p:cNvPr id="5" name="Picture 4">
            <a:extLst>
              <a:ext uri="{FF2B5EF4-FFF2-40B4-BE49-F238E27FC236}">
                <a16:creationId xmlns:a16="http://schemas.microsoft.com/office/drawing/2014/main" id="{3311F03D-5909-4308-9D3B-284F9F99A477}"/>
              </a:ext>
            </a:extLst>
          </p:cNvPr>
          <p:cNvPicPr>
            <a:picLocks noChangeAspect="1"/>
          </p:cNvPicPr>
          <p:nvPr/>
        </p:nvPicPr>
        <p:blipFill>
          <a:blip r:embed="rId3"/>
          <a:stretch>
            <a:fillRect/>
          </a:stretch>
        </p:blipFill>
        <p:spPr>
          <a:xfrm>
            <a:off x="1140051" y="73634"/>
            <a:ext cx="3367141" cy="4269308"/>
          </a:xfrm>
          <a:prstGeom prst="rect">
            <a:avLst/>
          </a:prstGeom>
        </p:spPr>
      </p:pic>
      <p:sp>
        <p:nvSpPr>
          <p:cNvPr id="6" name="Arrow: Down 5">
            <a:extLst>
              <a:ext uri="{FF2B5EF4-FFF2-40B4-BE49-F238E27FC236}">
                <a16:creationId xmlns:a16="http://schemas.microsoft.com/office/drawing/2014/main" id="{2AB6988E-042E-4AF2-A2DB-94EA67311617}"/>
              </a:ext>
            </a:extLst>
          </p:cNvPr>
          <p:cNvSpPr/>
          <p:nvPr/>
        </p:nvSpPr>
        <p:spPr>
          <a:xfrm rot="18266099">
            <a:off x="5448250" y="1736260"/>
            <a:ext cx="725461" cy="1713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02082B-03D1-401F-A2EF-832AAB25AB3D}"/>
              </a:ext>
            </a:extLst>
          </p:cNvPr>
          <p:cNvSpPr/>
          <p:nvPr/>
        </p:nvSpPr>
        <p:spPr>
          <a:xfrm>
            <a:off x="5134708" y="628435"/>
            <a:ext cx="6418384" cy="1200329"/>
          </a:xfrm>
          <a:prstGeom prst="rect">
            <a:avLst/>
          </a:prstGeom>
        </p:spPr>
        <p:txBody>
          <a:bodyPr wrap="square">
            <a:spAutoFit/>
          </a:bodyPr>
          <a:lstStyle/>
          <a:p>
            <a:r>
              <a:rPr lang="en-US" sz="2400" b="1" dirty="0"/>
              <a:t>Diameter of ceramic window was increased. It reduce mechanical stresses to ceramic window and to copper sleeves.</a:t>
            </a:r>
            <a:r>
              <a:rPr lang="en-US" b="1" dirty="0"/>
              <a:t>         </a:t>
            </a:r>
          </a:p>
        </p:txBody>
      </p:sp>
      <p:sp>
        <p:nvSpPr>
          <p:cNvPr id="8" name="Rectangle 7">
            <a:extLst>
              <a:ext uri="{FF2B5EF4-FFF2-40B4-BE49-F238E27FC236}">
                <a16:creationId xmlns:a16="http://schemas.microsoft.com/office/drawing/2014/main" id="{65E79690-7982-4706-BE4B-8FDC8C66121B}"/>
              </a:ext>
            </a:extLst>
          </p:cNvPr>
          <p:cNvSpPr/>
          <p:nvPr/>
        </p:nvSpPr>
        <p:spPr>
          <a:xfrm>
            <a:off x="542193" y="5029236"/>
            <a:ext cx="6799384" cy="1200329"/>
          </a:xfrm>
          <a:prstGeom prst="rect">
            <a:avLst/>
          </a:prstGeom>
        </p:spPr>
        <p:txBody>
          <a:bodyPr wrap="square">
            <a:spAutoFit/>
          </a:bodyPr>
          <a:lstStyle/>
          <a:p>
            <a:r>
              <a:rPr lang="en-US" sz="2400" b="1" dirty="0"/>
              <a:t>Shape of SS flanges around ceramic window were changes. Flanges became lighter and in improves the penetration of electric filed of HV bias.</a:t>
            </a:r>
          </a:p>
        </p:txBody>
      </p:sp>
    </p:spTree>
    <p:extLst>
      <p:ext uri="{BB962C8B-B14F-4D97-AF65-F5344CB8AC3E}">
        <p14:creationId xmlns:p14="http://schemas.microsoft.com/office/powerpoint/2010/main" val="100567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90F40-7073-45F1-8926-F67437485928}"/>
              </a:ext>
            </a:extLst>
          </p:cNvPr>
          <p:cNvPicPr>
            <a:picLocks noChangeAspect="1"/>
          </p:cNvPicPr>
          <p:nvPr/>
        </p:nvPicPr>
        <p:blipFill>
          <a:blip r:embed="rId2"/>
          <a:stretch>
            <a:fillRect/>
          </a:stretch>
        </p:blipFill>
        <p:spPr>
          <a:xfrm>
            <a:off x="330492" y="703694"/>
            <a:ext cx="5093723" cy="1771729"/>
          </a:xfrm>
          <a:prstGeom prst="rect">
            <a:avLst/>
          </a:prstGeom>
        </p:spPr>
      </p:pic>
      <p:pic>
        <p:nvPicPr>
          <p:cNvPr id="3" name="Picture 2">
            <a:extLst>
              <a:ext uri="{FF2B5EF4-FFF2-40B4-BE49-F238E27FC236}">
                <a16:creationId xmlns:a16="http://schemas.microsoft.com/office/drawing/2014/main" id="{580908AD-ECE9-4F4D-A9A5-AB1534ADCDB5}"/>
              </a:ext>
            </a:extLst>
          </p:cNvPr>
          <p:cNvPicPr>
            <a:picLocks noChangeAspect="1"/>
          </p:cNvPicPr>
          <p:nvPr/>
        </p:nvPicPr>
        <p:blipFill>
          <a:blip r:embed="rId3"/>
          <a:stretch>
            <a:fillRect/>
          </a:stretch>
        </p:blipFill>
        <p:spPr>
          <a:xfrm>
            <a:off x="6126181" y="176993"/>
            <a:ext cx="5883451" cy="2320021"/>
          </a:xfrm>
          <a:prstGeom prst="rect">
            <a:avLst/>
          </a:prstGeom>
        </p:spPr>
      </p:pic>
      <p:pic>
        <p:nvPicPr>
          <p:cNvPr id="4" name="Picture 3">
            <a:extLst>
              <a:ext uri="{FF2B5EF4-FFF2-40B4-BE49-F238E27FC236}">
                <a16:creationId xmlns:a16="http://schemas.microsoft.com/office/drawing/2014/main" id="{1FAE44B7-166C-44A2-A65E-FB6769A5DB3E}"/>
              </a:ext>
            </a:extLst>
          </p:cNvPr>
          <p:cNvPicPr>
            <a:picLocks noChangeAspect="1"/>
          </p:cNvPicPr>
          <p:nvPr/>
        </p:nvPicPr>
        <p:blipFill>
          <a:blip r:embed="rId4"/>
          <a:stretch>
            <a:fillRect/>
          </a:stretch>
        </p:blipFill>
        <p:spPr>
          <a:xfrm>
            <a:off x="496536" y="4268892"/>
            <a:ext cx="4761634" cy="2112165"/>
          </a:xfrm>
          <a:prstGeom prst="rect">
            <a:avLst/>
          </a:prstGeom>
        </p:spPr>
      </p:pic>
      <p:pic>
        <p:nvPicPr>
          <p:cNvPr id="5" name="Picture 4">
            <a:extLst>
              <a:ext uri="{FF2B5EF4-FFF2-40B4-BE49-F238E27FC236}">
                <a16:creationId xmlns:a16="http://schemas.microsoft.com/office/drawing/2014/main" id="{19D78264-9974-486F-B831-1A0B631684CA}"/>
              </a:ext>
            </a:extLst>
          </p:cNvPr>
          <p:cNvPicPr>
            <a:picLocks noChangeAspect="1"/>
          </p:cNvPicPr>
          <p:nvPr/>
        </p:nvPicPr>
        <p:blipFill>
          <a:blip r:embed="rId5"/>
          <a:stretch>
            <a:fillRect/>
          </a:stretch>
        </p:blipFill>
        <p:spPr>
          <a:xfrm>
            <a:off x="6664568" y="4178972"/>
            <a:ext cx="5179353" cy="2118539"/>
          </a:xfrm>
          <a:prstGeom prst="rect">
            <a:avLst/>
          </a:prstGeom>
        </p:spPr>
      </p:pic>
      <p:sp>
        <p:nvSpPr>
          <p:cNvPr id="6" name="Rectangle 5">
            <a:extLst>
              <a:ext uri="{FF2B5EF4-FFF2-40B4-BE49-F238E27FC236}">
                <a16:creationId xmlns:a16="http://schemas.microsoft.com/office/drawing/2014/main" id="{07BC1895-9110-4373-BC1C-D6B34FA9D80A}"/>
              </a:ext>
            </a:extLst>
          </p:cNvPr>
          <p:cNvSpPr/>
          <p:nvPr/>
        </p:nvSpPr>
        <p:spPr>
          <a:xfrm>
            <a:off x="3397128" y="2857674"/>
            <a:ext cx="5673969" cy="830997"/>
          </a:xfrm>
          <a:prstGeom prst="rect">
            <a:avLst/>
          </a:prstGeom>
        </p:spPr>
        <p:txBody>
          <a:bodyPr wrap="square">
            <a:spAutoFit/>
          </a:bodyPr>
          <a:lstStyle/>
          <a:p>
            <a:r>
              <a:rPr lang="en-US" sz="2400" b="1" dirty="0"/>
              <a:t>Shapes of copper sleeves were changes. </a:t>
            </a:r>
          </a:p>
          <a:p>
            <a:r>
              <a:rPr lang="en-US" sz="2400" b="1" dirty="0"/>
              <a:t>Length of sleeves were increased.</a:t>
            </a:r>
          </a:p>
        </p:txBody>
      </p:sp>
      <p:sp>
        <p:nvSpPr>
          <p:cNvPr id="7" name="Arrow: Down 6">
            <a:extLst>
              <a:ext uri="{FF2B5EF4-FFF2-40B4-BE49-F238E27FC236}">
                <a16:creationId xmlns:a16="http://schemas.microsoft.com/office/drawing/2014/main" id="{B88ACF6E-269B-429B-827E-A34D21463FBA}"/>
              </a:ext>
            </a:extLst>
          </p:cNvPr>
          <p:cNvSpPr/>
          <p:nvPr/>
        </p:nvSpPr>
        <p:spPr>
          <a:xfrm>
            <a:off x="2013438" y="2716557"/>
            <a:ext cx="651269" cy="1191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6CF000C-E91B-4690-BA42-BE7F8DB44581}"/>
              </a:ext>
            </a:extLst>
          </p:cNvPr>
          <p:cNvSpPr/>
          <p:nvPr/>
        </p:nvSpPr>
        <p:spPr>
          <a:xfrm>
            <a:off x="9442938" y="2756695"/>
            <a:ext cx="677008" cy="1191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9C3BFC1-3234-4BC2-B355-6354B9C679E4}"/>
              </a:ext>
            </a:extLst>
          </p:cNvPr>
          <p:cNvCxnSpPr>
            <a:cxnSpLocks/>
          </p:cNvCxnSpPr>
          <p:nvPr/>
        </p:nvCxnSpPr>
        <p:spPr>
          <a:xfrm>
            <a:off x="5797553" y="105501"/>
            <a:ext cx="25739" cy="26198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49D3A8-3D46-4AEC-9815-3D1D778A694A}"/>
              </a:ext>
            </a:extLst>
          </p:cNvPr>
          <p:cNvCxnSpPr>
            <a:cxnSpLocks/>
          </p:cNvCxnSpPr>
          <p:nvPr/>
        </p:nvCxnSpPr>
        <p:spPr>
          <a:xfrm>
            <a:off x="5894675" y="4015053"/>
            <a:ext cx="25739" cy="261984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28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1BB909-4BDF-48B5-AB85-887877A557B2}"/>
              </a:ext>
            </a:extLst>
          </p:cNvPr>
          <p:cNvPicPr>
            <a:picLocks noChangeAspect="1"/>
          </p:cNvPicPr>
          <p:nvPr/>
        </p:nvPicPr>
        <p:blipFill>
          <a:blip r:embed="rId2"/>
          <a:stretch>
            <a:fillRect/>
          </a:stretch>
        </p:blipFill>
        <p:spPr>
          <a:xfrm>
            <a:off x="298939" y="190255"/>
            <a:ext cx="11751058" cy="2530059"/>
          </a:xfrm>
          <a:prstGeom prst="rect">
            <a:avLst/>
          </a:prstGeom>
        </p:spPr>
      </p:pic>
      <p:pic>
        <p:nvPicPr>
          <p:cNvPr id="3" name="Picture 2">
            <a:extLst>
              <a:ext uri="{FF2B5EF4-FFF2-40B4-BE49-F238E27FC236}">
                <a16:creationId xmlns:a16="http://schemas.microsoft.com/office/drawing/2014/main" id="{A6ED5ABD-A00A-4DBC-B35F-6E0282EE66EB}"/>
              </a:ext>
            </a:extLst>
          </p:cNvPr>
          <p:cNvPicPr>
            <a:picLocks noChangeAspect="1"/>
          </p:cNvPicPr>
          <p:nvPr/>
        </p:nvPicPr>
        <p:blipFill>
          <a:blip r:embed="rId3"/>
          <a:stretch>
            <a:fillRect/>
          </a:stretch>
        </p:blipFill>
        <p:spPr>
          <a:xfrm>
            <a:off x="237338" y="4032179"/>
            <a:ext cx="10163963" cy="2720314"/>
          </a:xfrm>
          <a:prstGeom prst="rect">
            <a:avLst/>
          </a:prstGeom>
        </p:spPr>
      </p:pic>
      <p:sp>
        <p:nvSpPr>
          <p:cNvPr id="7" name="Rectangle 6">
            <a:extLst>
              <a:ext uri="{FF2B5EF4-FFF2-40B4-BE49-F238E27FC236}">
                <a16:creationId xmlns:a16="http://schemas.microsoft.com/office/drawing/2014/main" id="{64280078-809F-4C21-A0C0-DBBE2308E1A5}"/>
              </a:ext>
            </a:extLst>
          </p:cNvPr>
          <p:cNvSpPr/>
          <p:nvPr/>
        </p:nvSpPr>
        <p:spPr>
          <a:xfrm>
            <a:off x="1886034" y="2991526"/>
            <a:ext cx="10163963" cy="769441"/>
          </a:xfrm>
          <a:prstGeom prst="rect">
            <a:avLst/>
          </a:prstGeom>
        </p:spPr>
        <p:txBody>
          <a:bodyPr wrap="square">
            <a:spAutoFit/>
          </a:bodyPr>
          <a:lstStyle/>
          <a:p>
            <a:r>
              <a:rPr lang="en-US" sz="2200" b="1" dirty="0"/>
              <a:t>At air side the lengths of outer conductor and inner conductor were reduced. Material of outer conductor and inner conductor (with bellows) was  changed to stainless steel.</a:t>
            </a:r>
          </a:p>
        </p:txBody>
      </p:sp>
      <p:sp>
        <p:nvSpPr>
          <p:cNvPr id="8" name="Arrow: Down 7">
            <a:extLst>
              <a:ext uri="{FF2B5EF4-FFF2-40B4-BE49-F238E27FC236}">
                <a16:creationId xmlns:a16="http://schemas.microsoft.com/office/drawing/2014/main" id="{7A392B35-80E8-4B69-93AF-8F01C42BD6A3}"/>
              </a:ext>
            </a:extLst>
          </p:cNvPr>
          <p:cNvSpPr/>
          <p:nvPr/>
        </p:nvSpPr>
        <p:spPr>
          <a:xfrm>
            <a:off x="1046285" y="2887143"/>
            <a:ext cx="562708" cy="978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8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1220E-52F5-4672-A3F9-369C302F3DBD}"/>
              </a:ext>
            </a:extLst>
          </p:cNvPr>
          <p:cNvPicPr>
            <a:picLocks noChangeAspect="1"/>
          </p:cNvPicPr>
          <p:nvPr/>
        </p:nvPicPr>
        <p:blipFill>
          <a:blip r:embed="rId2"/>
          <a:stretch>
            <a:fillRect/>
          </a:stretch>
        </p:blipFill>
        <p:spPr>
          <a:xfrm>
            <a:off x="1566833" y="0"/>
            <a:ext cx="2660720" cy="5286772"/>
          </a:xfrm>
          <a:prstGeom prst="rect">
            <a:avLst/>
          </a:prstGeom>
        </p:spPr>
      </p:pic>
      <p:pic>
        <p:nvPicPr>
          <p:cNvPr id="3" name="Picture 2">
            <a:extLst>
              <a:ext uri="{FF2B5EF4-FFF2-40B4-BE49-F238E27FC236}">
                <a16:creationId xmlns:a16="http://schemas.microsoft.com/office/drawing/2014/main" id="{EE4A11F1-D599-4237-9B4F-DB8F5D0ABD13}"/>
              </a:ext>
            </a:extLst>
          </p:cNvPr>
          <p:cNvPicPr>
            <a:picLocks noChangeAspect="1"/>
          </p:cNvPicPr>
          <p:nvPr/>
        </p:nvPicPr>
        <p:blipFill>
          <a:blip r:embed="rId3"/>
          <a:stretch>
            <a:fillRect/>
          </a:stretch>
        </p:blipFill>
        <p:spPr>
          <a:xfrm>
            <a:off x="6570785" y="1553010"/>
            <a:ext cx="1888217" cy="5304990"/>
          </a:xfrm>
          <a:prstGeom prst="rect">
            <a:avLst/>
          </a:prstGeom>
        </p:spPr>
      </p:pic>
      <p:sp>
        <p:nvSpPr>
          <p:cNvPr id="5" name="Arrow: Right 4">
            <a:extLst>
              <a:ext uri="{FF2B5EF4-FFF2-40B4-BE49-F238E27FC236}">
                <a16:creationId xmlns:a16="http://schemas.microsoft.com/office/drawing/2014/main" id="{AB57A7BF-BAD8-4259-BC16-2DEFAF905C58}"/>
              </a:ext>
            </a:extLst>
          </p:cNvPr>
          <p:cNvSpPr/>
          <p:nvPr/>
        </p:nvSpPr>
        <p:spPr>
          <a:xfrm rot="2535501">
            <a:off x="4583590" y="3469321"/>
            <a:ext cx="1493639" cy="633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A730CBC-7E05-4C45-B729-DE58367771F8}"/>
              </a:ext>
            </a:extLst>
          </p:cNvPr>
          <p:cNvSpPr/>
          <p:nvPr/>
        </p:nvSpPr>
        <p:spPr>
          <a:xfrm>
            <a:off x="5422050" y="589057"/>
            <a:ext cx="4760790" cy="461665"/>
          </a:xfrm>
          <a:prstGeom prst="rect">
            <a:avLst/>
          </a:prstGeom>
        </p:spPr>
        <p:txBody>
          <a:bodyPr wrap="none">
            <a:spAutoFit/>
          </a:bodyPr>
          <a:lstStyle/>
          <a:p>
            <a:r>
              <a:rPr lang="en-US" sz="2400" b="1" dirty="0"/>
              <a:t>Cryomodule flange becomes lighter.</a:t>
            </a:r>
          </a:p>
        </p:txBody>
      </p:sp>
    </p:spTree>
    <p:extLst>
      <p:ext uri="{BB962C8B-B14F-4D97-AF65-F5344CB8AC3E}">
        <p14:creationId xmlns:p14="http://schemas.microsoft.com/office/powerpoint/2010/main" val="286367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FCF8E-29D9-44FF-8706-26B5FE643F96}"/>
              </a:ext>
            </a:extLst>
          </p:cNvPr>
          <p:cNvSpPr/>
          <p:nvPr/>
        </p:nvSpPr>
        <p:spPr>
          <a:xfrm>
            <a:off x="161192" y="95250"/>
            <a:ext cx="11869615" cy="461665"/>
          </a:xfrm>
          <a:prstGeom prst="rect">
            <a:avLst/>
          </a:prstGeom>
        </p:spPr>
        <p:txBody>
          <a:bodyPr wrap="square">
            <a:spAutoFit/>
          </a:bodyPr>
          <a:lstStyle/>
          <a:p>
            <a:r>
              <a:rPr lang="en-US" sz="2400" b="1" dirty="0"/>
              <a:t>Shape of matching element of T-junction was changed. It will make the assembling simpler.</a:t>
            </a:r>
          </a:p>
        </p:txBody>
      </p:sp>
      <p:pic>
        <p:nvPicPr>
          <p:cNvPr id="3" name="Picture 2">
            <a:extLst>
              <a:ext uri="{FF2B5EF4-FFF2-40B4-BE49-F238E27FC236}">
                <a16:creationId xmlns:a16="http://schemas.microsoft.com/office/drawing/2014/main" id="{2396EE99-87BF-444F-9A6F-0F4DAE198F66}"/>
              </a:ext>
            </a:extLst>
          </p:cNvPr>
          <p:cNvPicPr>
            <a:picLocks noChangeAspect="1"/>
          </p:cNvPicPr>
          <p:nvPr/>
        </p:nvPicPr>
        <p:blipFill>
          <a:blip r:embed="rId2"/>
          <a:stretch>
            <a:fillRect/>
          </a:stretch>
        </p:blipFill>
        <p:spPr>
          <a:xfrm>
            <a:off x="8447131" y="1071219"/>
            <a:ext cx="2994830" cy="2240603"/>
          </a:xfrm>
          <a:prstGeom prst="rect">
            <a:avLst/>
          </a:prstGeom>
        </p:spPr>
      </p:pic>
      <p:pic>
        <p:nvPicPr>
          <p:cNvPr id="4" name="Picture 3">
            <a:extLst>
              <a:ext uri="{FF2B5EF4-FFF2-40B4-BE49-F238E27FC236}">
                <a16:creationId xmlns:a16="http://schemas.microsoft.com/office/drawing/2014/main" id="{DB13A4DA-EFFF-4812-9E64-F47EC034A234}"/>
              </a:ext>
            </a:extLst>
          </p:cNvPr>
          <p:cNvPicPr>
            <a:picLocks noChangeAspect="1"/>
          </p:cNvPicPr>
          <p:nvPr/>
        </p:nvPicPr>
        <p:blipFill>
          <a:blip r:embed="rId3"/>
          <a:stretch>
            <a:fillRect/>
          </a:stretch>
        </p:blipFill>
        <p:spPr>
          <a:xfrm>
            <a:off x="8645299" y="4066368"/>
            <a:ext cx="2598494" cy="2696382"/>
          </a:xfrm>
          <a:prstGeom prst="rect">
            <a:avLst/>
          </a:prstGeom>
        </p:spPr>
      </p:pic>
      <p:pic>
        <p:nvPicPr>
          <p:cNvPr id="5" name="Picture 4">
            <a:extLst>
              <a:ext uri="{FF2B5EF4-FFF2-40B4-BE49-F238E27FC236}">
                <a16:creationId xmlns:a16="http://schemas.microsoft.com/office/drawing/2014/main" id="{F5199AB0-CD0D-46A6-89BA-2B2B75AE2022}"/>
              </a:ext>
            </a:extLst>
          </p:cNvPr>
          <p:cNvPicPr>
            <a:picLocks noChangeAspect="1"/>
          </p:cNvPicPr>
          <p:nvPr/>
        </p:nvPicPr>
        <p:blipFill>
          <a:blip r:embed="rId4"/>
          <a:stretch>
            <a:fillRect/>
          </a:stretch>
        </p:blipFill>
        <p:spPr>
          <a:xfrm>
            <a:off x="845836" y="641757"/>
            <a:ext cx="2176739" cy="2952750"/>
          </a:xfrm>
          <a:prstGeom prst="rect">
            <a:avLst/>
          </a:prstGeom>
        </p:spPr>
      </p:pic>
      <p:pic>
        <p:nvPicPr>
          <p:cNvPr id="6" name="Picture 5">
            <a:extLst>
              <a:ext uri="{FF2B5EF4-FFF2-40B4-BE49-F238E27FC236}">
                <a16:creationId xmlns:a16="http://schemas.microsoft.com/office/drawing/2014/main" id="{213CB726-B28F-497B-84C6-E0C11E941E36}"/>
              </a:ext>
            </a:extLst>
          </p:cNvPr>
          <p:cNvPicPr>
            <a:picLocks noChangeAspect="1"/>
          </p:cNvPicPr>
          <p:nvPr/>
        </p:nvPicPr>
        <p:blipFill>
          <a:blip r:embed="rId5"/>
          <a:stretch>
            <a:fillRect/>
          </a:stretch>
        </p:blipFill>
        <p:spPr>
          <a:xfrm>
            <a:off x="791551" y="3895726"/>
            <a:ext cx="2252999" cy="2826044"/>
          </a:xfrm>
          <a:prstGeom prst="rect">
            <a:avLst/>
          </a:prstGeom>
        </p:spPr>
      </p:pic>
      <p:pic>
        <p:nvPicPr>
          <p:cNvPr id="7" name="Picture 6">
            <a:extLst>
              <a:ext uri="{FF2B5EF4-FFF2-40B4-BE49-F238E27FC236}">
                <a16:creationId xmlns:a16="http://schemas.microsoft.com/office/drawing/2014/main" id="{A82EA4FB-23B0-4C77-A6CA-C74D7553EF81}"/>
              </a:ext>
            </a:extLst>
          </p:cNvPr>
          <p:cNvPicPr>
            <a:picLocks noChangeAspect="1"/>
          </p:cNvPicPr>
          <p:nvPr/>
        </p:nvPicPr>
        <p:blipFill>
          <a:blip r:embed="rId6"/>
          <a:stretch>
            <a:fillRect/>
          </a:stretch>
        </p:blipFill>
        <p:spPr>
          <a:xfrm>
            <a:off x="4833314" y="3826126"/>
            <a:ext cx="2341156" cy="2936624"/>
          </a:xfrm>
          <a:prstGeom prst="rect">
            <a:avLst/>
          </a:prstGeom>
        </p:spPr>
      </p:pic>
      <p:pic>
        <p:nvPicPr>
          <p:cNvPr id="8" name="Picture 7">
            <a:extLst>
              <a:ext uri="{FF2B5EF4-FFF2-40B4-BE49-F238E27FC236}">
                <a16:creationId xmlns:a16="http://schemas.microsoft.com/office/drawing/2014/main" id="{48512C0B-7316-4292-BB68-9E30F2B7D254}"/>
              </a:ext>
            </a:extLst>
          </p:cNvPr>
          <p:cNvPicPr>
            <a:picLocks noChangeAspect="1"/>
          </p:cNvPicPr>
          <p:nvPr/>
        </p:nvPicPr>
        <p:blipFill>
          <a:blip r:embed="rId7"/>
          <a:stretch>
            <a:fillRect/>
          </a:stretch>
        </p:blipFill>
        <p:spPr>
          <a:xfrm>
            <a:off x="4833314" y="641757"/>
            <a:ext cx="2068323" cy="2805684"/>
          </a:xfrm>
          <a:prstGeom prst="rect">
            <a:avLst/>
          </a:prstGeom>
        </p:spPr>
      </p:pic>
      <p:sp>
        <p:nvSpPr>
          <p:cNvPr id="9" name="Arrow: Down 8">
            <a:extLst>
              <a:ext uri="{FF2B5EF4-FFF2-40B4-BE49-F238E27FC236}">
                <a16:creationId xmlns:a16="http://schemas.microsoft.com/office/drawing/2014/main" id="{2093BE38-E61C-4A01-8DAD-9C79E09EB6CB}"/>
              </a:ext>
            </a:extLst>
          </p:cNvPr>
          <p:cNvSpPr/>
          <p:nvPr/>
        </p:nvSpPr>
        <p:spPr>
          <a:xfrm>
            <a:off x="3677567" y="2815718"/>
            <a:ext cx="532388" cy="1263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8181E067-DBFF-48C0-9094-971F11FCEA59}"/>
              </a:ext>
            </a:extLst>
          </p:cNvPr>
          <p:cNvSpPr/>
          <p:nvPr/>
        </p:nvSpPr>
        <p:spPr>
          <a:xfrm>
            <a:off x="7505852" y="2815718"/>
            <a:ext cx="516088" cy="1263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98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096F5F-B493-4DDF-9E32-96189D1FAD90}"/>
              </a:ext>
            </a:extLst>
          </p:cNvPr>
          <p:cNvGraphicFramePr>
            <a:graphicFrameLocks noGrp="1"/>
          </p:cNvGraphicFramePr>
          <p:nvPr>
            <p:extLst>
              <p:ext uri="{D42A27DB-BD31-4B8C-83A1-F6EECF244321}">
                <p14:modId xmlns:p14="http://schemas.microsoft.com/office/powerpoint/2010/main" val="2840223870"/>
              </p:ext>
            </p:extLst>
          </p:nvPr>
        </p:nvGraphicFramePr>
        <p:xfrm>
          <a:off x="374200" y="1302822"/>
          <a:ext cx="7342424" cy="1828800"/>
        </p:xfrm>
        <a:graphic>
          <a:graphicData uri="http://schemas.openxmlformats.org/drawingml/2006/table">
            <a:tbl>
              <a:tblPr firstRow="1" firstCol="1" bandRow="1">
                <a:tableStyleId>{5C22544A-7EE6-4342-B048-85BDC9FD1C3A}</a:tableStyleId>
              </a:tblPr>
              <a:tblGrid>
                <a:gridCol w="1155355">
                  <a:extLst>
                    <a:ext uri="{9D8B030D-6E8A-4147-A177-3AD203B41FA5}">
                      <a16:colId xmlns:a16="http://schemas.microsoft.com/office/drawing/2014/main" val="4287164267"/>
                    </a:ext>
                  </a:extLst>
                </a:gridCol>
                <a:gridCol w="6187069">
                  <a:extLst>
                    <a:ext uri="{9D8B030D-6E8A-4147-A177-3AD203B41FA5}">
                      <a16:colId xmlns:a16="http://schemas.microsoft.com/office/drawing/2014/main" val="537322204"/>
                    </a:ext>
                  </a:extLst>
                </a:gridCol>
              </a:tblGrid>
              <a:tr h="228600">
                <a:tc>
                  <a:txBody>
                    <a:bodyPr/>
                    <a:lstStyle/>
                    <a:p>
                      <a:pPr marL="0" marR="0" algn="just" fontAlgn="base">
                        <a:spcBef>
                          <a:spcPts val="0"/>
                        </a:spcBef>
                        <a:spcAft>
                          <a:spcPts val="0"/>
                        </a:spcAft>
                      </a:pPr>
                      <a:r>
                        <a:rPr lang="en-US" sz="1100">
                          <a:effectLst/>
                        </a:rPr>
                        <a:t>Requirement #</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dirty="0">
                          <a:effectLst/>
                        </a:rPr>
                        <a:t>Requirement Statement</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83832404"/>
                  </a:ext>
                </a:extLst>
              </a:tr>
              <a:tr h="228600">
                <a:tc>
                  <a:txBody>
                    <a:bodyPr/>
                    <a:lstStyle/>
                    <a:p>
                      <a:pPr marL="0" marR="0" algn="just" fontAlgn="base">
                        <a:spcBef>
                          <a:spcPts val="0"/>
                        </a:spcBef>
                        <a:spcAft>
                          <a:spcPts val="0"/>
                        </a:spcAft>
                      </a:pPr>
                      <a:r>
                        <a:rPr lang="en-US" sz="1100">
                          <a:effectLst/>
                        </a:rPr>
                        <a:t> F-121.2.03.03-F001</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SSR2 input coupler shall operate at 325 MHz frequency</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856171341"/>
                  </a:ext>
                </a:extLst>
              </a:tr>
              <a:tr h="228600">
                <a:tc>
                  <a:txBody>
                    <a:bodyPr/>
                    <a:lstStyle/>
                    <a:p>
                      <a:pPr marL="0" marR="0" algn="just" fontAlgn="base">
                        <a:spcBef>
                          <a:spcPts val="0"/>
                        </a:spcBef>
                        <a:spcAft>
                          <a:spcPts val="0"/>
                        </a:spcAft>
                      </a:pPr>
                      <a:r>
                        <a:rPr lang="en-US" sz="1100">
                          <a:effectLst/>
                        </a:rPr>
                        <a:t> F-121.2.03.03-F002</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SSR2 input coupler shall have a single RF window</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716834274"/>
                  </a:ext>
                </a:extLst>
              </a:tr>
              <a:tr h="228600">
                <a:tc>
                  <a:txBody>
                    <a:bodyPr/>
                    <a:lstStyle/>
                    <a:p>
                      <a:pPr marL="0" marR="0" algn="just" fontAlgn="base">
                        <a:spcBef>
                          <a:spcPts val="0"/>
                        </a:spcBef>
                        <a:spcAft>
                          <a:spcPts val="0"/>
                        </a:spcAft>
                      </a:pPr>
                      <a:r>
                        <a:rPr lang="en-US" sz="1100">
                          <a:effectLst/>
                        </a:rPr>
                        <a:t> F-121.2.03.03-F003</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SSR2 input coupler shall have a fixed coupling with the cavity</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724953019"/>
                  </a:ext>
                </a:extLst>
              </a:tr>
              <a:tr h="228600">
                <a:tc>
                  <a:txBody>
                    <a:bodyPr/>
                    <a:lstStyle/>
                    <a:p>
                      <a:pPr marL="0" marR="0" algn="just" fontAlgn="base">
                        <a:spcBef>
                          <a:spcPts val="0"/>
                        </a:spcBef>
                        <a:spcAft>
                          <a:spcPts val="0"/>
                        </a:spcAft>
                      </a:pPr>
                      <a:r>
                        <a:rPr lang="en-US" sz="1100">
                          <a:effectLst/>
                        </a:rPr>
                        <a:t> F-121.2.03.03-F004</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SSR2 input coupler shall have an air cooling of the inner conductor</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807288621"/>
                  </a:ext>
                </a:extLst>
              </a:tr>
              <a:tr h="228600">
                <a:tc>
                  <a:txBody>
                    <a:bodyPr/>
                    <a:lstStyle/>
                    <a:p>
                      <a:pPr marL="0" marR="0" algn="just" fontAlgn="base">
                        <a:spcBef>
                          <a:spcPts val="0"/>
                        </a:spcBef>
                        <a:spcAft>
                          <a:spcPts val="0"/>
                        </a:spcAft>
                      </a:pPr>
                      <a:r>
                        <a:rPr lang="en-US" sz="1100">
                          <a:effectLst/>
                        </a:rPr>
                        <a:t> F-121.2.03.03-F005</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SSR2 input coupler shall support operation with High Voltage DC bias applied on the inner conductor</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772874744"/>
                  </a:ext>
                </a:extLst>
              </a:tr>
              <a:tr h="228600">
                <a:tc>
                  <a:txBody>
                    <a:bodyPr/>
                    <a:lstStyle/>
                    <a:p>
                      <a:pPr marL="0" marR="0" algn="just" fontAlgn="base">
                        <a:spcBef>
                          <a:spcPts val="0"/>
                        </a:spcBef>
                        <a:spcAft>
                          <a:spcPts val="0"/>
                        </a:spcAft>
                      </a:pPr>
                      <a:r>
                        <a:rPr lang="en-US" sz="1100">
                          <a:effectLst/>
                        </a:rPr>
                        <a:t> F-121.2.03.03-F006</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SSR2 input coupler shall have an ability to control applied High Voltage DC bias in situ.</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041853701"/>
                  </a:ext>
                </a:extLst>
              </a:tr>
              <a:tr h="228600">
                <a:tc>
                  <a:txBody>
                    <a:bodyPr/>
                    <a:lstStyle/>
                    <a:p>
                      <a:pPr marL="0" marR="0" algn="just" fontAlgn="base">
                        <a:spcBef>
                          <a:spcPts val="0"/>
                        </a:spcBef>
                        <a:spcAft>
                          <a:spcPts val="0"/>
                        </a:spcAft>
                      </a:pPr>
                      <a:r>
                        <a:rPr lang="en-US" sz="1100">
                          <a:effectLst/>
                        </a:rPr>
                        <a:t> F-121.2.03.03-F007</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dirty="0">
                          <a:effectLst/>
                        </a:rPr>
                        <a:t>The SSR2 input coupler shall be able to support cavity operation at nominal gradient with 10% overhead.</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636005006"/>
                  </a:ext>
                </a:extLst>
              </a:tr>
            </a:tbl>
          </a:graphicData>
        </a:graphic>
      </p:graphicFrame>
      <p:sp>
        <p:nvSpPr>
          <p:cNvPr id="5" name="Rectangle 1">
            <a:extLst>
              <a:ext uri="{FF2B5EF4-FFF2-40B4-BE49-F238E27FC236}">
                <a16:creationId xmlns:a16="http://schemas.microsoft.com/office/drawing/2014/main" id="{B4C97139-6590-4D5E-8A37-FF7BAF0B9794}"/>
              </a:ext>
            </a:extLst>
          </p:cNvPr>
          <p:cNvSpPr>
            <a:spLocks noChangeArrowheads="1"/>
          </p:cNvSpPr>
          <p:nvPr/>
        </p:nvSpPr>
        <p:spPr bwMode="auto">
          <a:xfrm>
            <a:off x="6884697" y="3131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52CD73D-40E5-49E0-AFF1-58C58A0C433E}"/>
              </a:ext>
            </a:extLst>
          </p:cNvPr>
          <p:cNvSpPr/>
          <p:nvPr/>
        </p:nvSpPr>
        <p:spPr>
          <a:xfrm>
            <a:off x="2818876" y="261083"/>
            <a:ext cx="3326552" cy="369332"/>
          </a:xfrm>
          <a:prstGeom prst="rect">
            <a:avLst/>
          </a:prstGeom>
        </p:spPr>
        <p:txBody>
          <a:bodyPr wrap="none">
            <a:spAutoFit/>
          </a:bodyPr>
          <a:lstStyle/>
          <a:p>
            <a:pPr lvl="0" algn="ctr" eaLnBrk="0" fontAlgn="base" hangingPunct="0">
              <a:spcBef>
                <a:spcPct val="0"/>
              </a:spcBef>
              <a:spcAft>
                <a:spcPct val="0"/>
              </a:spcAft>
            </a:pPr>
            <a:r>
              <a:rPr lang="en-US" altLang="en-US" b="1" dirty="0">
                <a:solidFill>
                  <a:srgbClr val="004C97"/>
                </a:solidFill>
                <a:latin typeface="Helvetica" panose="020B0604020202020204" pitchFamily="34" charset="0"/>
                <a:ea typeface="MS Gothic" panose="020B0609070205080204" pitchFamily="49" charset="-128"/>
                <a:cs typeface="Times New Roman" panose="02020603050405020304" pitchFamily="18" charset="0"/>
              </a:rPr>
              <a:t>SSR2 Coupler Requirements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9D8B221F-C6F7-47CB-8E28-BC5E8391EC22}"/>
              </a:ext>
            </a:extLst>
          </p:cNvPr>
          <p:cNvGraphicFramePr>
            <a:graphicFrameLocks noGrp="1"/>
          </p:cNvGraphicFramePr>
          <p:nvPr>
            <p:extLst>
              <p:ext uri="{D42A27DB-BD31-4B8C-83A1-F6EECF244321}">
                <p14:modId xmlns:p14="http://schemas.microsoft.com/office/powerpoint/2010/main" val="4028293139"/>
              </p:ext>
            </p:extLst>
          </p:nvPr>
        </p:nvGraphicFramePr>
        <p:xfrm>
          <a:off x="8146589" y="230188"/>
          <a:ext cx="3489319" cy="6172200"/>
        </p:xfrm>
        <a:graphic>
          <a:graphicData uri="http://schemas.openxmlformats.org/drawingml/2006/table">
            <a:tbl>
              <a:tblPr firstRow="1" firstCol="1" bandRow="1">
                <a:tableStyleId>{5C22544A-7EE6-4342-B048-85BDC9FD1C3A}</a:tableStyleId>
              </a:tblPr>
              <a:tblGrid>
                <a:gridCol w="806484">
                  <a:extLst>
                    <a:ext uri="{9D8B030D-6E8A-4147-A177-3AD203B41FA5}">
                      <a16:colId xmlns:a16="http://schemas.microsoft.com/office/drawing/2014/main" val="899498552"/>
                    </a:ext>
                  </a:extLst>
                </a:gridCol>
                <a:gridCol w="1947812">
                  <a:extLst>
                    <a:ext uri="{9D8B030D-6E8A-4147-A177-3AD203B41FA5}">
                      <a16:colId xmlns:a16="http://schemas.microsoft.com/office/drawing/2014/main" val="3199355180"/>
                    </a:ext>
                  </a:extLst>
                </a:gridCol>
                <a:gridCol w="735023">
                  <a:extLst>
                    <a:ext uri="{9D8B030D-6E8A-4147-A177-3AD203B41FA5}">
                      <a16:colId xmlns:a16="http://schemas.microsoft.com/office/drawing/2014/main" val="142985010"/>
                    </a:ext>
                  </a:extLst>
                </a:gridCol>
              </a:tblGrid>
              <a:tr h="117604">
                <a:tc>
                  <a:txBody>
                    <a:bodyPr/>
                    <a:lstStyle/>
                    <a:p>
                      <a:pPr marL="0" marR="0">
                        <a:spcBef>
                          <a:spcPts val="0"/>
                        </a:spcBef>
                        <a:spcAft>
                          <a:spcPts val="0"/>
                        </a:spcAft>
                      </a:pPr>
                      <a:r>
                        <a:rPr lang="en-US" sz="900" dirty="0">
                          <a:effectLst/>
                        </a:rPr>
                        <a:t>Electromagnetic</a:t>
                      </a:r>
                      <a:endParaRPr lang="en-US" sz="900" dirty="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dirty="0">
                          <a:effectLst/>
                        </a:rPr>
                        <a:t>Parameter</a:t>
                      </a:r>
                      <a:endParaRPr lang="en-US" sz="900" dirty="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Value</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764347774"/>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Frequency, MHz</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325</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253458981"/>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Pass band (S</a:t>
                      </a:r>
                      <a:r>
                        <a:rPr lang="en-US" sz="900" baseline="-25000">
                          <a:effectLst/>
                        </a:rPr>
                        <a:t>11</a:t>
                      </a:r>
                      <a:r>
                        <a:rPr lang="en-US" sz="900">
                          <a:effectLst/>
                        </a:rPr>
                        <a:t>&lt;0.1), MHz</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&gt; 1</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274046242"/>
                  </a:ext>
                </a:extLst>
              </a:tr>
              <a:tr h="235207">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dirty="0">
                          <a:effectLst/>
                        </a:rPr>
                        <a:t>Maximum operating power, kW</a:t>
                      </a:r>
                    </a:p>
                    <a:p>
                      <a:pPr marL="0" marR="0">
                        <a:spcBef>
                          <a:spcPts val="0"/>
                        </a:spcBef>
                        <a:spcAft>
                          <a:spcPts val="0"/>
                        </a:spcAft>
                      </a:pPr>
                      <a:r>
                        <a:rPr lang="en-US" sz="900" dirty="0">
                          <a:effectLst/>
                        </a:rPr>
                        <a:t>(CW, &lt;20% reflection)</a:t>
                      </a:r>
                      <a:endParaRPr lang="en-US" sz="900" dirty="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15</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602543619"/>
                  </a:ext>
                </a:extLst>
              </a:tr>
              <a:tr h="235207">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Acceptance Testing power, kW </a:t>
                      </a:r>
                    </a:p>
                    <a:p>
                      <a:pPr marL="0" marR="0">
                        <a:spcBef>
                          <a:spcPts val="0"/>
                        </a:spcBef>
                        <a:spcAft>
                          <a:spcPts val="0"/>
                        </a:spcAft>
                      </a:pPr>
                      <a:r>
                        <a:rPr lang="en-US" sz="900">
                          <a:effectLst/>
                        </a:rPr>
                        <a:t>(CW, any reflection)</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18</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604885624"/>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Loaded Q</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5.05E+6 ± 20%</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532821469"/>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 HV bias, kV</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 4</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593151708"/>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Ceramic window dielectric loss constant</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&lt;1E-4</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337452473"/>
                  </a:ext>
                </a:extLst>
              </a:tr>
              <a:tr h="117604">
                <a:tc>
                  <a:txBody>
                    <a:bodyPr/>
                    <a:lstStyle/>
                    <a:p>
                      <a:pPr marL="0" marR="0">
                        <a:spcBef>
                          <a:spcPts val="0"/>
                        </a:spcBef>
                        <a:spcAft>
                          <a:spcPts val="0"/>
                        </a:spcAft>
                      </a:pPr>
                      <a:r>
                        <a:rPr lang="en-US" sz="900">
                          <a:effectLst/>
                        </a:rPr>
                        <a:t>Mechanical</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Parameter</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Value</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219661319"/>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Input coaxial line aperture, mm</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76.9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432469359"/>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Input coaxial line impedance, Ω</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50</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339777680"/>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Output coaxial line aperture, mm</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72.9</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518386127"/>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Output coaxial line impedance, Ω</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105</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280233370"/>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RF window</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Single, RT</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4205961129"/>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Cavity flange relative displacement, mm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 3</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811514474"/>
                  </a:ext>
                </a:extLst>
              </a:tr>
              <a:tr h="235207">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dirty="0">
                          <a:effectLst/>
                        </a:rPr>
                        <a:t>Vibration and shock, g</a:t>
                      </a:r>
                    </a:p>
                    <a:p>
                      <a:pPr marL="0" marR="0">
                        <a:spcBef>
                          <a:spcPts val="0"/>
                        </a:spcBef>
                        <a:spcAft>
                          <a:spcPts val="0"/>
                        </a:spcAft>
                      </a:pPr>
                      <a:r>
                        <a:rPr lang="en-US" sz="900" dirty="0">
                          <a:effectLst/>
                        </a:rPr>
                        <a:t>(in any direction)</a:t>
                      </a:r>
                      <a:endParaRPr lang="en-US" sz="900" dirty="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 3</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474077876"/>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Antenna tip centering, mm</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 1.5</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801892145"/>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Antenna tip vibration (by air cooling), mm</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 0.1</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187703492"/>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Vacuum leak tightness, l*Torr/s</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2E-10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464278997"/>
                  </a:ext>
                </a:extLst>
              </a:tr>
              <a:tr h="117604">
                <a:tc>
                  <a:txBody>
                    <a:bodyPr/>
                    <a:lstStyle/>
                    <a:p>
                      <a:pPr marL="0" marR="0">
                        <a:spcBef>
                          <a:spcPts val="0"/>
                        </a:spcBef>
                        <a:spcAft>
                          <a:spcPts val="0"/>
                        </a:spcAft>
                      </a:pPr>
                      <a:r>
                        <a:rPr lang="en-US" sz="900">
                          <a:effectLst/>
                        </a:rPr>
                        <a:t>Thermal</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909662705"/>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Thermal intercepts (nominal), K</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5 and 50</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802248992"/>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Temperature at 5 K intercept, K</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15</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304474901"/>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Temperature at 35-50 K intercept, K</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125</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354153294"/>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Maximum 2K heat load, W</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0.9</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858090793"/>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dirty="0">
                          <a:effectLst/>
                        </a:rPr>
                        <a:t>Maximum 5K heat load, W</a:t>
                      </a:r>
                      <a:endParaRPr lang="en-US" sz="900" dirty="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3.5</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043235432"/>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Maximum 35-50K heat load, W</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8.6</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620385259"/>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Maximum antenna tip temperature, K</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330</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575576135"/>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Antenna cooling media</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Air</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888108306"/>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Air flow rate, g/s</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2</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520149434"/>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Max cooling air pressure drop, bar</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1</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2926191195"/>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Air output temperature, K</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&lt; 323</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385362004"/>
                  </a:ext>
                </a:extLst>
              </a:tr>
              <a:tr h="117604">
                <a:tc>
                  <a:txBody>
                    <a:bodyPr/>
                    <a:lstStyle/>
                    <a:p>
                      <a:pPr marL="0" marR="0">
                        <a:spcBef>
                          <a:spcPts val="0"/>
                        </a:spcBef>
                        <a:spcAft>
                          <a:spcPts val="0"/>
                        </a:spcAft>
                      </a:pPr>
                      <a:r>
                        <a:rPr lang="en-US" sz="900">
                          <a:effectLst/>
                        </a:rPr>
                        <a:t>Diagnostics</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724305434"/>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a:effectLst/>
                        </a:rPr>
                        <a:t>Temperature sensors (per each coupler)</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a:effectLst/>
                        </a:rPr>
                        <a:t>7</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3845198273"/>
                  </a:ext>
                </a:extLst>
              </a:tr>
              <a:tr h="117604">
                <a:tc>
                  <a:txBody>
                    <a:bodyPr/>
                    <a:lstStyle/>
                    <a:p>
                      <a:pPr marL="0" marR="0">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dirty="0">
                          <a:effectLst/>
                        </a:rPr>
                        <a:t>E-probe current monitor</a:t>
                      </a:r>
                      <a:endParaRPr lang="en-US" sz="900" dirty="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lgn="ctr">
                        <a:spcBef>
                          <a:spcPts val="0"/>
                        </a:spcBef>
                        <a:spcAft>
                          <a:spcPts val="0"/>
                        </a:spcAft>
                      </a:pPr>
                      <a:r>
                        <a:rPr lang="en-US" sz="900" dirty="0">
                          <a:effectLst/>
                        </a:rPr>
                        <a:t>1</a:t>
                      </a:r>
                      <a:endParaRPr lang="en-US" sz="900" dirty="0">
                        <a:effectLst/>
                        <a:latin typeface="Palatino"/>
                        <a:ea typeface="MS Mincho" panose="02020609040205080304" pitchFamily="49" charset="-128"/>
                        <a:cs typeface="Times New Roman" panose="02020603050405020304" pitchFamily="18" charset="0"/>
                      </a:endParaRPr>
                    </a:p>
                  </a:txBody>
                  <a:tcPr marL="44101" marR="44101" marT="0" marB="0"/>
                </a:tc>
                <a:extLst>
                  <a:ext uri="{0D108BD9-81ED-4DB2-BD59-A6C34878D82A}">
                    <a16:rowId xmlns:a16="http://schemas.microsoft.com/office/drawing/2014/main" val="1543494632"/>
                  </a:ext>
                </a:extLst>
              </a:tr>
              <a:tr h="117604">
                <a:tc>
                  <a:txBody>
                    <a:bodyPr/>
                    <a:lstStyle/>
                    <a:p>
                      <a:pPr marL="0" marR="0">
                        <a:spcBef>
                          <a:spcPts val="0"/>
                        </a:spcBef>
                        <a:spcAft>
                          <a:spcPts val="0"/>
                        </a:spcAft>
                      </a:pP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b="0" dirty="0">
                          <a:effectLst/>
                        </a:rPr>
                        <a:t>Bias current monitor</a:t>
                      </a:r>
                      <a:endParaRPr lang="en-US" sz="900" b="0" dirty="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900">
                          <a:effectLst/>
                        </a:rPr>
                        <a:t>1</a:t>
                      </a:r>
                      <a:endParaRPr lang="en-US" sz="9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87707635"/>
                  </a:ext>
                </a:extLst>
              </a:tr>
              <a:tr h="117604">
                <a:tc>
                  <a:txBody>
                    <a:bodyPr/>
                    <a:lstStyle/>
                    <a:p>
                      <a:pPr marL="0" marR="0">
                        <a:spcBef>
                          <a:spcPts val="0"/>
                        </a:spcBef>
                        <a:spcAft>
                          <a:spcPts val="0"/>
                        </a:spcAft>
                      </a:pP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dirty="0">
                          <a:effectLst/>
                        </a:rPr>
                        <a:t>Bias voltage monitor</a:t>
                      </a:r>
                      <a:endParaRPr lang="en-US" sz="900" dirty="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900">
                          <a:effectLst/>
                        </a:rPr>
                        <a:t>1</a:t>
                      </a:r>
                      <a:endParaRPr lang="en-US" sz="9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29505371"/>
                  </a:ext>
                </a:extLst>
              </a:tr>
              <a:tr h="117604">
                <a:tc>
                  <a:txBody>
                    <a:bodyPr/>
                    <a:lstStyle/>
                    <a:p>
                      <a:pPr marL="0" marR="0">
                        <a:spcBef>
                          <a:spcPts val="0"/>
                        </a:spcBef>
                        <a:spcAft>
                          <a:spcPts val="0"/>
                        </a:spcAft>
                      </a:pPr>
                      <a:endParaRPr lang="en-US" sz="900">
                        <a:effectLst/>
                        <a:latin typeface="Palatino"/>
                        <a:ea typeface="MS Mincho" panose="02020609040205080304" pitchFamily="49" charset="-128"/>
                        <a:cs typeface="Times New Roman" panose="02020603050405020304" pitchFamily="18" charset="0"/>
                      </a:endParaRPr>
                    </a:p>
                  </a:txBody>
                  <a:tcPr marL="44101" marR="44101" marT="0" marB="0"/>
                </a:tc>
                <a:tc>
                  <a:txBody>
                    <a:bodyPr/>
                    <a:lstStyle/>
                    <a:p>
                      <a:pPr marL="0" marR="0">
                        <a:spcBef>
                          <a:spcPts val="0"/>
                        </a:spcBef>
                        <a:spcAft>
                          <a:spcPts val="0"/>
                        </a:spcAft>
                      </a:pPr>
                      <a:r>
                        <a:rPr lang="en-US" sz="900" dirty="0">
                          <a:effectLst/>
                        </a:rPr>
                        <a:t>Air output flow monitor</a:t>
                      </a:r>
                      <a:endParaRPr lang="en-US" sz="900" dirty="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900" dirty="0">
                          <a:effectLst/>
                        </a:rPr>
                        <a:t>1</a:t>
                      </a:r>
                      <a:endParaRPr lang="en-US" sz="900" dirty="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61444272"/>
                  </a:ext>
                </a:extLst>
              </a:tr>
            </a:tbl>
          </a:graphicData>
        </a:graphic>
      </p:graphicFrame>
      <p:sp>
        <p:nvSpPr>
          <p:cNvPr id="8" name="TextBox 7">
            <a:extLst>
              <a:ext uri="{FF2B5EF4-FFF2-40B4-BE49-F238E27FC236}">
                <a16:creationId xmlns:a16="http://schemas.microsoft.com/office/drawing/2014/main" id="{CF45F6AB-AF6D-4825-BD69-FB6A7925857C}"/>
              </a:ext>
            </a:extLst>
          </p:cNvPr>
          <p:cNvSpPr txBox="1"/>
          <p:nvPr/>
        </p:nvSpPr>
        <p:spPr>
          <a:xfrm>
            <a:off x="647637" y="4542693"/>
            <a:ext cx="6390596" cy="1754326"/>
          </a:xfrm>
          <a:prstGeom prst="rect">
            <a:avLst/>
          </a:prstGeom>
          <a:noFill/>
        </p:spPr>
        <p:txBody>
          <a:bodyPr wrap="none" rtlCol="0">
            <a:spAutoFit/>
          </a:bodyPr>
          <a:lstStyle/>
          <a:p>
            <a:r>
              <a:rPr lang="en-US" dirty="0">
                <a:solidFill>
                  <a:srgbClr val="0070C0"/>
                </a:solidFill>
              </a:rPr>
              <a:t>Maximum operating power	</a:t>
            </a:r>
            <a:r>
              <a:rPr lang="en-US" dirty="0">
                <a:solidFill>
                  <a:srgbClr val="7030A0"/>
                </a:solidFill>
              </a:rPr>
              <a:t>15 kW, CW, 20% reflection.</a:t>
            </a:r>
          </a:p>
          <a:p>
            <a:r>
              <a:rPr lang="en-US" dirty="0">
                <a:solidFill>
                  <a:srgbClr val="0070C0"/>
                </a:solidFill>
              </a:rPr>
              <a:t>Acceptance test 		</a:t>
            </a:r>
            <a:r>
              <a:rPr lang="en-US" dirty="0">
                <a:solidFill>
                  <a:srgbClr val="7030A0"/>
                </a:solidFill>
              </a:rPr>
              <a:t>18 kW, CW, full reflection, all phases.</a:t>
            </a:r>
          </a:p>
          <a:p>
            <a:endParaRPr lang="en-US" dirty="0">
              <a:solidFill>
                <a:srgbClr val="7030A0"/>
              </a:solidFill>
            </a:endParaRPr>
          </a:p>
          <a:p>
            <a:r>
              <a:rPr lang="en-US" dirty="0">
                <a:solidFill>
                  <a:srgbClr val="0070C0"/>
                </a:solidFill>
              </a:rPr>
              <a:t>Max. 2K heat load		</a:t>
            </a:r>
            <a:r>
              <a:rPr lang="en-US" dirty="0">
                <a:solidFill>
                  <a:srgbClr val="7030A0"/>
                </a:solidFill>
              </a:rPr>
              <a:t>&lt; 0.9 W.</a:t>
            </a:r>
          </a:p>
          <a:p>
            <a:r>
              <a:rPr lang="en-US" dirty="0">
                <a:solidFill>
                  <a:srgbClr val="0070C0"/>
                </a:solidFill>
              </a:rPr>
              <a:t>Max. 5K heat load		</a:t>
            </a:r>
            <a:r>
              <a:rPr lang="en-US" dirty="0">
                <a:solidFill>
                  <a:srgbClr val="7030A0"/>
                </a:solidFill>
              </a:rPr>
              <a:t>&lt; 3.5 W.</a:t>
            </a:r>
          </a:p>
          <a:p>
            <a:r>
              <a:rPr lang="en-US" dirty="0">
                <a:solidFill>
                  <a:srgbClr val="0070C0"/>
                </a:solidFill>
              </a:rPr>
              <a:t>Max. 35-50K heat load	</a:t>
            </a:r>
            <a:r>
              <a:rPr lang="en-US" dirty="0">
                <a:solidFill>
                  <a:srgbClr val="7030A0"/>
                </a:solidFill>
              </a:rPr>
              <a:t>&lt; 8.6 W.  </a:t>
            </a:r>
          </a:p>
        </p:txBody>
      </p:sp>
      <p:sp>
        <p:nvSpPr>
          <p:cNvPr id="9" name="TextBox 8">
            <a:extLst>
              <a:ext uri="{FF2B5EF4-FFF2-40B4-BE49-F238E27FC236}">
                <a16:creationId xmlns:a16="http://schemas.microsoft.com/office/drawing/2014/main" id="{33B738F1-BB0A-4E41-B9C9-B7FE4B948C32}"/>
              </a:ext>
            </a:extLst>
          </p:cNvPr>
          <p:cNvSpPr txBox="1"/>
          <p:nvPr/>
        </p:nvSpPr>
        <p:spPr>
          <a:xfrm>
            <a:off x="2074984" y="3804029"/>
            <a:ext cx="2364109" cy="369332"/>
          </a:xfrm>
          <a:prstGeom prst="rect">
            <a:avLst/>
          </a:prstGeom>
          <a:noFill/>
        </p:spPr>
        <p:txBody>
          <a:bodyPr wrap="none" rtlCol="0">
            <a:spAutoFit/>
          </a:bodyPr>
          <a:lstStyle/>
          <a:p>
            <a:r>
              <a:rPr lang="en-US" b="1" dirty="0">
                <a:solidFill>
                  <a:srgbClr val="7030A0"/>
                </a:solidFill>
              </a:rPr>
              <a:t>Important parameters:</a:t>
            </a:r>
          </a:p>
        </p:txBody>
      </p:sp>
    </p:spTree>
    <p:extLst>
      <p:ext uri="{BB962C8B-B14F-4D97-AF65-F5344CB8AC3E}">
        <p14:creationId xmlns:p14="http://schemas.microsoft.com/office/powerpoint/2010/main" val="4112163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1FA02-850D-4A05-8493-DEF35C13947B}"/>
              </a:ext>
            </a:extLst>
          </p:cNvPr>
          <p:cNvPicPr>
            <a:picLocks noChangeAspect="1"/>
          </p:cNvPicPr>
          <p:nvPr/>
        </p:nvPicPr>
        <p:blipFill>
          <a:blip r:embed="rId2"/>
          <a:stretch>
            <a:fillRect/>
          </a:stretch>
        </p:blipFill>
        <p:spPr>
          <a:xfrm>
            <a:off x="194636" y="80850"/>
            <a:ext cx="6191921" cy="3011983"/>
          </a:xfrm>
          <a:prstGeom prst="rect">
            <a:avLst/>
          </a:prstGeom>
        </p:spPr>
      </p:pic>
      <p:pic>
        <p:nvPicPr>
          <p:cNvPr id="4" name="Picture 3">
            <a:extLst>
              <a:ext uri="{FF2B5EF4-FFF2-40B4-BE49-F238E27FC236}">
                <a16:creationId xmlns:a16="http://schemas.microsoft.com/office/drawing/2014/main" id="{F0FBFAE3-6300-443D-BCBA-0AC97E0AF2D2}"/>
              </a:ext>
            </a:extLst>
          </p:cNvPr>
          <p:cNvPicPr>
            <a:picLocks noChangeAspect="1"/>
          </p:cNvPicPr>
          <p:nvPr/>
        </p:nvPicPr>
        <p:blipFill>
          <a:blip r:embed="rId3"/>
          <a:stretch>
            <a:fillRect/>
          </a:stretch>
        </p:blipFill>
        <p:spPr>
          <a:xfrm>
            <a:off x="2213009" y="3765168"/>
            <a:ext cx="6060275" cy="2795497"/>
          </a:xfrm>
          <a:prstGeom prst="rect">
            <a:avLst/>
          </a:prstGeom>
        </p:spPr>
      </p:pic>
      <p:sp>
        <p:nvSpPr>
          <p:cNvPr id="5" name="Arrow: Down 4">
            <a:extLst>
              <a:ext uri="{FF2B5EF4-FFF2-40B4-BE49-F238E27FC236}">
                <a16:creationId xmlns:a16="http://schemas.microsoft.com/office/drawing/2014/main" id="{D5E3B3A4-13DF-48F4-8128-7EFE6C7158F3}"/>
              </a:ext>
            </a:extLst>
          </p:cNvPr>
          <p:cNvSpPr/>
          <p:nvPr/>
        </p:nvSpPr>
        <p:spPr>
          <a:xfrm rot="18016494">
            <a:off x="3019091" y="2535483"/>
            <a:ext cx="543010" cy="162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4E75B7B-332A-4238-9768-64471E297D14}"/>
              </a:ext>
            </a:extLst>
          </p:cNvPr>
          <p:cNvSpPr/>
          <p:nvPr/>
        </p:nvSpPr>
        <p:spPr>
          <a:xfrm>
            <a:off x="6386557" y="1047246"/>
            <a:ext cx="5718278" cy="769441"/>
          </a:xfrm>
          <a:prstGeom prst="rect">
            <a:avLst/>
          </a:prstGeom>
        </p:spPr>
        <p:txBody>
          <a:bodyPr wrap="square">
            <a:spAutoFit/>
          </a:bodyPr>
          <a:lstStyle/>
          <a:p>
            <a:r>
              <a:rPr lang="en-US" sz="2200" b="1" dirty="0"/>
              <a:t>Connection between Tee and instrumental box was changed to make assembling simpler.</a:t>
            </a:r>
          </a:p>
        </p:txBody>
      </p:sp>
    </p:spTree>
    <p:extLst>
      <p:ext uri="{BB962C8B-B14F-4D97-AF65-F5344CB8AC3E}">
        <p14:creationId xmlns:p14="http://schemas.microsoft.com/office/powerpoint/2010/main" val="39363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D14932-C94D-4436-87EC-769E27B20090}"/>
              </a:ext>
            </a:extLst>
          </p:cNvPr>
          <p:cNvSpPr txBox="1"/>
          <p:nvPr/>
        </p:nvSpPr>
        <p:spPr>
          <a:xfrm>
            <a:off x="2760784" y="2760784"/>
            <a:ext cx="5838008" cy="830997"/>
          </a:xfrm>
          <a:prstGeom prst="rect">
            <a:avLst/>
          </a:prstGeom>
          <a:noFill/>
        </p:spPr>
        <p:txBody>
          <a:bodyPr wrap="none" rtlCol="0">
            <a:spAutoFit/>
          </a:bodyPr>
          <a:lstStyle/>
          <a:p>
            <a:r>
              <a:rPr lang="en-US" sz="4800" b="1" dirty="0"/>
              <a:t>Reducing the stresses.</a:t>
            </a:r>
          </a:p>
        </p:txBody>
      </p:sp>
    </p:spTree>
    <p:extLst>
      <p:ext uri="{BB962C8B-B14F-4D97-AF65-F5344CB8AC3E}">
        <p14:creationId xmlns:p14="http://schemas.microsoft.com/office/powerpoint/2010/main" val="190115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23B61F7-148A-45CA-A1F6-5A8978271C55}"/>
              </a:ext>
            </a:extLst>
          </p:cNvPr>
          <p:cNvGrpSpPr/>
          <p:nvPr/>
        </p:nvGrpSpPr>
        <p:grpSpPr>
          <a:xfrm>
            <a:off x="1844902" y="1576513"/>
            <a:ext cx="9049374" cy="3516008"/>
            <a:chOff x="715745" y="2704304"/>
            <a:chExt cx="9049374" cy="3516008"/>
          </a:xfrm>
        </p:grpSpPr>
        <p:grpSp>
          <p:nvGrpSpPr>
            <p:cNvPr id="10" name="Group 9">
              <a:extLst>
                <a:ext uri="{FF2B5EF4-FFF2-40B4-BE49-F238E27FC236}">
                  <a16:creationId xmlns:a16="http://schemas.microsoft.com/office/drawing/2014/main" id="{247C7653-D4B3-44C7-8750-7C28EFB6961F}"/>
                </a:ext>
              </a:extLst>
            </p:cNvPr>
            <p:cNvGrpSpPr/>
            <p:nvPr/>
          </p:nvGrpSpPr>
          <p:grpSpPr>
            <a:xfrm>
              <a:off x="715745" y="2704304"/>
              <a:ext cx="8977138" cy="3516008"/>
              <a:chOff x="715745" y="2704304"/>
              <a:chExt cx="8977138" cy="3516008"/>
            </a:xfrm>
          </p:grpSpPr>
          <p:pic>
            <p:nvPicPr>
              <p:cNvPr id="9" name="Picture 8">
                <a:extLst>
                  <a:ext uri="{FF2B5EF4-FFF2-40B4-BE49-F238E27FC236}">
                    <a16:creationId xmlns:a16="http://schemas.microsoft.com/office/drawing/2014/main" id="{41C952F2-0395-4615-9CFD-0BCBDCC412B1}"/>
                  </a:ext>
                </a:extLst>
              </p:cNvPr>
              <p:cNvPicPr>
                <a:picLocks noChangeAspect="1"/>
              </p:cNvPicPr>
              <p:nvPr/>
            </p:nvPicPr>
            <p:blipFill>
              <a:blip r:embed="rId2"/>
              <a:stretch>
                <a:fillRect/>
              </a:stretch>
            </p:blipFill>
            <p:spPr>
              <a:xfrm>
                <a:off x="715745" y="2745291"/>
                <a:ext cx="8977138" cy="3475021"/>
              </a:xfrm>
              <a:prstGeom prst="rect">
                <a:avLst/>
              </a:prstGeom>
            </p:spPr>
          </p:pic>
          <p:sp>
            <p:nvSpPr>
              <p:cNvPr id="6" name="TextBox 5">
                <a:extLst>
                  <a:ext uri="{FF2B5EF4-FFF2-40B4-BE49-F238E27FC236}">
                    <a16:creationId xmlns:a16="http://schemas.microsoft.com/office/drawing/2014/main" id="{E2A3CAA6-3370-4CA7-A5CB-185E1AA59ED0}"/>
                  </a:ext>
                </a:extLst>
              </p:cNvPr>
              <p:cNvSpPr txBox="1"/>
              <p:nvPr/>
            </p:nvSpPr>
            <p:spPr>
              <a:xfrm>
                <a:off x="1373895" y="3073636"/>
                <a:ext cx="428322" cy="369332"/>
              </a:xfrm>
              <a:prstGeom prst="rect">
                <a:avLst/>
              </a:prstGeom>
              <a:noFill/>
            </p:spPr>
            <p:txBody>
              <a:bodyPr wrap="none" rtlCol="0">
                <a:spAutoFit/>
              </a:bodyPr>
              <a:lstStyle/>
              <a:p>
                <a:r>
                  <a:rPr lang="en-US" b="1" dirty="0"/>
                  <a:t>2K</a:t>
                </a:r>
              </a:p>
            </p:txBody>
          </p:sp>
          <p:sp>
            <p:nvSpPr>
              <p:cNvPr id="7" name="TextBox 6">
                <a:extLst>
                  <a:ext uri="{FF2B5EF4-FFF2-40B4-BE49-F238E27FC236}">
                    <a16:creationId xmlns:a16="http://schemas.microsoft.com/office/drawing/2014/main" id="{699C2C37-47BD-44F5-9031-816203A77E99}"/>
                  </a:ext>
                </a:extLst>
              </p:cNvPr>
              <p:cNvSpPr txBox="1"/>
              <p:nvPr/>
            </p:nvSpPr>
            <p:spPr>
              <a:xfrm>
                <a:off x="2314948" y="2704304"/>
                <a:ext cx="545342" cy="369332"/>
              </a:xfrm>
              <a:prstGeom prst="rect">
                <a:avLst/>
              </a:prstGeom>
              <a:noFill/>
            </p:spPr>
            <p:txBody>
              <a:bodyPr wrap="none" rtlCol="0">
                <a:spAutoFit/>
              </a:bodyPr>
              <a:lstStyle/>
              <a:p>
                <a:r>
                  <a:rPr lang="en-US" b="1" dirty="0"/>
                  <a:t>15K</a:t>
                </a:r>
              </a:p>
            </p:txBody>
          </p:sp>
          <p:sp>
            <p:nvSpPr>
              <p:cNvPr id="8" name="TextBox 7">
                <a:extLst>
                  <a:ext uri="{FF2B5EF4-FFF2-40B4-BE49-F238E27FC236}">
                    <a16:creationId xmlns:a16="http://schemas.microsoft.com/office/drawing/2014/main" id="{1739B67E-7DCD-4A3A-8C7E-CE94678B4E7B}"/>
                  </a:ext>
                </a:extLst>
              </p:cNvPr>
              <p:cNvSpPr txBox="1"/>
              <p:nvPr/>
            </p:nvSpPr>
            <p:spPr>
              <a:xfrm>
                <a:off x="4658972" y="2745291"/>
                <a:ext cx="545342" cy="369332"/>
              </a:xfrm>
              <a:prstGeom prst="rect">
                <a:avLst/>
              </a:prstGeom>
              <a:noFill/>
            </p:spPr>
            <p:txBody>
              <a:bodyPr wrap="none" rtlCol="0">
                <a:spAutoFit/>
              </a:bodyPr>
              <a:lstStyle/>
              <a:p>
                <a:r>
                  <a:rPr lang="en-US" b="1" dirty="0"/>
                  <a:t>90K</a:t>
                </a:r>
              </a:p>
            </p:txBody>
          </p:sp>
        </p:grpSp>
        <p:cxnSp>
          <p:nvCxnSpPr>
            <p:cNvPr id="12" name="Straight Connector 11">
              <a:extLst>
                <a:ext uri="{FF2B5EF4-FFF2-40B4-BE49-F238E27FC236}">
                  <a16:creationId xmlns:a16="http://schemas.microsoft.com/office/drawing/2014/main" id="{C5919B5D-72CC-4AAA-ABE9-D93E8C403825}"/>
                </a:ext>
              </a:extLst>
            </p:cNvPr>
            <p:cNvCxnSpPr>
              <a:cxnSpLocks/>
            </p:cNvCxnSpPr>
            <p:nvPr/>
          </p:nvCxnSpPr>
          <p:spPr>
            <a:xfrm>
              <a:off x="5039102" y="4482801"/>
              <a:ext cx="606669" cy="0"/>
            </a:xfrm>
            <a:prstGeom prst="line">
              <a:avLst/>
            </a:prstGeom>
            <a:ln w="66675">
              <a:solidFill>
                <a:srgbClr val="002060"/>
              </a:solidFill>
              <a:head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9FECE90-905F-40B5-8DAE-8ED1A5A25116}"/>
                </a:ext>
              </a:extLst>
            </p:cNvPr>
            <p:cNvSpPr txBox="1"/>
            <p:nvPr/>
          </p:nvSpPr>
          <p:spPr>
            <a:xfrm>
              <a:off x="5781410" y="4267357"/>
              <a:ext cx="526106" cy="430887"/>
            </a:xfrm>
            <a:prstGeom prst="rect">
              <a:avLst/>
            </a:prstGeom>
            <a:noFill/>
          </p:spPr>
          <p:txBody>
            <a:bodyPr wrap="none" rtlCol="0">
              <a:spAutoFit/>
            </a:bodyPr>
            <a:lstStyle/>
            <a:p>
              <a:r>
                <a:rPr lang="en-US" sz="2200" b="1" dirty="0">
                  <a:solidFill>
                    <a:srgbClr val="002060"/>
                  </a:solidFill>
                </a:rPr>
                <a:t>Air</a:t>
              </a:r>
            </a:p>
          </p:txBody>
        </p:sp>
        <p:sp>
          <p:nvSpPr>
            <p:cNvPr id="15" name="TextBox 14">
              <a:extLst>
                <a:ext uri="{FF2B5EF4-FFF2-40B4-BE49-F238E27FC236}">
                  <a16:creationId xmlns:a16="http://schemas.microsoft.com/office/drawing/2014/main" id="{DAD1B844-3755-49C0-990B-976F571A055A}"/>
                </a:ext>
              </a:extLst>
            </p:cNvPr>
            <p:cNvSpPr txBox="1"/>
            <p:nvPr/>
          </p:nvSpPr>
          <p:spPr>
            <a:xfrm>
              <a:off x="7958214" y="3654028"/>
              <a:ext cx="1806905" cy="707886"/>
            </a:xfrm>
            <a:prstGeom prst="rect">
              <a:avLst/>
            </a:prstGeom>
            <a:noFill/>
          </p:spPr>
          <p:txBody>
            <a:bodyPr wrap="none" rtlCol="0">
              <a:spAutoFit/>
            </a:bodyPr>
            <a:lstStyle/>
            <a:p>
              <a:r>
                <a:rPr lang="en-US" sz="2000" b="1" dirty="0">
                  <a:solidFill>
                    <a:srgbClr val="002060"/>
                  </a:solidFill>
                </a:rPr>
                <a:t>Air, 293K, </a:t>
              </a:r>
            </a:p>
            <a:p>
              <a:r>
                <a:rPr lang="en-US" sz="2000" b="1" dirty="0">
                  <a:solidFill>
                    <a:srgbClr val="002060"/>
                  </a:solidFill>
                </a:rPr>
                <a:t>h = 6W/(K*m2)</a:t>
              </a:r>
            </a:p>
          </p:txBody>
        </p:sp>
      </p:grpSp>
      <p:sp>
        <p:nvSpPr>
          <p:cNvPr id="2" name="TextBox 1">
            <a:extLst>
              <a:ext uri="{FF2B5EF4-FFF2-40B4-BE49-F238E27FC236}">
                <a16:creationId xmlns:a16="http://schemas.microsoft.com/office/drawing/2014/main" id="{54A3140C-31E8-44A0-8D7C-F750C40D72D6}"/>
              </a:ext>
            </a:extLst>
          </p:cNvPr>
          <p:cNvSpPr txBox="1"/>
          <p:nvPr/>
        </p:nvSpPr>
        <p:spPr>
          <a:xfrm>
            <a:off x="197351" y="231725"/>
            <a:ext cx="11914984" cy="646331"/>
          </a:xfrm>
          <a:prstGeom prst="rect">
            <a:avLst/>
          </a:prstGeom>
          <a:noFill/>
        </p:spPr>
        <p:txBody>
          <a:bodyPr wrap="square" rtlCol="0">
            <a:spAutoFit/>
          </a:bodyPr>
          <a:lstStyle/>
          <a:p>
            <a:r>
              <a:rPr lang="en-US" dirty="0"/>
              <a:t>Main cause of stresses is difference of thermal expansions of ceramics and metal environment. Stresses depends on RF window</a:t>
            </a:r>
            <a:r>
              <a:rPr lang="ru-RU" dirty="0"/>
              <a:t> </a:t>
            </a:r>
            <a:r>
              <a:rPr lang="en-US" dirty="0"/>
              <a:t>configuration (materials, geometry) and cooling.</a:t>
            </a:r>
          </a:p>
        </p:txBody>
      </p:sp>
      <p:sp>
        <p:nvSpPr>
          <p:cNvPr id="3" name="TextBox 2">
            <a:extLst>
              <a:ext uri="{FF2B5EF4-FFF2-40B4-BE49-F238E27FC236}">
                <a16:creationId xmlns:a16="http://schemas.microsoft.com/office/drawing/2014/main" id="{99DCE44B-4130-41E7-9CD0-3DEE503FC0D8}"/>
              </a:ext>
            </a:extLst>
          </p:cNvPr>
          <p:cNvSpPr txBox="1"/>
          <p:nvPr/>
        </p:nvSpPr>
        <p:spPr>
          <a:xfrm>
            <a:off x="280871" y="1008147"/>
            <a:ext cx="6088718" cy="369332"/>
          </a:xfrm>
          <a:prstGeom prst="rect">
            <a:avLst/>
          </a:prstGeom>
          <a:noFill/>
        </p:spPr>
        <p:txBody>
          <a:bodyPr wrap="none" rtlCol="0">
            <a:spAutoFit/>
          </a:bodyPr>
          <a:lstStyle/>
          <a:p>
            <a:r>
              <a:rPr lang="en-US" b="1" dirty="0"/>
              <a:t>As reference was chosen present window of 325 MHz coupler.</a:t>
            </a:r>
          </a:p>
        </p:txBody>
      </p:sp>
      <p:sp>
        <p:nvSpPr>
          <p:cNvPr id="5" name="TextBox 4">
            <a:extLst>
              <a:ext uri="{FF2B5EF4-FFF2-40B4-BE49-F238E27FC236}">
                <a16:creationId xmlns:a16="http://schemas.microsoft.com/office/drawing/2014/main" id="{1EBBC02F-9E4A-4BE9-B4E4-DB37594E24E9}"/>
              </a:ext>
            </a:extLst>
          </p:cNvPr>
          <p:cNvSpPr txBox="1"/>
          <p:nvPr/>
        </p:nvSpPr>
        <p:spPr>
          <a:xfrm>
            <a:off x="422511" y="1479770"/>
            <a:ext cx="2226763" cy="369332"/>
          </a:xfrm>
          <a:prstGeom prst="rect">
            <a:avLst/>
          </a:prstGeom>
          <a:noFill/>
        </p:spPr>
        <p:txBody>
          <a:bodyPr wrap="none" rtlCol="0">
            <a:spAutoFit/>
          </a:bodyPr>
          <a:lstStyle/>
          <a:p>
            <a:r>
              <a:rPr lang="en-US" b="1" dirty="0"/>
              <a:t>Boundary conditions:</a:t>
            </a:r>
          </a:p>
        </p:txBody>
      </p:sp>
      <p:sp>
        <p:nvSpPr>
          <p:cNvPr id="17" name="TextBox 16">
            <a:extLst>
              <a:ext uri="{FF2B5EF4-FFF2-40B4-BE49-F238E27FC236}">
                <a16:creationId xmlns:a16="http://schemas.microsoft.com/office/drawing/2014/main" id="{8E74C580-FBFE-45B6-A85A-BC5385738D10}"/>
              </a:ext>
            </a:extLst>
          </p:cNvPr>
          <p:cNvSpPr txBox="1"/>
          <p:nvPr/>
        </p:nvSpPr>
        <p:spPr>
          <a:xfrm>
            <a:off x="694591" y="5107908"/>
            <a:ext cx="7133235" cy="400110"/>
          </a:xfrm>
          <a:prstGeom prst="rect">
            <a:avLst/>
          </a:prstGeom>
          <a:noFill/>
        </p:spPr>
        <p:txBody>
          <a:bodyPr wrap="none" rtlCol="0">
            <a:spAutoFit/>
          </a:bodyPr>
          <a:lstStyle/>
          <a:p>
            <a:r>
              <a:rPr lang="en-US" b="1" dirty="0"/>
              <a:t>Convection coefficient inside antenna:  </a:t>
            </a:r>
            <a:r>
              <a:rPr lang="en-US" sz="2000" b="1" dirty="0">
                <a:solidFill>
                  <a:srgbClr val="002060"/>
                </a:solidFill>
              </a:rPr>
              <a:t>h = 26.83 + 56.54*</a:t>
            </a:r>
            <a:r>
              <a:rPr lang="en-US" sz="2000" b="1" dirty="0" err="1">
                <a:solidFill>
                  <a:srgbClr val="002060"/>
                </a:solidFill>
              </a:rPr>
              <a:t>A_rate</a:t>
            </a:r>
            <a:r>
              <a:rPr lang="en-US" sz="2000" b="1" dirty="0">
                <a:solidFill>
                  <a:srgbClr val="002060"/>
                </a:solidFill>
              </a:rPr>
              <a:t> (g/s)</a:t>
            </a:r>
          </a:p>
        </p:txBody>
      </p:sp>
      <p:graphicFrame>
        <p:nvGraphicFramePr>
          <p:cNvPr id="18" name="Table 17">
            <a:extLst>
              <a:ext uri="{FF2B5EF4-FFF2-40B4-BE49-F238E27FC236}">
                <a16:creationId xmlns:a16="http://schemas.microsoft.com/office/drawing/2014/main" id="{DFB388D6-6EDB-4757-A15B-8BA5DA829927}"/>
              </a:ext>
            </a:extLst>
          </p:cNvPr>
          <p:cNvGraphicFramePr>
            <a:graphicFrameLocks noGrp="1"/>
          </p:cNvGraphicFramePr>
          <p:nvPr>
            <p:extLst/>
          </p:nvPr>
        </p:nvGraphicFramePr>
        <p:xfrm>
          <a:off x="959338" y="5739513"/>
          <a:ext cx="6285525" cy="741680"/>
        </p:xfrm>
        <a:graphic>
          <a:graphicData uri="http://schemas.openxmlformats.org/drawingml/2006/table">
            <a:tbl>
              <a:tblPr firstRow="1" bandRow="1">
                <a:tableStyleId>{5C22544A-7EE6-4342-B048-85BDC9FD1C3A}</a:tableStyleId>
              </a:tblPr>
              <a:tblGrid>
                <a:gridCol w="1669563">
                  <a:extLst>
                    <a:ext uri="{9D8B030D-6E8A-4147-A177-3AD203B41FA5}">
                      <a16:colId xmlns:a16="http://schemas.microsoft.com/office/drawing/2014/main" val="3134212495"/>
                    </a:ext>
                  </a:extLst>
                </a:gridCol>
                <a:gridCol w="1538654">
                  <a:extLst>
                    <a:ext uri="{9D8B030D-6E8A-4147-A177-3AD203B41FA5}">
                      <a16:colId xmlns:a16="http://schemas.microsoft.com/office/drawing/2014/main" val="98747956"/>
                    </a:ext>
                  </a:extLst>
                </a:gridCol>
                <a:gridCol w="1538654">
                  <a:extLst>
                    <a:ext uri="{9D8B030D-6E8A-4147-A177-3AD203B41FA5}">
                      <a16:colId xmlns:a16="http://schemas.microsoft.com/office/drawing/2014/main" val="2211544991"/>
                    </a:ext>
                  </a:extLst>
                </a:gridCol>
                <a:gridCol w="1538654">
                  <a:extLst>
                    <a:ext uri="{9D8B030D-6E8A-4147-A177-3AD203B41FA5}">
                      <a16:colId xmlns:a16="http://schemas.microsoft.com/office/drawing/2014/main" val="730478131"/>
                    </a:ext>
                  </a:extLst>
                </a:gridCol>
              </a:tblGrid>
              <a:tr h="370840">
                <a:tc>
                  <a:txBody>
                    <a:bodyPr/>
                    <a:lstStyle/>
                    <a:p>
                      <a:r>
                        <a:rPr lang="en-US" dirty="0" err="1"/>
                        <a:t>A_rate</a:t>
                      </a:r>
                      <a:r>
                        <a:rPr lang="en-US" dirty="0"/>
                        <a:t> (g/s)</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724311793"/>
                  </a:ext>
                </a:extLst>
              </a:tr>
              <a:tr h="370840">
                <a:tc>
                  <a:txBody>
                    <a:bodyPr/>
                    <a:lstStyle/>
                    <a:p>
                      <a:r>
                        <a:rPr lang="en-US" dirty="0"/>
                        <a:t>h (W/(K*m2))</a:t>
                      </a:r>
                    </a:p>
                  </a:txBody>
                  <a:tcPr/>
                </a:tc>
                <a:tc>
                  <a:txBody>
                    <a:bodyPr/>
                    <a:lstStyle/>
                    <a:p>
                      <a:pPr algn="ctr"/>
                      <a:r>
                        <a:rPr lang="en-US" dirty="0"/>
                        <a:t>83.4</a:t>
                      </a:r>
                    </a:p>
                  </a:txBody>
                  <a:tcPr/>
                </a:tc>
                <a:tc>
                  <a:txBody>
                    <a:bodyPr/>
                    <a:lstStyle/>
                    <a:p>
                      <a:pPr algn="ctr"/>
                      <a:r>
                        <a:rPr lang="en-US" dirty="0"/>
                        <a:t>139.9</a:t>
                      </a:r>
                    </a:p>
                  </a:txBody>
                  <a:tcPr/>
                </a:tc>
                <a:tc>
                  <a:txBody>
                    <a:bodyPr/>
                    <a:lstStyle/>
                    <a:p>
                      <a:pPr algn="ctr"/>
                      <a:r>
                        <a:rPr lang="en-US" dirty="0"/>
                        <a:t>196.5</a:t>
                      </a:r>
                    </a:p>
                  </a:txBody>
                  <a:tcPr/>
                </a:tc>
                <a:extLst>
                  <a:ext uri="{0D108BD9-81ED-4DB2-BD59-A6C34878D82A}">
                    <a16:rowId xmlns:a16="http://schemas.microsoft.com/office/drawing/2014/main" val="698975965"/>
                  </a:ext>
                </a:extLst>
              </a:tr>
            </a:tbl>
          </a:graphicData>
        </a:graphic>
      </p:graphicFrame>
    </p:spTree>
    <p:extLst>
      <p:ext uri="{BB962C8B-B14F-4D97-AF65-F5344CB8AC3E}">
        <p14:creationId xmlns:p14="http://schemas.microsoft.com/office/powerpoint/2010/main" val="1275853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6C02B8-E535-4CE5-A88F-36B50D373D89}"/>
              </a:ext>
            </a:extLst>
          </p:cNvPr>
          <p:cNvPicPr>
            <a:picLocks noChangeAspect="1"/>
          </p:cNvPicPr>
          <p:nvPr/>
        </p:nvPicPr>
        <p:blipFill>
          <a:blip r:embed="rId2"/>
          <a:stretch>
            <a:fillRect/>
          </a:stretch>
        </p:blipFill>
        <p:spPr>
          <a:xfrm>
            <a:off x="244701" y="2239999"/>
            <a:ext cx="7156223" cy="2770151"/>
          </a:xfrm>
          <a:prstGeom prst="rect">
            <a:avLst/>
          </a:prstGeom>
        </p:spPr>
      </p:pic>
      <p:sp>
        <p:nvSpPr>
          <p:cNvPr id="11" name="TextBox 10">
            <a:extLst>
              <a:ext uri="{FF2B5EF4-FFF2-40B4-BE49-F238E27FC236}">
                <a16:creationId xmlns:a16="http://schemas.microsoft.com/office/drawing/2014/main" id="{A68B2C51-CE16-479C-A35D-90C1F887634A}"/>
              </a:ext>
            </a:extLst>
          </p:cNvPr>
          <p:cNvSpPr txBox="1"/>
          <p:nvPr/>
        </p:nvSpPr>
        <p:spPr>
          <a:xfrm>
            <a:off x="4326416" y="202223"/>
            <a:ext cx="3240567" cy="461665"/>
          </a:xfrm>
          <a:prstGeom prst="rect">
            <a:avLst/>
          </a:prstGeom>
          <a:noFill/>
        </p:spPr>
        <p:txBody>
          <a:bodyPr wrap="none" rtlCol="0">
            <a:spAutoFit/>
          </a:bodyPr>
          <a:lstStyle/>
          <a:p>
            <a:r>
              <a:rPr lang="en-US" sz="2400" b="1" dirty="0"/>
              <a:t>Analyzed configurations</a:t>
            </a:r>
          </a:p>
        </p:txBody>
      </p:sp>
      <p:pic>
        <p:nvPicPr>
          <p:cNvPr id="12" name="Picture 11">
            <a:extLst>
              <a:ext uri="{FF2B5EF4-FFF2-40B4-BE49-F238E27FC236}">
                <a16:creationId xmlns:a16="http://schemas.microsoft.com/office/drawing/2014/main" id="{7661DD7C-1ED6-47C0-ADFC-50FEB500D8E8}"/>
              </a:ext>
            </a:extLst>
          </p:cNvPr>
          <p:cNvPicPr>
            <a:picLocks noChangeAspect="1"/>
          </p:cNvPicPr>
          <p:nvPr/>
        </p:nvPicPr>
        <p:blipFill>
          <a:blip r:embed="rId3"/>
          <a:stretch>
            <a:fillRect/>
          </a:stretch>
        </p:blipFill>
        <p:spPr>
          <a:xfrm>
            <a:off x="8233733" y="504280"/>
            <a:ext cx="3529642" cy="5849439"/>
          </a:xfrm>
          <a:prstGeom prst="rect">
            <a:avLst/>
          </a:prstGeom>
        </p:spPr>
      </p:pic>
      <p:sp>
        <p:nvSpPr>
          <p:cNvPr id="2" name="TextBox 1">
            <a:extLst>
              <a:ext uri="{FF2B5EF4-FFF2-40B4-BE49-F238E27FC236}">
                <a16:creationId xmlns:a16="http://schemas.microsoft.com/office/drawing/2014/main" id="{7CD4BBF6-D41B-4E98-9D8E-562F2BB9DC45}"/>
              </a:ext>
            </a:extLst>
          </p:cNvPr>
          <p:cNvSpPr txBox="1"/>
          <p:nvPr/>
        </p:nvSpPr>
        <p:spPr>
          <a:xfrm>
            <a:off x="984738" y="1222131"/>
            <a:ext cx="2022798" cy="369332"/>
          </a:xfrm>
          <a:prstGeom prst="rect">
            <a:avLst/>
          </a:prstGeom>
          <a:noFill/>
        </p:spPr>
        <p:txBody>
          <a:bodyPr wrap="none" rtlCol="0">
            <a:spAutoFit/>
          </a:bodyPr>
          <a:lstStyle/>
          <a:p>
            <a:r>
              <a:rPr lang="en-US" b="1" dirty="0"/>
              <a:t>Current version, VC</a:t>
            </a:r>
          </a:p>
        </p:txBody>
      </p:sp>
    </p:spTree>
    <p:extLst>
      <p:ext uri="{BB962C8B-B14F-4D97-AF65-F5344CB8AC3E}">
        <p14:creationId xmlns:p14="http://schemas.microsoft.com/office/powerpoint/2010/main" val="68434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91A10C-8F1D-4EF4-AFDD-A39727666262}"/>
              </a:ext>
            </a:extLst>
          </p:cNvPr>
          <p:cNvPicPr>
            <a:picLocks noChangeAspect="1"/>
          </p:cNvPicPr>
          <p:nvPr/>
        </p:nvPicPr>
        <p:blipFill>
          <a:blip r:embed="rId2"/>
          <a:stretch>
            <a:fillRect/>
          </a:stretch>
        </p:blipFill>
        <p:spPr>
          <a:xfrm>
            <a:off x="448071" y="2359213"/>
            <a:ext cx="6691815" cy="3746312"/>
          </a:xfrm>
          <a:prstGeom prst="rect">
            <a:avLst/>
          </a:prstGeom>
        </p:spPr>
      </p:pic>
      <p:pic>
        <p:nvPicPr>
          <p:cNvPr id="3" name="Picture 2">
            <a:extLst>
              <a:ext uri="{FF2B5EF4-FFF2-40B4-BE49-F238E27FC236}">
                <a16:creationId xmlns:a16="http://schemas.microsoft.com/office/drawing/2014/main" id="{185B42A0-40DA-4581-B89E-5D211C57477C}"/>
              </a:ext>
            </a:extLst>
          </p:cNvPr>
          <p:cNvPicPr>
            <a:picLocks noChangeAspect="1"/>
          </p:cNvPicPr>
          <p:nvPr/>
        </p:nvPicPr>
        <p:blipFill>
          <a:blip r:embed="rId3"/>
          <a:stretch>
            <a:fillRect/>
          </a:stretch>
        </p:blipFill>
        <p:spPr>
          <a:xfrm>
            <a:off x="7820025" y="1374008"/>
            <a:ext cx="3790914" cy="5112517"/>
          </a:xfrm>
          <a:prstGeom prst="rect">
            <a:avLst/>
          </a:prstGeom>
        </p:spPr>
      </p:pic>
      <p:sp>
        <p:nvSpPr>
          <p:cNvPr id="4" name="TextBox 3">
            <a:extLst>
              <a:ext uri="{FF2B5EF4-FFF2-40B4-BE49-F238E27FC236}">
                <a16:creationId xmlns:a16="http://schemas.microsoft.com/office/drawing/2014/main" id="{C891BE80-EFEA-45EE-974E-74433B06EB9F}"/>
              </a:ext>
            </a:extLst>
          </p:cNvPr>
          <p:cNvSpPr txBox="1"/>
          <p:nvPr/>
        </p:nvSpPr>
        <p:spPr>
          <a:xfrm>
            <a:off x="975945" y="383143"/>
            <a:ext cx="1433149" cy="369332"/>
          </a:xfrm>
          <a:prstGeom prst="rect">
            <a:avLst/>
          </a:prstGeom>
          <a:noFill/>
        </p:spPr>
        <p:txBody>
          <a:bodyPr wrap="none" rtlCol="0">
            <a:spAutoFit/>
          </a:bodyPr>
          <a:lstStyle/>
          <a:p>
            <a:r>
              <a:rPr lang="en-US" b="1" dirty="0"/>
              <a:t>Version 1, V1</a:t>
            </a:r>
          </a:p>
        </p:txBody>
      </p:sp>
      <p:sp>
        <p:nvSpPr>
          <p:cNvPr id="5" name="TextBox 4">
            <a:extLst>
              <a:ext uri="{FF2B5EF4-FFF2-40B4-BE49-F238E27FC236}">
                <a16:creationId xmlns:a16="http://schemas.microsoft.com/office/drawing/2014/main" id="{B8EA69B0-B8CC-4FD0-B258-D79CB2ACB5F6}"/>
              </a:ext>
            </a:extLst>
          </p:cNvPr>
          <p:cNvSpPr txBox="1"/>
          <p:nvPr/>
        </p:nvSpPr>
        <p:spPr>
          <a:xfrm>
            <a:off x="581061" y="975946"/>
            <a:ext cx="5877891" cy="646331"/>
          </a:xfrm>
          <a:prstGeom prst="rect">
            <a:avLst/>
          </a:prstGeom>
          <a:noFill/>
        </p:spPr>
        <p:txBody>
          <a:bodyPr wrap="none" rtlCol="0">
            <a:spAutoFit/>
          </a:bodyPr>
          <a:lstStyle/>
          <a:p>
            <a:pPr marL="285750" indent="-285750">
              <a:buFont typeface="Wingdings" panose="05000000000000000000" pitchFamily="2" charset="2"/>
              <a:buChar char="§"/>
            </a:pPr>
            <a:r>
              <a:rPr lang="en-US" dirty="0"/>
              <a:t>Lengths and of copper sleeves are increased.</a:t>
            </a:r>
          </a:p>
          <a:p>
            <a:pPr marL="285750" indent="-285750">
              <a:buFont typeface="Wingdings" panose="05000000000000000000" pitchFamily="2" charset="2"/>
              <a:buChar char="§"/>
            </a:pPr>
            <a:r>
              <a:rPr lang="en-US" dirty="0"/>
              <a:t>Diameter of inner conductor at brazing point is increased.</a:t>
            </a:r>
          </a:p>
        </p:txBody>
      </p:sp>
    </p:spTree>
    <p:extLst>
      <p:ext uri="{BB962C8B-B14F-4D97-AF65-F5344CB8AC3E}">
        <p14:creationId xmlns:p14="http://schemas.microsoft.com/office/powerpoint/2010/main" val="1962057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F52497-D28C-46C7-95A5-71C5C013C75D}"/>
              </a:ext>
            </a:extLst>
          </p:cNvPr>
          <p:cNvPicPr>
            <a:picLocks noChangeAspect="1"/>
          </p:cNvPicPr>
          <p:nvPr/>
        </p:nvPicPr>
        <p:blipFill>
          <a:blip r:embed="rId2"/>
          <a:stretch>
            <a:fillRect/>
          </a:stretch>
        </p:blipFill>
        <p:spPr>
          <a:xfrm>
            <a:off x="8684536" y="686839"/>
            <a:ext cx="3018026" cy="5824598"/>
          </a:xfrm>
          <a:prstGeom prst="rect">
            <a:avLst/>
          </a:prstGeom>
        </p:spPr>
      </p:pic>
      <p:pic>
        <p:nvPicPr>
          <p:cNvPr id="3" name="Picture 2">
            <a:extLst>
              <a:ext uri="{FF2B5EF4-FFF2-40B4-BE49-F238E27FC236}">
                <a16:creationId xmlns:a16="http://schemas.microsoft.com/office/drawing/2014/main" id="{A64DF2B6-4EF3-4C6C-9E3B-BED8F65CF33D}"/>
              </a:ext>
            </a:extLst>
          </p:cNvPr>
          <p:cNvPicPr>
            <a:picLocks noChangeAspect="1"/>
          </p:cNvPicPr>
          <p:nvPr/>
        </p:nvPicPr>
        <p:blipFill>
          <a:blip r:embed="rId3"/>
          <a:stretch>
            <a:fillRect/>
          </a:stretch>
        </p:blipFill>
        <p:spPr>
          <a:xfrm>
            <a:off x="683435" y="2084928"/>
            <a:ext cx="7384973" cy="4303361"/>
          </a:xfrm>
          <a:prstGeom prst="rect">
            <a:avLst/>
          </a:prstGeom>
        </p:spPr>
      </p:pic>
      <p:sp>
        <p:nvSpPr>
          <p:cNvPr id="5" name="TextBox 4">
            <a:extLst>
              <a:ext uri="{FF2B5EF4-FFF2-40B4-BE49-F238E27FC236}">
                <a16:creationId xmlns:a16="http://schemas.microsoft.com/office/drawing/2014/main" id="{C6B49136-8145-4B81-8ABC-329E51310FBA}"/>
              </a:ext>
            </a:extLst>
          </p:cNvPr>
          <p:cNvSpPr txBox="1"/>
          <p:nvPr/>
        </p:nvSpPr>
        <p:spPr>
          <a:xfrm>
            <a:off x="808892" y="609655"/>
            <a:ext cx="4698337" cy="923330"/>
          </a:xfrm>
          <a:prstGeom prst="rect">
            <a:avLst/>
          </a:prstGeom>
          <a:noFill/>
        </p:spPr>
        <p:txBody>
          <a:bodyPr wrap="none" rtlCol="0">
            <a:spAutoFit/>
          </a:bodyPr>
          <a:lstStyle/>
          <a:p>
            <a:r>
              <a:rPr lang="en-US" b="1" dirty="0"/>
              <a:t>Version 2, V2.</a:t>
            </a:r>
          </a:p>
          <a:p>
            <a:endParaRPr lang="en-US" dirty="0"/>
          </a:p>
          <a:p>
            <a:pPr marL="285750" indent="-285750">
              <a:buFont typeface="Wingdings" panose="05000000000000000000" pitchFamily="2" charset="2"/>
              <a:buChar char="§"/>
            </a:pPr>
            <a:r>
              <a:rPr lang="en-US" dirty="0"/>
              <a:t>Only lengths of copper sleeves are increased.</a:t>
            </a:r>
          </a:p>
        </p:txBody>
      </p:sp>
    </p:spTree>
    <p:extLst>
      <p:ext uri="{BB962C8B-B14F-4D97-AF65-F5344CB8AC3E}">
        <p14:creationId xmlns:p14="http://schemas.microsoft.com/office/powerpoint/2010/main" val="255863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D3ABE4-C994-46F5-9CD8-F0936A5B2220}"/>
              </a:ext>
            </a:extLst>
          </p:cNvPr>
          <p:cNvPicPr>
            <a:picLocks noChangeAspect="1"/>
          </p:cNvPicPr>
          <p:nvPr/>
        </p:nvPicPr>
        <p:blipFill>
          <a:blip r:embed="rId2"/>
          <a:stretch>
            <a:fillRect/>
          </a:stretch>
        </p:blipFill>
        <p:spPr>
          <a:xfrm>
            <a:off x="443298" y="1776047"/>
            <a:ext cx="6954059" cy="4501661"/>
          </a:xfrm>
          <a:prstGeom prst="rect">
            <a:avLst/>
          </a:prstGeom>
        </p:spPr>
      </p:pic>
      <p:pic>
        <p:nvPicPr>
          <p:cNvPr id="3" name="Picture 2">
            <a:extLst>
              <a:ext uri="{FF2B5EF4-FFF2-40B4-BE49-F238E27FC236}">
                <a16:creationId xmlns:a16="http://schemas.microsoft.com/office/drawing/2014/main" id="{DAFC507D-7BDA-457D-8217-649177F75E39}"/>
              </a:ext>
            </a:extLst>
          </p:cNvPr>
          <p:cNvPicPr>
            <a:picLocks noChangeAspect="1"/>
          </p:cNvPicPr>
          <p:nvPr/>
        </p:nvPicPr>
        <p:blipFill>
          <a:blip r:embed="rId3"/>
          <a:stretch>
            <a:fillRect/>
          </a:stretch>
        </p:blipFill>
        <p:spPr>
          <a:xfrm>
            <a:off x="7951696" y="714375"/>
            <a:ext cx="3240912" cy="5801514"/>
          </a:xfrm>
          <a:prstGeom prst="rect">
            <a:avLst/>
          </a:prstGeom>
        </p:spPr>
      </p:pic>
      <p:sp>
        <p:nvSpPr>
          <p:cNvPr id="5" name="TextBox 4">
            <a:extLst>
              <a:ext uri="{FF2B5EF4-FFF2-40B4-BE49-F238E27FC236}">
                <a16:creationId xmlns:a16="http://schemas.microsoft.com/office/drawing/2014/main" id="{407A34CE-BACA-45E5-A756-794A9A4BFED4}"/>
              </a:ext>
            </a:extLst>
          </p:cNvPr>
          <p:cNvSpPr txBox="1"/>
          <p:nvPr/>
        </p:nvSpPr>
        <p:spPr>
          <a:xfrm>
            <a:off x="717753" y="298719"/>
            <a:ext cx="5545301" cy="1477328"/>
          </a:xfrm>
          <a:prstGeom prst="rect">
            <a:avLst/>
          </a:prstGeom>
          <a:noFill/>
        </p:spPr>
        <p:txBody>
          <a:bodyPr wrap="none" rtlCol="0">
            <a:spAutoFit/>
          </a:bodyPr>
          <a:lstStyle/>
          <a:p>
            <a:r>
              <a:rPr lang="en-US" b="1" dirty="0"/>
              <a:t>Version 3, V3</a:t>
            </a:r>
          </a:p>
          <a:p>
            <a:endParaRPr lang="en-US" b="1" dirty="0"/>
          </a:p>
          <a:p>
            <a:pPr marL="285750" indent="-285750">
              <a:buFont typeface="Wingdings" panose="05000000000000000000" pitchFamily="2" charset="2"/>
              <a:buChar char="§"/>
            </a:pPr>
            <a:r>
              <a:rPr lang="en-US" dirty="0"/>
              <a:t>Lengths and of copper sleeves are increased.</a:t>
            </a:r>
          </a:p>
          <a:p>
            <a:pPr marL="285750" indent="-285750">
              <a:buFont typeface="Wingdings" panose="05000000000000000000" pitchFamily="2" charset="2"/>
              <a:buChar char="§"/>
            </a:pPr>
            <a:r>
              <a:rPr lang="en-US" dirty="0"/>
              <a:t>Diameter of ceramic increased (from 76mm to 90mm</a:t>
            </a:r>
            <a:r>
              <a:rPr lang="en-US" b="1" dirty="0"/>
              <a:t>)</a:t>
            </a:r>
          </a:p>
          <a:p>
            <a:endParaRPr lang="en-US" b="1" dirty="0"/>
          </a:p>
        </p:txBody>
      </p:sp>
    </p:spTree>
    <p:extLst>
      <p:ext uri="{BB962C8B-B14F-4D97-AF65-F5344CB8AC3E}">
        <p14:creationId xmlns:p14="http://schemas.microsoft.com/office/powerpoint/2010/main" val="348755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3151D-83AB-4FD1-A0F9-934BC55E482C}"/>
              </a:ext>
            </a:extLst>
          </p:cNvPr>
          <p:cNvPicPr>
            <a:picLocks noChangeAspect="1"/>
          </p:cNvPicPr>
          <p:nvPr/>
        </p:nvPicPr>
        <p:blipFill>
          <a:blip r:embed="rId2"/>
          <a:stretch>
            <a:fillRect/>
          </a:stretch>
        </p:blipFill>
        <p:spPr>
          <a:xfrm>
            <a:off x="573723" y="2088081"/>
            <a:ext cx="6787063" cy="4053253"/>
          </a:xfrm>
          <a:prstGeom prst="rect">
            <a:avLst/>
          </a:prstGeom>
        </p:spPr>
      </p:pic>
      <p:pic>
        <p:nvPicPr>
          <p:cNvPr id="3" name="Picture 2">
            <a:extLst>
              <a:ext uri="{FF2B5EF4-FFF2-40B4-BE49-F238E27FC236}">
                <a16:creationId xmlns:a16="http://schemas.microsoft.com/office/drawing/2014/main" id="{BB4617DC-694B-4A2D-A33B-9DF3C72F9B4B}"/>
              </a:ext>
            </a:extLst>
          </p:cNvPr>
          <p:cNvPicPr>
            <a:picLocks noChangeAspect="1"/>
          </p:cNvPicPr>
          <p:nvPr/>
        </p:nvPicPr>
        <p:blipFill>
          <a:blip r:embed="rId3"/>
          <a:stretch>
            <a:fillRect/>
          </a:stretch>
        </p:blipFill>
        <p:spPr>
          <a:xfrm>
            <a:off x="7798777" y="516754"/>
            <a:ext cx="4039307" cy="5989997"/>
          </a:xfrm>
          <a:prstGeom prst="rect">
            <a:avLst/>
          </a:prstGeom>
        </p:spPr>
      </p:pic>
      <p:sp>
        <p:nvSpPr>
          <p:cNvPr id="5" name="TextBox 4">
            <a:extLst>
              <a:ext uri="{FF2B5EF4-FFF2-40B4-BE49-F238E27FC236}">
                <a16:creationId xmlns:a16="http://schemas.microsoft.com/office/drawing/2014/main" id="{A49C8481-8BE8-4B87-B776-E928D39D8F09}"/>
              </a:ext>
            </a:extLst>
          </p:cNvPr>
          <p:cNvSpPr txBox="1"/>
          <p:nvPr/>
        </p:nvSpPr>
        <p:spPr>
          <a:xfrm>
            <a:off x="756138" y="305738"/>
            <a:ext cx="5545301" cy="1477328"/>
          </a:xfrm>
          <a:prstGeom prst="rect">
            <a:avLst/>
          </a:prstGeom>
          <a:noFill/>
        </p:spPr>
        <p:txBody>
          <a:bodyPr wrap="none" rtlCol="0">
            <a:spAutoFit/>
          </a:bodyPr>
          <a:lstStyle/>
          <a:p>
            <a:r>
              <a:rPr lang="en-US" b="1" dirty="0"/>
              <a:t>Version 4, V4</a:t>
            </a:r>
          </a:p>
          <a:p>
            <a:endParaRPr lang="en-US" b="1" dirty="0"/>
          </a:p>
          <a:p>
            <a:pPr marL="285750" indent="-285750">
              <a:buFont typeface="Wingdings" panose="05000000000000000000" pitchFamily="2" charset="2"/>
              <a:buChar char="§"/>
            </a:pPr>
            <a:r>
              <a:rPr lang="en-US" dirty="0"/>
              <a:t>Lengths and of copper sleeves are increased.</a:t>
            </a:r>
          </a:p>
          <a:p>
            <a:pPr marL="285750" indent="-285750">
              <a:buFont typeface="Wingdings" panose="05000000000000000000" pitchFamily="2" charset="2"/>
              <a:buChar char="§"/>
            </a:pPr>
            <a:r>
              <a:rPr lang="en-US" dirty="0"/>
              <a:t>Diameter of ceramic increased (from 76mm to 90mm</a:t>
            </a:r>
            <a:r>
              <a:rPr lang="en-US" b="1" dirty="0"/>
              <a:t>)</a:t>
            </a:r>
          </a:p>
          <a:p>
            <a:pPr marL="285750" indent="-285750">
              <a:buFont typeface="Wingdings" panose="05000000000000000000" pitchFamily="2" charset="2"/>
              <a:buChar char="§"/>
            </a:pPr>
            <a:r>
              <a:rPr lang="en-US" dirty="0"/>
              <a:t>Diameters of flanges around ceramics are increased </a:t>
            </a:r>
          </a:p>
        </p:txBody>
      </p:sp>
    </p:spTree>
    <p:extLst>
      <p:ext uri="{BB962C8B-B14F-4D97-AF65-F5344CB8AC3E}">
        <p14:creationId xmlns:p14="http://schemas.microsoft.com/office/powerpoint/2010/main" val="153469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43D793-4565-468F-BDF0-015839EDA65A}"/>
              </a:ext>
            </a:extLst>
          </p:cNvPr>
          <p:cNvPicPr>
            <a:picLocks noChangeAspect="1"/>
          </p:cNvPicPr>
          <p:nvPr/>
        </p:nvPicPr>
        <p:blipFill>
          <a:blip r:embed="rId2"/>
          <a:stretch>
            <a:fillRect/>
          </a:stretch>
        </p:blipFill>
        <p:spPr>
          <a:xfrm>
            <a:off x="291172" y="2278988"/>
            <a:ext cx="6833528" cy="4018361"/>
          </a:xfrm>
          <a:prstGeom prst="rect">
            <a:avLst/>
          </a:prstGeom>
        </p:spPr>
      </p:pic>
      <p:pic>
        <p:nvPicPr>
          <p:cNvPr id="3" name="Picture 2">
            <a:extLst>
              <a:ext uri="{FF2B5EF4-FFF2-40B4-BE49-F238E27FC236}">
                <a16:creationId xmlns:a16="http://schemas.microsoft.com/office/drawing/2014/main" id="{790C5FE9-56ED-465C-BE9F-1163F24B1061}"/>
              </a:ext>
            </a:extLst>
          </p:cNvPr>
          <p:cNvPicPr>
            <a:picLocks noChangeAspect="1"/>
          </p:cNvPicPr>
          <p:nvPr/>
        </p:nvPicPr>
        <p:blipFill>
          <a:blip r:embed="rId3"/>
          <a:stretch>
            <a:fillRect/>
          </a:stretch>
        </p:blipFill>
        <p:spPr>
          <a:xfrm>
            <a:off x="7496176" y="718034"/>
            <a:ext cx="4250204" cy="5713851"/>
          </a:xfrm>
          <a:prstGeom prst="rect">
            <a:avLst/>
          </a:prstGeom>
        </p:spPr>
      </p:pic>
      <p:sp>
        <p:nvSpPr>
          <p:cNvPr id="4" name="TextBox 3">
            <a:extLst>
              <a:ext uri="{FF2B5EF4-FFF2-40B4-BE49-F238E27FC236}">
                <a16:creationId xmlns:a16="http://schemas.microsoft.com/office/drawing/2014/main" id="{399D7F86-C5A9-4E46-87FA-368F21EE63DD}"/>
              </a:ext>
            </a:extLst>
          </p:cNvPr>
          <p:cNvSpPr txBox="1"/>
          <p:nvPr/>
        </p:nvSpPr>
        <p:spPr>
          <a:xfrm>
            <a:off x="661621" y="295275"/>
            <a:ext cx="5545301" cy="1754326"/>
          </a:xfrm>
          <a:prstGeom prst="rect">
            <a:avLst/>
          </a:prstGeom>
          <a:noFill/>
        </p:spPr>
        <p:txBody>
          <a:bodyPr wrap="none" rtlCol="0">
            <a:spAutoFit/>
          </a:bodyPr>
          <a:lstStyle/>
          <a:p>
            <a:r>
              <a:rPr lang="en-US" b="1" dirty="0"/>
              <a:t>Final version, V5</a:t>
            </a:r>
          </a:p>
          <a:p>
            <a:endParaRPr lang="en-US" b="1" dirty="0"/>
          </a:p>
          <a:p>
            <a:pPr marL="285750" indent="-285750">
              <a:buFont typeface="Wingdings" panose="05000000000000000000" pitchFamily="2" charset="2"/>
              <a:buChar char="§"/>
            </a:pPr>
            <a:r>
              <a:rPr lang="en-US" dirty="0"/>
              <a:t>Lengths and of copper sleeves are increased.</a:t>
            </a:r>
          </a:p>
          <a:p>
            <a:pPr marL="285750" indent="-285750">
              <a:buFont typeface="Wingdings" panose="05000000000000000000" pitchFamily="2" charset="2"/>
              <a:buChar char="§"/>
            </a:pPr>
            <a:r>
              <a:rPr lang="en-US" dirty="0"/>
              <a:t>Diameter of ceramic increased (from 76mm to 90mm</a:t>
            </a:r>
            <a:r>
              <a:rPr lang="en-US" b="1" dirty="0"/>
              <a:t>)</a:t>
            </a:r>
          </a:p>
          <a:p>
            <a:pPr marL="285750" indent="-285750">
              <a:buFont typeface="Wingdings" panose="05000000000000000000" pitchFamily="2" charset="2"/>
              <a:buChar char="§"/>
            </a:pPr>
            <a:r>
              <a:rPr lang="en-US" dirty="0"/>
              <a:t>Diameters of flanges around ceramics are increased </a:t>
            </a:r>
          </a:p>
          <a:p>
            <a:pPr marL="285750" indent="-285750">
              <a:buFont typeface="Wingdings" panose="05000000000000000000" pitchFamily="2" charset="2"/>
              <a:buChar char="§"/>
            </a:pPr>
            <a:r>
              <a:rPr lang="en-US" dirty="0"/>
              <a:t>Iris and antenna copper disk are added.</a:t>
            </a:r>
          </a:p>
        </p:txBody>
      </p:sp>
    </p:spTree>
    <p:extLst>
      <p:ext uri="{BB962C8B-B14F-4D97-AF65-F5344CB8AC3E}">
        <p14:creationId xmlns:p14="http://schemas.microsoft.com/office/powerpoint/2010/main" val="171384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276AC3-C2DE-4B02-8D09-CFE4728B8DFA}"/>
              </a:ext>
            </a:extLst>
          </p:cNvPr>
          <p:cNvSpPr txBox="1"/>
          <p:nvPr/>
        </p:nvSpPr>
        <p:spPr>
          <a:xfrm>
            <a:off x="405001" y="174593"/>
            <a:ext cx="10489222" cy="646331"/>
          </a:xfrm>
          <a:prstGeom prst="rect">
            <a:avLst/>
          </a:prstGeom>
          <a:noFill/>
        </p:spPr>
        <p:txBody>
          <a:bodyPr wrap="square" rtlCol="0">
            <a:spAutoFit/>
          </a:bodyPr>
          <a:lstStyle/>
          <a:p>
            <a:r>
              <a:rPr lang="en-US" dirty="0"/>
              <a:t>For simulation and comparison was chosen power </a:t>
            </a:r>
            <a:r>
              <a:rPr lang="en-US" b="1" dirty="0"/>
              <a:t>30 kW, full reflection, phase 270 </a:t>
            </a:r>
            <a:r>
              <a:rPr lang="en-US" b="1" dirty="0" err="1"/>
              <a:t>dgr</a:t>
            </a:r>
            <a:r>
              <a:rPr lang="en-US" b="1" dirty="0"/>
              <a:t> </a:t>
            </a:r>
            <a:r>
              <a:rPr lang="en-US" dirty="0"/>
              <a:t>– the worst phase for ceramic temperature and stresses.</a:t>
            </a:r>
          </a:p>
        </p:txBody>
      </p:sp>
      <p:sp>
        <p:nvSpPr>
          <p:cNvPr id="3" name="TextBox 2">
            <a:extLst>
              <a:ext uri="{FF2B5EF4-FFF2-40B4-BE49-F238E27FC236}">
                <a16:creationId xmlns:a16="http://schemas.microsoft.com/office/drawing/2014/main" id="{E2505BD2-3E4A-480E-BC5A-6635ED7372EC}"/>
              </a:ext>
            </a:extLst>
          </p:cNvPr>
          <p:cNvSpPr txBox="1"/>
          <p:nvPr/>
        </p:nvSpPr>
        <p:spPr>
          <a:xfrm>
            <a:off x="1950375" y="1489829"/>
            <a:ext cx="7202741" cy="369332"/>
          </a:xfrm>
          <a:prstGeom prst="rect">
            <a:avLst/>
          </a:prstGeom>
          <a:noFill/>
        </p:spPr>
        <p:txBody>
          <a:bodyPr wrap="none" rtlCol="0">
            <a:spAutoFit/>
          </a:bodyPr>
          <a:lstStyle/>
          <a:p>
            <a:r>
              <a:rPr lang="en-US" b="1" dirty="0"/>
              <a:t>Examples of temperature distribution along ceramics for current design:   </a:t>
            </a:r>
          </a:p>
        </p:txBody>
      </p:sp>
      <p:pic>
        <p:nvPicPr>
          <p:cNvPr id="7" name="Picture 6">
            <a:extLst>
              <a:ext uri="{FF2B5EF4-FFF2-40B4-BE49-F238E27FC236}">
                <a16:creationId xmlns:a16="http://schemas.microsoft.com/office/drawing/2014/main" id="{2F7DABF6-6E00-458A-A69B-4630AA891B2D}"/>
              </a:ext>
            </a:extLst>
          </p:cNvPr>
          <p:cNvPicPr>
            <a:picLocks noChangeAspect="1"/>
          </p:cNvPicPr>
          <p:nvPr/>
        </p:nvPicPr>
        <p:blipFill>
          <a:blip r:embed="rId2"/>
          <a:stretch>
            <a:fillRect/>
          </a:stretch>
        </p:blipFill>
        <p:spPr>
          <a:xfrm>
            <a:off x="112721" y="2895226"/>
            <a:ext cx="3675308" cy="2472945"/>
          </a:xfrm>
          <a:prstGeom prst="rect">
            <a:avLst/>
          </a:prstGeom>
        </p:spPr>
      </p:pic>
      <p:sp>
        <p:nvSpPr>
          <p:cNvPr id="8" name="TextBox 7">
            <a:extLst>
              <a:ext uri="{FF2B5EF4-FFF2-40B4-BE49-F238E27FC236}">
                <a16:creationId xmlns:a16="http://schemas.microsoft.com/office/drawing/2014/main" id="{A444FDB9-999D-4257-949B-E52BE673D141}"/>
              </a:ext>
            </a:extLst>
          </p:cNvPr>
          <p:cNvSpPr txBox="1"/>
          <p:nvPr/>
        </p:nvSpPr>
        <p:spPr>
          <a:xfrm>
            <a:off x="777440" y="2326786"/>
            <a:ext cx="2477858" cy="369332"/>
          </a:xfrm>
          <a:prstGeom prst="rect">
            <a:avLst/>
          </a:prstGeom>
          <a:noFill/>
        </p:spPr>
        <p:txBody>
          <a:bodyPr wrap="none" rtlCol="0">
            <a:spAutoFit/>
          </a:bodyPr>
          <a:lstStyle/>
          <a:p>
            <a:r>
              <a:rPr lang="en-US" dirty="0"/>
              <a:t>30 kW, SW, 270 </a:t>
            </a:r>
            <a:r>
              <a:rPr lang="en-US" dirty="0" err="1"/>
              <a:t>dgr</a:t>
            </a:r>
            <a:r>
              <a:rPr lang="en-US" dirty="0"/>
              <a:t>, 1g/s</a:t>
            </a:r>
          </a:p>
        </p:txBody>
      </p:sp>
      <p:pic>
        <p:nvPicPr>
          <p:cNvPr id="9" name="Picture 8">
            <a:extLst>
              <a:ext uri="{FF2B5EF4-FFF2-40B4-BE49-F238E27FC236}">
                <a16:creationId xmlns:a16="http://schemas.microsoft.com/office/drawing/2014/main" id="{18CE1723-4A6D-477D-9B8A-A619C3FCDDCA}"/>
              </a:ext>
            </a:extLst>
          </p:cNvPr>
          <p:cNvPicPr>
            <a:picLocks noChangeAspect="1"/>
          </p:cNvPicPr>
          <p:nvPr/>
        </p:nvPicPr>
        <p:blipFill>
          <a:blip r:embed="rId3"/>
          <a:stretch>
            <a:fillRect/>
          </a:stretch>
        </p:blipFill>
        <p:spPr>
          <a:xfrm>
            <a:off x="4258345" y="2895226"/>
            <a:ext cx="3675309" cy="2472945"/>
          </a:xfrm>
          <a:prstGeom prst="rect">
            <a:avLst/>
          </a:prstGeom>
        </p:spPr>
      </p:pic>
      <p:sp>
        <p:nvSpPr>
          <p:cNvPr id="10" name="TextBox 9">
            <a:extLst>
              <a:ext uri="{FF2B5EF4-FFF2-40B4-BE49-F238E27FC236}">
                <a16:creationId xmlns:a16="http://schemas.microsoft.com/office/drawing/2014/main" id="{975DC119-70D9-42A8-AF91-BF0F57606EFC}"/>
              </a:ext>
            </a:extLst>
          </p:cNvPr>
          <p:cNvSpPr txBox="1"/>
          <p:nvPr/>
        </p:nvSpPr>
        <p:spPr>
          <a:xfrm>
            <a:off x="4857070" y="2326786"/>
            <a:ext cx="2477858" cy="369332"/>
          </a:xfrm>
          <a:prstGeom prst="rect">
            <a:avLst/>
          </a:prstGeom>
          <a:noFill/>
        </p:spPr>
        <p:txBody>
          <a:bodyPr wrap="none" rtlCol="0">
            <a:spAutoFit/>
          </a:bodyPr>
          <a:lstStyle/>
          <a:p>
            <a:r>
              <a:rPr lang="en-US" dirty="0"/>
              <a:t>30 kW, SW, 270 </a:t>
            </a:r>
            <a:r>
              <a:rPr lang="en-US" dirty="0" err="1"/>
              <a:t>dgr</a:t>
            </a:r>
            <a:r>
              <a:rPr lang="en-US" dirty="0"/>
              <a:t>, 2g/s</a:t>
            </a:r>
          </a:p>
        </p:txBody>
      </p:sp>
      <p:pic>
        <p:nvPicPr>
          <p:cNvPr id="11" name="Picture 10">
            <a:extLst>
              <a:ext uri="{FF2B5EF4-FFF2-40B4-BE49-F238E27FC236}">
                <a16:creationId xmlns:a16="http://schemas.microsoft.com/office/drawing/2014/main" id="{344F2EF2-6E3F-40F2-A68F-0BADD6252747}"/>
              </a:ext>
            </a:extLst>
          </p:cNvPr>
          <p:cNvPicPr>
            <a:picLocks noChangeAspect="1"/>
          </p:cNvPicPr>
          <p:nvPr/>
        </p:nvPicPr>
        <p:blipFill>
          <a:blip r:embed="rId4"/>
          <a:stretch>
            <a:fillRect/>
          </a:stretch>
        </p:blipFill>
        <p:spPr>
          <a:xfrm>
            <a:off x="8071867" y="2801251"/>
            <a:ext cx="3814974" cy="2566920"/>
          </a:xfrm>
          <a:prstGeom prst="rect">
            <a:avLst/>
          </a:prstGeom>
        </p:spPr>
      </p:pic>
      <p:sp>
        <p:nvSpPr>
          <p:cNvPr id="12" name="TextBox 11">
            <a:extLst>
              <a:ext uri="{FF2B5EF4-FFF2-40B4-BE49-F238E27FC236}">
                <a16:creationId xmlns:a16="http://schemas.microsoft.com/office/drawing/2014/main" id="{D652197F-219F-49C3-A4CA-BFEB498B7D65}"/>
              </a:ext>
            </a:extLst>
          </p:cNvPr>
          <p:cNvSpPr txBox="1"/>
          <p:nvPr/>
        </p:nvSpPr>
        <p:spPr>
          <a:xfrm>
            <a:off x="8740425" y="2211224"/>
            <a:ext cx="2477858" cy="369332"/>
          </a:xfrm>
          <a:prstGeom prst="rect">
            <a:avLst/>
          </a:prstGeom>
          <a:noFill/>
        </p:spPr>
        <p:txBody>
          <a:bodyPr wrap="square" rtlCol="0">
            <a:spAutoFit/>
          </a:bodyPr>
          <a:lstStyle/>
          <a:p>
            <a:r>
              <a:rPr lang="en-US" dirty="0"/>
              <a:t>30 kW, SW, 270 </a:t>
            </a:r>
            <a:r>
              <a:rPr lang="en-US" dirty="0" err="1"/>
              <a:t>dgr</a:t>
            </a:r>
            <a:r>
              <a:rPr lang="en-US" dirty="0"/>
              <a:t>, 3g/s</a:t>
            </a:r>
          </a:p>
        </p:txBody>
      </p:sp>
    </p:spTree>
    <p:extLst>
      <p:ext uri="{BB962C8B-B14F-4D97-AF65-F5344CB8AC3E}">
        <p14:creationId xmlns:p14="http://schemas.microsoft.com/office/powerpoint/2010/main" val="74200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664F7-EE6E-47A9-BE33-4FE3867830E5}"/>
              </a:ext>
            </a:extLst>
          </p:cNvPr>
          <p:cNvSpPr txBox="1"/>
          <p:nvPr/>
        </p:nvSpPr>
        <p:spPr>
          <a:xfrm>
            <a:off x="3036290" y="1100325"/>
            <a:ext cx="4008854" cy="369332"/>
          </a:xfrm>
          <a:prstGeom prst="rect">
            <a:avLst/>
          </a:prstGeom>
          <a:noFill/>
        </p:spPr>
        <p:txBody>
          <a:bodyPr wrap="none" rtlCol="0">
            <a:spAutoFit/>
          </a:bodyPr>
          <a:lstStyle/>
          <a:p>
            <a:r>
              <a:rPr lang="en-US" b="1" dirty="0">
                <a:solidFill>
                  <a:srgbClr val="0070C0"/>
                </a:solidFill>
              </a:rPr>
              <a:t>Current 325 MHz coupler (SSR1 coupler)</a:t>
            </a:r>
          </a:p>
        </p:txBody>
      </p:sp>
      <p:grpSp>
        <p:nvGrpSpPr>
          <p:cNvPr id="3" name="Group 2">
            <a:extLst>
              <a:ext uri="{FF2B5EF4-FFF2-40B4-BE49-F238E27FC236}">
                <a16:creationId xmlns:a16="http://schemas.microsoft.com/office/drawing/2014/main" id="{B9576003-93A3-46D9-9986-E0FD1098C921}"/>
              </a:ext>
            </a:extLst>
          </p:cNvPr>
          <p:cNvGrpSpPr/>
          <p:nvPr/>
        </p:nvGrpSpPr>
        <p:grpSpPr>
          <a:xfrm>
            <a:off x="6875584" y="939341"/>
            <a:ext cx="5052112" cy="4037621"/>
            <a:chOff x="228600" y="152401"/>
            <a:chExt cx="9081689" cy="6460453"/>
          </a:xfrm>
        </p:grpSpPr>
        <p:pic>
          <p:nvPicPr>
            <p:cNvPr id="4" name="Picture 3" descr="MC_650MHZ_stp.tif">
              <a:extLst>
                <a:ext uri="{FF2B5EF4-FFF2-40B4-BE49-F238E27FC236}">
                  <a16:creationId xmlns:a16="http://schemas.microsoft.com/office/drawing/2014/main" id="{98232A33-A49C-41E5-ACFE-C4A226B95F8B}"/>
                </a:ext>
              </a:extLst>
            </p:cNvPr>
            <p:cNvPicPr/>
            <p:nvPr/>
          </p:nvPicPr>
          <p:blipFill>
            <a:blip r:embed="rId2" cstate="print"/>
            <a:stretch>
              <a:fillRect/>
            </a:stretch>
          </p:blipFill>
          <p:spPr>
            <a:xfrm>
              <a:off x="228600" y="1368623"/>
              <a:ext cx="8686800" cy="4800600"/>
            </a:xfrm>
            <a:prstGeom prst="rect">
              <a:avLst/>
            </a:prstGeom>
          </p:spPr>
        </p:pic>
        <p:cxnSp>
          <p:nvCxnSpPr>
            <p:cNvPr id="5" name="Straight Connector 4">
              <a:extLst>
                <a:ext uri="{FF2B5EF4-FFF2-40B4-BE49-F238E27FC236}">
                  <a16:creationId xmlns:a16="http://schemas.microsoft.com/office/drawing/2014/main" id="{48EBC0EB-9BAD-4DE8-A668-3949CB7C121B}"/>
                </a:ext>
              </a:extLst>
            </p:cNvPr>
            <p:cNvCxnSpPr/>
            <p:nvPr/>
          </p:nvCxnSpPr>
          <p:spPr>
            <a:xfrm flipV="1">
              <a:off x="7620000" y="1292423"/>
              <a:ext cx="457200" cy="99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D0944E-7111-4905-9425-8DC6970F5024}"/>
                </a:ext>
              </a:extLst>
            </p:cNvPr>
            <p:cNvCxnSpPr/>
            <p:nvPr/>
          </p:nvCxnSpPr>
          <p:spPr>
            <a:xfrm>
              <a:off x="6553200" y="3807023"/>
              <a:ext cx="2286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0BDE6F-43AF-4A3A-BCB8-53320B19D040}"/>
                </a:ext>
              </a:extLst>
            </p:cNvPr>
            <p:cNvCxnSpPr/>
            <p:nvPr/>
          </p:nvCxnSpPr>
          <p:spPr>
            <a:xfrm flipV="1">
              <a:off x="5918052" y="1902023"/>
              <a:ext cx="482748" cy="12924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217CA5-E62D-453C-9C27-FF7D727B3FB7}"/>
                </a:ext>
              </a:extLst>
            </p:cNvPr>
            <p:cNvCxnSpPr/>
            <p:nvPr/>
          </p:nvCxnSpPr>
          <p:spPr>
            <a:xfrm>
              <a:off x="5410200" y="3959423"/>
              <a:ext cx="30480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F6C11E-BCFA-4F6E-A670-7EF8301EED0D}"/>
                </a:ext>
              </a:extLst>
            </p:cNvPr>
            <p:cNvCxnSpPr/>
            <p:nvPr/>
          </p:nvCxnSpPr>
          <p:spPr>
            <a:xfrm>
              <a:off x="4495800" y="4264223"/>
              <a:ext cx="12192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3CDCA1-890B-4410-9DEE-0D50E007D42C}"/>
                </a:ext>
              </a:extLst>
            </p:cNvPr>
            <p:cNvCxnSpPr/>
            <p:nvPr/>
          </p:nvCxnSpPr>
          <p:spPr>
            <a:xfrm>
              <a:off x="3733800" y="4188023"/>
              <a:ext cx="1981200" cy="30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D119DB-F14A-46C3-B5F0-0DE2BFE6CC8C}"/>
                </a:ext>
              </a:extLst>
            </p:cNvPr>
            <p:cNvCxnSpPr/>
            <p:nvPr/>
          </p:nvCxnSpPr>
          <p:spPr>
            <a:xfrm>
              <a:off x="4648200" y="3959423"/>
              <a:ext cx="106680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AB5D25-F7F4-43A1-B8E4-284B37FFBB62}"/>
                </a:ext>
              </a:extLst>
            </p:cNvPr>
            <p:cNvCxnSpPr/>
            <p:nvPr/>
          </p:nvCxnSpPr>
          <p:spPr>
            <a:xfrm>
              <a:off x="2209800" y="3197423"/>
              <a:ext cx="914400" cy="914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E748D8-E8BA-4CB0-A29B-1D36C972FAA8}"/>
                </a:ext>
              </a:extLst>
            </p:cNvPr>
            <p:cNvCxnSpPr>
              <a:endCxn id="32" idx="0"/>
            </p:cNvCxnSpPr>
            <p:nvPr/>
          </p:nvCxnSpPr>
          <p:spPr>
            <a:xfrm>
              <a:off x="2971801" y="5788223"/>
              <a:ext cx="472663" cy="3810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D1D5F4-C166-432B-A355-2FE57A44466C}"/>
                </a:ext>
              </a:extLst>
            </p:cNvPr>
            <p:cNvCxnSpPr/>
            <p:nvPr/>
          </p:nvCxnSpPr>
          <p:spPr>
            <a:xfrm flipH="1" flipV="1">
              <a:off x="1219200" y="3730823"/>
              <a:ext cx="228600" cy="838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C40F6C-5594-4AF9-9B06-3E0A1C79ACCC}"/>
                </a:ext>
              </a:extLst>
            </p:cNvPr>
            <p:cNvCxnSpPr/>
            <p:nvPr/>
          </p:nvCxnSpPr>
          <p:spPr>
            <a:xfrm>
              <a:off x="1447800" y="4950023"/>
              <a:ext cx="76200" cy="1219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10CFEC-C36A-41B5-883D-C4D5574B7212}"/>
                </a:ext>
              </a:extLst>
            </p:cNvPr>
            <p:cNvCxnSpPr/>
            <p:nvPr/>
          </p:nvCxnSpPr>
          <p:spPr>
            <a:xfrm flipV="1">
              <a:off x="6629400" y="1521023"/>
              <a:ext cx="609600" cy="9906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E8E4EC-227B-46A0-8197-5CD516947047}"/>
                </a:ext>
              </a:extLst>
            </p:cNvPr>
            <p:cNvCxnSpPr>
              <a:endCxn id="33" idx="2"/>
            </p:cNvCxnSpPr>
            <p:nvPr/>
          </p:nvCxnSpPr>
          <p:spPr>
            <a:xfrm flipH="1" flipV="1">
              <a:off x="3747715" y="1281831"/>
              <a:ext cx="595688" cy="6963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644BDC-C675-4D14-BB15-0AF67BE9CD96}"/>
                </a:ext>
              </a:extLst>
            </p:cNvPr>
            <p:cNvCxnSpPr/>
            <p:nvPr/>
          </p:nvCxnSpPr>
          <p:spPr>
            <a:xfrm flipV="1">
              <a:off x="4953000" y="1368623"/>
              <a:ext cx="381000" cy="228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8D7AC3-9DCC-43E8-B592-C2B359687B18}"/>
                </a:ext>
              </a:extLst>
            </p:cNvPr>
            <p:cNvCxnSpPr/>
            <p:nvPr/>
          </p:nvCxnSpPr>
          <p:spPr>
            <a:xfrm>
              <a:off x="7239000" y="3273623"/>
              <a:ext cx="457200" cy="1066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7FDC72-B749-462E-BEE8-C439B8BDFB1A}"/>
                </a:ext>
              </a:extLst>
            </p:cNvPr>
            <p:cNvCxnSpPr>
              <a:endCxn id="23" idx="0"/>
            </p:cNvCxnSpPr>
            <p:nvPr/>
          </p:nvCxnSpPr>
          <p:spPr>
            <a:xfrm>
              <a:off x="5638799" y="3883224"/>
              <a:ext cx="1446989" cy="11459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451742-34CC-400D-95EE-45227AE37844}"/>
                </a:ext>
              </a:extLst>
            </p:cNvPr>
            <p:cNvSpPr txBox="1"/>
            <p:nvPr/>
          </p:nvSpPr>
          <p:spPr>
            <a:xfrm>
              <a:off x="7696199" y="987623"/>
              <a:ext cx="1594368" cy="367431"/>
            </a:xfrm>
            <a:prstGeom prst="rect">
              <a:avLst/>
            </a:prstGeom>
            <a:noFill/>
          </p:spPr>
          <p:txBody>
            <a:bodyPr wrap="none" rtlCol="0">
              <a:spAutoFit/>
            </a:bodyPr>
            <a:lstStyle/>
            <a:p>
              <a:r>
                <a:rPr lang="en-US" sz="900" b="1" dirty="0"/>
                <a:t>“5K” intercept</a:t>
              </a:r>
            </a:p>
          </p:txBody>
        </p:sp>
        <p:sp>
          <p:nvSpPr>
            <p:cNvPr id="22" name="TextBox 21">
              <a:extLst>
                <a:ext uri="{FF2B5EF4-FFF2-40B4-BE49-F238E27FC236}">
                  <a16:creationId xmlns:a16="http://schemas.microsoft.com/office/drawing/2014/main" id="{10749ADE-F56F-45FB-B010-16E9154BB62A}"/>
                </a:ext>
              </a:extLst>
            </p:cNvPr>
            <p:cNvSpPr txBox="1"/>
            <p:nvPr/>
          </p:nvSpPr>
          <p:spPr>
            <a:xfrm>
              <a:off x="6477001" y="1216224"/>
              <a:ext cx="1705810" cy="367431"/>
            </a:xfrm>
            <a:prstGeom prst="rect">
              <a:avLst/>
            </a:prstGeom>
            <a:noFill/>
          </p:spPr>
          <p:txBody>
            <a:bodyPr wrap="none" rtlCol="0">
              <a:spAutoFit/>
            </a:bodyPr>
            <a:lstStyle/>
            <a:p>
              <a:r>
                <a:rPr lang="en-US" sz="900" b="1" dirty="0"/>
                <a:t>“80K” intercept</a:t>
              </a:r>
            </a:p>
          </p:txBody>
        </p:sp>
        <p:sp>
          <p:nvSpPr>
            <p:cNvPr id="23" name="TextBox 22">
              <a:extLst>
                <a:ext uri="{FF2B5EF4-FFF2-40B4-BE49-F238E27FC236}">
                  <a16:creationId xmlns:a16="http://schemas.microsoft.com/office/drawing/2014/main" id="{45A1B88E-4636-48E1-84DB-097DB14098A4}"/>
                </a:ext>
              </a:extLst>
            </p:cNvPr>
            <p:cNvSpPr txBox="1"/>
            <p:nvPr/>
          </p:nvSpPr>
          <p:spPr>
            <a:xfrm>
              <a:off x="6629402" y="5029200"/>
              <a:ext cx="912772" cy="367431"/>
            </a:xfrm>
            <a:prstGeom prst="rect">
              <a:avLst/>
            </a:prstGeom>
            <a:noFill/>
          </p:spPr>
          <p:txBody>
            <a:bodyPr wrap="none" rtlCol="0">
              <a:spAutoFit/>
            </a:bodyPr>
            <a:lstStyle/>
            <a:p>
              <a:r>
                <a:rPr lang="en-US" sz="900" b="1" dirty="0"/>
                <a:t>Heater</a:t>
              </a:r>
            </a:p>
          </p:txBody>
        </p:sp>
        <p:sp>
          <p:nvSpPr>
            <p:cNvPr id="24" name="TextBox 23">
              <a:extLst>
                <a:ext uri="{FF2B5EF4-FFF2-40B4-BE49-F238E27FC236}">
                  <a16:creationId xmlns:a16="http://schemas.microsoft.com/office/drawing/2014/main" id="{AF2BDE63-E615-408B-85D3-556642EB0901}"/>
                </a:ext>
              </a:extLst>
            </p:cNvPr>
            <p:cNvSpPr txBox="1"/>
            <p:nvPr/>
          </p:nvSpPr>
          <p:spPr>
            <a:xfrm>
              <a:off x="5105400" y="4569024"/>
              <a:ext cx="1545129" cy="367431"/>
            </a:xfrm>
            <a:prstGeom prst="rect">
              <a:avLst/>
            </a:prstGeom>
            <a:noFill/>
          </p:spPr>
          <p:txBody>
            <a:bodyPr wrap="none" rtlCol="0">
              <a:spAutoFit/>
            </a:bodyPr>
            <a:lstStyle/>
            <a:p>
              <a:r>
                <a:rPr lang="en-US" sz="900" b="1" dirty="0"/>
                <a:t>Ni-Cu bellows</a:t>
              </a:r>
            </a:p>
          </p:txBody>
        </p:sp>
        <p:sp>
          <p:nvSpPr>
            <p:cNvPr id="25" name="TextBox 24">
              <a:extLst>
                <a:ext uri="{FF2B5EF4-FFF2-40B4-BE49-F238E27FC236}">
                  <a16:creationId xmlns:a16="http://schemas.microsoft.com/office/drawing/2014/main" id="{E4731DD2-3A3A-43F3-9730-4B341AC508CF}"/>
                </a:ext>
              </a:extLst>
            </p:cNvPr>
            <p:cNvSpPr txBox="1"/>
            <p:nvPr/>
          </p:nvSpPr>
          <p:spPr>
            <a:xfrm>
              <a:off x="8153401" y="2587823"/>
              <a:ext cx="1070861" cy="367431"/>
            </a:xfrm>
            <a:prstGeom prst="rect">
              <a:avLst/>
            </a:prstGeom>
            <a:noFill/>
          </p:spPr>
          <p:txBody>
            <a:bodyPr wrap="none" rtlCol="0">
              <a:spAutoFit/>
            </a:bodyPr>
            <a:lstStyle/>
            <a:p>
              <a:r>
                <a:rPr lang="en-US" sz="900" b="1" dirty="0"/>
                <a:t>Antenna</a:t>
              </a:r>
            </a:p>
          </p:txBody>
        </p:sp>
        <p:sp>
          <p:nvSpPr>
            <p:cNvPr id="26" name="TextBox 25">
              <a:extLst>
                <a:ext uri="{FF2B5EF4-FFF2-40B4-BE49-F238E27FC236}">
                  <a16:creationId xmlns:a16="http://schemas.microsoft.com/office/drawing/2014/main" id="{284D1820-6EBF-41F1-81F1-3AEC684B1583}"/>
                </a:ext>
              </a:extLst>
            </p:cNvPr>
            <p:cNvSpPr txBox="1"/>
            <p:nvPr/>
          </p:nvSpPr>
          <p:spPr>
            <a:xfrm>
              <a:off x="5410200" y="1600201"/>
              <a:ext cx="1806883" cy="367431"/>
            </a:xfrm>
            <a:prstGeom prst="rect">
              <a:avLst/>
            </a:prstGeom>
            <a:noFill/>
          </p:spPr>
          <p:txBody>
            <a:bodyPr wrap="none" rtlCol="0">
              <a:spAutoFit/>
            </a:bodyPr>
            <a:lstStyle/>
            <a:p>
              <a:r>
                <a:rPr lang="en-US" sz="900" b="1" dirty="0"/>
                <a:t>Ceramic window</a:t>
              </a:r>
            </a:p>
          </p:txBody>
        </p:sp>
        <p:sp>
          <p:nvSpPr>
            <p:cNvPr id="27" name="TextBox 26">
              <a:extLst>
                <a:ext uri="{FF2B5EF4-FFF2-40B4-BE49-F238E27FC236}">
                  <a16:creationId xmlns:a16="http://schemas.microsoft.com/office/drawing/2014/main" id="{D046D455-16B4-4E2B-B7A5-71FDF87F084F}"/>
                </a:ext>
              </a:extLst>
            </p:cNvPr>
            <p:cNvSpPr txBox="1"/>
            <p:nvPr/>
          </p:nvSpPr>
          <p:spPr>
            <a:xfrm>
              <a:off x="7086600" y="4416623"/>
              <a:ext cx="2029763" cy="601250"/>
            </a:xfrm>
            <a:prstGeom prst="rect">
              <a:avLst/>
            </a:prstGeom>
            <a:noFill/>
          </p:spPr>
          <p:txBody>
            <a:bodyPr wrap="none" rtlCol="0">
              <a:spAutoFit/>
            </a:bodyPr>
            <a:lstStyle/>
            <a:p>
              <a:r>
                <a:rPr lang="en-US" sz="900" b="1" dirty="0"/>
                <a:t>3’’x  0.0158’’ </a:t>
              </a:r>
            </a:p>
            <a:p>
              <a:r>
                <a:rPr lang="en-US" sz="900" b="1" dirty="0"/>
                <a:t>stainless steel tube</a:t>
              </a:r>
            </a:p>
          </p:txBody>
        </p:sp>
        <p:sp>
          <p:nvSpPr>
            <p:cNvPr id="28" name="TextBox 27">
              <a:extLst>
                <a:ext uri="{FF2B5EF4-FFF2-40B4-BE49-F238E27FC236}">
                  <a16:creationId xmlns:a16="http://schemas.microsoft.com/office/drawing/2014/main" id="{5F2423B2-519C-41F7-A633-C99D24F1F2FA}"/>
                </a:ext>
              </a:extLst>
            </p:cNvPr>
            <p:cNvSpPr txBox="1"/>
            <p:nvPr/>
          </p:nvSpPr>
          <p:spPr>
            <a:xfrm>
              <a:off x="6324599" y="4035622"/>
              <a:ext cx="1508847" cy="367431"/>
            </a:xfrm>
            <a:prstGeom prst="rect">
              <a:avLst/>
            </a:prstGeom>
            <a:noFill/>
          </p:spPr>
          <p:txBody>
            <a:bodyPr wrap="none" rtlCol="0">
              <a:spAutoFit/>
            </a:bodyPr>
            <a:lstStyle/>
            <a:p>
              <a:r>
                <a:rPr lang="en-US" sz="900" b="1" dirty="0"/>
                <a:t>e-pickup port</a:t>
              </a:r>
            </a:p>
          </p:txBody>
        </p:sp>
        <p:sp>
          <p:nvSpPr>
            <p:cNvPr id="29" name="TextBox 28">
              <a:extLst>
                <a:ext uri="{FF2B5EF4-FFF2-40B4-BE49-F238E27FC236}">
                  <a16:creationId xmlns:a16="http://schemas.microsoft.com/office/drawing/2014/main" id="{B3115FDC-59C8-4178-AE80-06724F0252D2}"/>
                </a:ext>
              </a:extLst>
            </p:cNvPr>
            <p:cNvSpPr txBox="1"/>
            <p:nvPr/>
          </p:nvSpPr>
          <p:spPr>
            <a:xfrm>
              <a:off x="533401" y="3197423"/>
              <a:ext cx="1418138" cy="367431"/>
            </a:xfrm>
            <a:prstGeom prst="rect">
              <a:avLst/>
            </a:prstGeom>
            <a:noFill/>
          </p:spPr>
          <p:txBody>
            <a:bodyPr wrap="none" rtlCol="0">
              <a:spAutoFit/>
            </a:bodyPr>
            <a:lstStyle/>
            <a:p>
              <a:r>
                <a:rPr lang="en-US" sz="900" b="1" dirty="0"/>
                <a:t>Arc detector</a:t>
              </a:r>
            </a:p>
          </p:txBody>
        </p:sp>
        <p:sp>
          <p:nvSpPr>
            <p:cNvPr id="30" name="TextBox 29">
              <a:extLst>
                <a:ext uri="{FF2B5EF4-FFF2-40B4-BE49-F238E27FC236}">
                  <a16:creationId xmlns:a16="http://schemas.microsoft.com/office/drawing/2014/main" id="{9F74771C-99D0-4479-9A6D-317E84329C12}"/>
                </a:ext>
              </a:extLst>
            </p:cNvPr>
            <p:cNvSpPr txBox="1"/>
            <p:nvPr/>
          </p:nvSpPr>
          <p:spPr>
            <a:xfrm>
              <a:off x="1066800" y="6245423"/>
              <a:ext cx="1021620" cy="367431"/>
            </a:xfrm>
            <a:prstGeom prst="rect">
              <a:avLst/>
            </a:prstGeom>
            <a:noFill/>
          </p:spPr>
          <p:txBody>
            <a:bodyPr wrap="none" rtlCol="0">
              <a:spAutoFit/>
            </a:bodyPr>
            <a:lstStyle/>
            <a:p>
              <a:r>
                <a:rPr lang="en-US" sz="900" b="1" dirty="0"/>
                <a:t>Air inlet</a:t>
              </a:r>
            </a:p>
          </p:txBody>
        </p:sp>
        <p:sp>
          <p:nvSpPr>
            <p:cNvPr id="31" name="TextBox 30">
              <a:extLst>
                <a:ext uri="{FF2B5EF4-FFF2-40B4-BE49-F238E27FC236}">
                  <a16:creationId xmlns:a16="http://schemas.microsoft.com/office/drawing/2014/main" id="{FB27AD11-D023-4283-8B8F-3DD7D7314522}"/>
                </a:ext>
              </a:extLst>
            </p:cNvPr>
            <p:cNvSpPr txBox="1"/>
            <p:nvPr/>
          </p:nvSpPr>
          <p:spPr>
            <a:xfrm>
              <a:off x="4572001" y="835223"/>
              <a:ext cx="2314841" cy="601250"/>
            </a:xfrm>
            <a:prstGeom prst="rect">
              <a:avLst/>
            </a:prstGeom>
            <a:noFill/>
          </p:spPr>
          <p:txBody>
            <a:bodyPr wrap="none" rtlCol="0">
              <a:spAutoFit/>
            </a:bodyPr>
            <a:lstStyle/>
            <a:p>
              <a:r>
                <a:rPr lang="en-US" sz="900" b="1" dirty="0"/>
                <a:t>Spring to compensate </a:t>
              </a:r>
            </a:p>
            <a:p>
              <a:r>
                <a:rPr lang="en-US" sz="900" b="1" dirty="0"/>
                <a:t>thermal expansion</a:t>
              </a:r>
            </a:p>
          </p:txBody>
        </p:sp>
        <p:sp>
          <p:nvSpPr>
            <p:cNvPr id="32" name="TextBox 31">
              <a:extLst>
                <a:ext uri="{FF2B5EF4-FFF2-40B4-BE49-F238E27FC236}">
                  <a16:creationId xmlns:a16="http://schemas.microsoft.com/office/drawing/2014/main" id="{7470ACE3-F3DA-45AD-8EBB-398914772FD9}"/>
                </a:ext>
              </a:extLst>
            </p:cNvPr>
            <p:cNvSpPr txBox="1"/>
            <p:nvPr/>
          </p:nvSpPr>
          <p:spPr>
            <a:xfrm>
              <a:off x="2362201" y="6169223"/>
              <a:ext cx="2164527" cy="367432"/>
            </a:xfrm>
            <a:prstGeom prst="rect">
              <a:avLst/>
            </a:prstGeom>
            <a:noFill/>
          </p:spPr>
          <p:txBody>
            <a:bodyPr wrap="none" rtlCol="0">
              <a:spAutoFit/>
            </a:bodyPr>
            <a:lstStyle/>
            <a:p>
              <a:r>
                <a:rPr lang="en-US" sz="900" b="1" dirty="0"/>
                <a:t>3-1/8’’ coaxial input </a:t>
              </a:r>
            </a:p>
          </p:txBody>
        </p:sp>
        <p:sp>
          <p:nvSpPr>
            <p:cNvPr id="33" name="TextBox 32">
              <a:extLst>
                <a:ext uri="{FF2B5EF4-FFF2-40B4-BE49-F238E27FC236}">
                  <a16:creationId xmlns:a16="http://schemas.microsoft.com/office/drawing/2014/main" id="{4D2F2B65-2370-4E46-9C24-FCF81A7BB12D}"/>
                </a:ext>
              </a:extLst>
            </p:cNvPr>
            <p:cNvSpPr txBox="1"/>
            <p:nvPr/>
          </p:nvSpPr>
          <p:spPr>
            <a:xfrm>
              <a:off x="2743200" y="914399"/>
              <a:ext cx="2009030" cy="367432"/>
            </a:xfrm>
            <a:prstGeom prst="rect">
              <a:avLst/>
            </a:prstGeom>
            <a:noFill/>
          </p:spPr>
          <p:txBody>
            <a:bodyPr wrap="none" rtlCol="0">
              <a:spAutoFit/>
            </a:bodyPr>
            <a:lstStyle/>
            <a:p>
              <a:r>
                <a:rPr lang="en-US" sz="900" b="1" dirty="0" err="1"/>
                <a:t>Cryomodule</a:t>
              </a:r>
              <a:r>
                <a:rPr lang="en-US" sz="900" b="1" dirty="0"/>
                <a:t> flange</a:t>
              </a:r>
            </a:p>
          </p:txBody>
        </p:sp>
        <p:sp>
          <p:nvSpPr>
            <p:cNvPr id="34" name="TextBox 33">
              <a:extLst>
                <a:ext uri="{FF2B5EF4-FFF2-40B4-BE49-F238E27FC236}">
                  <a16:creationId xmlns:a16="http://schemas.microsoft.com/office/drawing/2014/main" id="{75257D37-F2A4-4494-B29E-CBB9230C8FD7}"/>
                </a:ext>
              </a:extLst>
            </p:cNvPr>
            <p:cNvSpPr txBox="1"/>
            <p:nvPr/>
          </p:nvSpPr>
          <p:spPr>
            <a:xfrm>
              <a:off x="8000999" y="3807023"/>
              <a:ext cx="1309290" cy="367432"/>
            </a:xfrm>
            <a:prstGeom prst="rect">
              <a:avLst/>
            </a:prstGeom>
            <a:noFill/>
          </p:spPr>
          <p:txBody>
            <a:bodyPr wrap="none" rtlCol="0">
              <a:spAutoFit/>
            </a:bodyPr>
            <a:lstStyle/>
            <a:p>
              <a:r>
                <a:rPr lang="en-US" sz="900" b="1" dirty="0"/>
                <a:t>Cold flange</a:t>
              </a:r>
            </a:p>
          </p:txBody>
        </p:sp>
        <p:sp>
          <p:nvSpPr>
            <p:cNvPr id="35" name="TextBox 34">
              <a:extLst>
                <a:ext uri="{FF2B5EF4-FFF2-40B4-BE49-F238E27FC236}">
                  <a16:creationId xmlns:a16="http://schemas.microsoft.com/office/drawing/2014/main" id="{9D6A87B1-4BC4-44DC-AA09-EC8711A84B1B}"/>
                </a:ext>
              </a:extLst>
            </p:cNvPr>
            <p:cNvSpPr txBox="1"/>
            <p:nvPr/>
          </p:nvSpPr>
          <p:spPr>
            <a:xfrm>
              <a:off x="1371601" y="2816423"/>
              <a:ext cx="1726543" cy="367432"/>
            </a:xfrm>
            <a:prstGeom prst="rect">
              <a:avLst/>
            </a:prstGeom>
            <a:noFill/>
          </p:spPr>
          <p:txBody>
            <a:bodyPr wrap="none" rtlCol="0">
              <a:spAutoFit/>
            </a:bodyPr>
            <a:lstStyle/>
            <a:p>
              <a:r>
                <a:rPr lang="en-US" sz="900" b="1" dirty="0"/>
                <a:t>Matching bump</a:t>
              </a:r>
            </a:p>
          </p:txBody>
        </p:sp>
        <p:sp>
          <p:nvSpPr>
            <p:cNvPr id="36" name="TextBox 35">
              <a:extLst>
                <a:ext uri="{FF2B5EF4-FFF2-40B4-BE49-F238E27FC236}">
                  <a16:creationId xmlns:a16="http://schemas.microsoft.com/office/drawing/2014/main" id="{78507E51-85D6-4D5E-BC05-EE3317D1BF0B}"/>
                </a:ext>
              </a:extLst>
            </p:cNvPr>
            <p:cNvSpPr txBox="1"/>
            <p:nvPr/>
          </p:nvSpPr>
          <p:spPr>
            <a:xfrm>
              <a:off x="6477000" y="4340422"/>
              <a:ext cx="332073" cy="369346"/>
            </a:xfrm>
            <a:prstGeom prst="rect">
              <a:avLst/>
            </a:prstGeom>
            <a:noFill/>
          </p:spPr>
          <p:txBody>
            <a:bodyPr wrap="none" rtlCol="0">
              <a:spAutoFit/>
            </a:bodyPr>
            <a:lstStyle/>
            <a:p>
              <a:endParaRPr lang="en-US" sz="900" b="1" dirty="0"/>
            </a:p>
          </p:txBody>
        </p:sp>
        <p:cxnSp>
          <p:nvCxnSpPr>
            <p:cNvPr id="37" name="Straight Connector 36">
              <a:extLst>
                <a:ext uri="{FF2B5EF4-FFF2-40B4-BE49-F238E27FC236}">
                  <a16:creationId xmlns:a16="http://schemas.microsoft.com/office/drawing/2014/main" id="{3FDC8A8B-E76C-4203-A5A3-057FB6239F0D}"/>
                </a:ext>
              </a:extLst>
            </p:cNvPr>
            <p:cNvCxnSpPr/>
            <p:nvPr/>
          </p:nvCxnSpPr>
          <p:spPr>
            <a:xfrm>
              <a:off x="7848600" y="3426023"/>
              <a:ext cx="609600" cy="30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31FC33F-2BFE-49EF-A41E-382C525535A2}"/>
                </a:ext>
              </a:extLst>
            </p:cNvPr>
            <p:cNvSpPr txBox="1"/>
            <p:nvPr/>
          </p:nvSpPr>
          <p:spPr>
            <a:xfrm>
              <a:off x="327542" y="152401"/>
              <a:ext cx="332073" cy="369346"/>
            </a:xfrm>
            <a:prstGeom prst="rect">
              <a:avLst/>
            </a:prstGeom>
            <a:noFill/>
          </p:spPr>
          <p:txBody>
            <a:bodyPr wrap="none" rtlCol="0">
              <a:spAutoFit/>
            </a:bodyPr>
            <a:lstStyle/>
            <a:p>
              <a:endParaRPr lang="en-US" sz="900" b="1" dirty="0">
                <a:solidFill>
                  <a:srgbClr val="7030A0"/>
                </a:solidFill>
              </a:endParaRPr>
            </a:p>
          </p:txBody>
        </p:sp>
      </p:grpSp>
      <p:sp>
        <p:nvSpPr>
          <p:cNvPr id="39" name="TextBox 38">
            <a:extLst>
              <a:ext uri="{FF2B5EF4-FFF2-40B4-BE49-F238E27FC236}">
                <a16:creationId xmlns:a16="http://schemas.microsoft.com/office/drawing/2014/main" id="{CB33F250-5436-4510-ADAF-120564322818}"/>
              </a:ext>
            </a:extLst>
          </p:cNvPr>
          <p:cNvSpPr txBox="1"/>
          <p:nvPr/>
        </p:nvSpPr>
        <p:spPr>
          <a:xfrm>
            <a:off x="448456" y="2483972"/>
            <a:ext cx="6110430" cy="3785652"/>
          </a:xfrm>
          <a:prstGeom prst="rect">
            <a:avLst/>
          </a:prstGeom>
          <a:noFill/>
        </p:spPr>
        <p:txBody>
          <a:bodyPr wrap="square" rtlCol="0">
            <a:spAutoFit/>
          </a:bodyPr>
          <a:lstStyle/>
          <a:p>
            <a:pPr defTabSz="914400" fontAlgn="auto">
              <a:spcBef>
                <a:spcPts val="0"/>
              </a:spcBef>
              <a:spcAft>
                <a:spcPts val="0"/>
              </a:spcAft>
            </a:pPr>
            <a:r>
              <a:rPr lang="en-US" sz="1600" b="1" dirty="0">
                <a:solidFill>
                  <a:srgbClr val="0070C0"/>
                </a:solidFill>
                <a:latin typeface="Helvetica" panose="020B0604020202020204" pitchFamily="34" charset="0"/>
                <a:cs typeface="Helvetica" panose="020B0604020202020204" pitchFamily="34" charset="0"/>
              </a:rPr>
              <a:t>Statistics of SSR1 </a:t>
            </a:r>
            <a:r>
              <a:rPr lang="en-US" sz="1600" b="1" dirty="0">
                <a:solidFill>
                  <a:srgbClr val="0070C0"/>
                </a:solidFill>
                <a:latin typeface="Helvetica" panose="020B0604020202020204" pitchFamily="34" charset="0"/>
                <a:ea typeface="+mn-ea"/>
                <a:cs typeface="Helvetica" panose="020B0604020202020204" pitchFamily="34" charset="0"/>
              </a:rPr>
              <a:t>coupler testing at room temperature coupler test stand:</a:t>
            </a:r>
          </a:p>
          <a:p>
            <a:pPr defTabSz="914400" fontAlgn="auto">
              <a:spcBef>
                <a:spcPts val="0"/>
              </a:spcBef>
              <a:spcAft>
                <a:spcPts val="0"/>
              </a:spcAft>
            </a:pPr>
            <a:endParaRPr lang="en-US" sz="1600" b="1" dirty="0">
              <a:solidFill>
                <a:srgbClr val="0070C0"/>
              </a:solidFill>
              <a:latin typeface="Helvetica" panose="020B0604020202020204" pitchFamily="34" charset="0"/>
              <a:ea typeface="+mn-ea"/>
              <a:cs typeface="Helvetica" panose="020B0604020202020204" pitchFamily="34" charset="0"/>
            </a:endParaRPr>
          </a:p>
          <a:p>
            <a:pPr defTabSz="914400" fontAlgn="auto">
              <a:spcBef>
                <a:spcPts val="0"/>
              </a:spcBef>
              <a:spcAft>
                <a:spcPts val="0"/>
              </a:spcAft>
            </a:pPr>
            <a:r>
              <a:rPr lang="en-US" sz="1600" dirty="0">
                <a:solidFill>
                  <a:srgbClr val="0070C0"/>
                </a:solidFill>
                <a:latin typeface="Helvetica" panose="020B0604020202020204" pitchFamily="34" charset="0"/>
                <a:ea typeface="+mn-ea"/>
                <a:cs typeface="Helvetica" panose="020B0604020202020204" pitchFamily="34" charset="0"/>
              </a:rPr>
              <a:t>~ 17 windows with antennas were tested at test stand, CW, full reflection, 4 phase points (90 </a:t>
            </a:r>
            <a:r>
              <a:rPr lang="en-US" sz="1600" dirty="0" err="1">
                <a:solidFill>
                  <a:srgbClr val="0070C0"/>
                </a:solidFill>
                <a:latin typeface="Helvetica" panose="020B0604020202020204" pitchFamily="34" charset="0"/>
                <a:ea typeface="+mn-ea"/>
                <a:cs typeface="Helvetica" panose="020B0604020202020204" pitchFamily="34" charset="0"/>
              </a:rPr>
              <a:t>dgr</a:t>
            </a:r>
            <a:r>
              <a:rPr lang="en-US" sz="1600" dirty="0">
                <a:solidFill>
                  <a:srgbClr val="0070C0"/>
                </a:solidFill>
                <a:latin typeface="Helvetica" panose="020B0604020202020204" pitchFamily="34" charset="0"/>
                <a:ea typeface="+mn-ea"/>
                <a:cs typeface="Helvetica" panose="020B0604020202020204" pitchFamily="34" charset="0"/>
              </a:rPr>
              <a:t> shift).</a:t>
            </a:r>
          </a:p>
          <a:p>
            <a:pPr defTabSz="914400" fontAlgn="auto">
              <a:spcBef>
                <a:spcPts val="0"/>
              </a:spcBef>
              <a:spcAft>
                <a:spcPts val="0"/>
              </a:spcAft>
            </a:pPr>
            <a:endParaRPr lang="en-US" sz="1600" dirty="0">
              <a:solidFill>
                <a:srgbClr val="0070C0"/>
              </a:solidFill>
              <a:latin typeface="Helvetica" panose="020B0604020202020204" pitchFamily="34" charset="0"/>
              <a:ea typeface="+mn-ea"/>
              <a:cs typeface="Helvetica" panose="020B0604020202020204" pitchFamily="34" charset="0"/>
            </a:endParaRPr>
          </a:p>
          <a:p>
            <a:pPr defTabSz="914400" fontAlgn="auto">
              <a:spcBef>
                <a:spcPts val="0"/>
              </a:spcBef>
              <a:spcAft>
                <a:spcPts val="0"/>
              </a:spcAft>
            </a:pPr>
            <a:r>
              <a:rPr lang="en-US" sz="1600" dirty="0">
                <a:solidFill>
                  <a:srgbClr val="0070C0"/>
                </a:solidFill>
                <a:latin typeface="Helvetica" panose="020B0604020202020204" pitchFamily="34" charset="0"/>
                <a:ea typeface="+mn-ea"/>
                <a:cs typeface="Helvetica" panose="020B0604020202020204" pitchFamily="34" charset="0"/>
              </a:rPr>
              <a:t>10 kW: tested - 17, no failures</a:t>
            </a:r>
            <a:endParaRPr lang="en-US" sz="1600" dirty="0">
              <a:solidFill>
                <a:srgbClr val="FF0000"/>
              </a:solidFill>
              <a:latin typeface="Helvetica" panose="020B0604020202020204" pitchFamily="34" charset="0"/>
              <a:ea typeface="+mn-ea"/>
              <a:cs typeface="Helvetica" panose="020B0604020202020204" pitchFamily="34" charset="0"/>
            </a:endParaRPr>
          </a:p>
          <a:p>
            <a:pPr defTabSz="914400" fontAlgn="auto">
              <a:spcBef>
                <a:spcPts val="0"/>
              </a:spcBef>
              <a:spcAft>
                <a:spcPts val="0"/>
              </a:spcAft>
            </a:pPr>
            <a:endParaRPr lang="en-US" sz="1600" dirty="0">
              <a:solidFill>
                <a:srgbClr val="0070C0"/>
              </a:solidFill>
              <a:latin typeface="Helvetica" panose="020B0604020202020204" pitchFamily="34" charset="0"/>
              <a:ea typeface="+mn-ea"/>
              <a:cs typeface="Helvetica" panose="020B0604020202020204" pitchFamily="34" charset="0"/>
            </a:endParaRPr>
          </a:p>
          <a:p>
            <a:pPr defTabSz="914400" fontAlgn="auto">
              <a:spcBef>
                <a:spcPts val="0"/>
              </a:spcBef>
              <a:spcAft>
                <a:spcPts val="0"/>
              </a:spcAft>
            </a:pPr>
            <a:r>
              <a:rPr lang="en-US" sz="1600" dirty="0">
                <a:solidFill>
                  <a:srgbClr val="0070C0"/>
                </a:solidFill>
                <a:latin typeface="Helvetica" panose="020B0604020202020204" pitchFamily="34" charset="0"/>
                <a:ea typeface="+mn-ea"/>
                <a:cs typeface="Helvetica" panose="020B0604020202020204" pitchFamily="34" charset="0"/>
              </a:rPr>
              <a:t>20 kW: tested – 5, one </a:t>
            </a:r>
            <a:r>
              <a:rPr lang="en-US" sz="1600" dirty="0">
                <a:solidFill>
                  <a:srgbClr val="0070C0"/>
                </a:solidFill>
                <a:latin typeface="Helvetica" panose="020B0604020202020204" pitchFamily="34" charset="0"/>
                <a:cs typeface="Helvetica" panose="020B0604020202020204" pitchFamily="34" charset="0"/>
              </a:rPr>
              <a:t>failure</a:t>
            </a:r>
            <a:r>
              <a:rPr lang="en-US" sz="1600" dirty="0">
                <a:solidFill>
                  <a:srgbClr val="0070C0"/>
                </a:solidFill>
                <a:latin typeface="Helvetica" panose="020B0604020202020204" pitchFamily="34" charset="0"/>
                <a:ea typeface="+mn-ea"/>
                <a:cs typeface="Helvetica" panose="020B0604020202020204" pitchFamily="34" charset="0"/>
              </a:rPr>
              <a:t> (not  good ceramics and not enough cooling for this ceramics).</a:t>
            </a:r>
          </a:p>
          <a:p>
            <a:pPr defTabSz="914400" fontAlgn="auto">
              <a:spcBef>
                <a:spcPts val="0"/>
              </a:spcBef>
              <a:spcAft>
                <a:spcPts val="0"/>
              </a:spcAft>
            </a:pPr>
            <a:endParaRPr lang="en-US" sz="1600" dirty="0">
              <a:solidFill>
                <a:srgbClr val="0070C0"/>
              </a:solidFill>
              <a:latin typeface="Helvetica" panose="020B0604020202020204" pitchFamily="34" charset="0"/>
              <a:ea typeface="+mn-ea"/>
              <a:cs typeface="Helvetica" panose="020B0604020202020204" pitchFamily="34" charset="0"/>
            </a:endParaRPr>
          </a:p>
          <a:p>
            <a:pPr defTabSz="914400" fontAlgn="auto">
              <a:spcBef>
                <a:spcPts val="0"/>
              </a:spcBef>
              <a:spcAft>
                <a:spcPts val="0"/>
              </a:spcAft>
            </a:pPr>
            <a:r>
              <a:rPr lang="en-US" sz="1600" dirty="0">
                <a:solidFill>
                  <a:srgbClr val="0070C0"/>
                </a:solidFill>
                <a:latin typeface="Helvetica" panose="020B0604020202020204" pitchFamily="34" charset="0"/>
                <a:ea typeface="+mn-ea"/>
                <a:cs typeface="Helvetica" panose="020B0604020202020204" pitchFamily="34" charset="0"/>
              </a:rPr>
              <a:t>30 kW: tested  - 2, no failures.</a:t>
            </a:r>
          </a:p>
          <a:p>
            <a:pPr defTabSz="914400" fontAlgn="auto">
              <a:spcBef>
                <a:spcPts val="0"/>
              </a:spcBef>
              <a:spcAft>
                <a:spcPts val="0"/>
              </a:spcAft>
            </a:pPr>
            <a:endParaRPr lang="en-US" sz="1600" dirty="0">
              <a:solidFill>
                <a:srgbClr val="0070C0"/>
              </a:solidFill>
              <a:latin typeface="Helvetica" panose="020B0604020202020204" pitchFamily="34" charset="0"/>
              <a:ea typeface="+mn-ea"/>
              <a:cs typeface="Helvetica" panose="020B0604020202020204" pitchFamily="34" charset="0"/>
            </a:endParaRPr>
          </a:p>
          <a:p>
            <a:pPr defTabSz="914400" fontAlgn="auto">
              <a:spcBef>
                <a:spcPts val="0"/>
              </a:spcBef>
              <a:spcAft>
                <a:spcPts val="0"/>
              </a:spcAft>
            </a:pPr>
            <a:r>
              <a:rPr lang="en-US" sz="1600" dirty="0">
                <a:solidFill>
                  <a:srgbClr val="0070C0"/>
                </a:solidFill>
                <a:latin typeface="Helvetica" panose="020B0604020202020204" pitchFamily="34" charset="0"/>
                <a:ea typeface="+mn-ea"/>
                <a:cs typeface="Helvetica" panose="020B0604020202020204" pitchFamily="34" charset="0"/>
              </a:rPr>
              <a:t>47 kW: tested -  2, one failure. Not full test (it was not 4 phase points)</a:t>
            </a:r>
          </a:p>
        </p:txBody>
      </p:sp>
    </p:spTree>
    <p:extLst>
      <p:ext uri="{BB962C8B-B14F-4D97-AF65-F5344CB8AC3E}">
        <p14:creationId xmlns:p14="http://schemas.microsoft.com/office/powerpoint/2010/main" val="321850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98244-4BD7-4A97-9F80-F4E9388C45FF}"/>
              </a:ext>
            </a:extLst>
          </p:cNvPr>
          <p:cNvSpPr txBox="1"/>
          <p:nvPr/>
        </p:nvSpPr>
        <p:spPr>
          <a:xfrm>
            <a:off x="164566" y="254277"/>
            <a:ext cx="2504275" cy="830997"/>
          </a:xfrm>
          <a:prstGeom prst="rect">
            <a:avLst/>
          </a:prstGeom>
          <a:noFill/>
        </p:spPr>
        <p:txBody>
          <a:bodyPr wrap="square" rtlCol="0">
            <a:spAutoFit/>
          </a:bodyPr>
          <a:lstStyle/>
          <a:p>
            <a:pPr algn="ctr"/>
            <a:r>
              <a:rPr lang="en-US" sz="2400" b="1" dirty="0"/>
              <a:t>Stress analyses </a:t>
            </a:r>
          </a:p>
          <a:p>
            <a:pPr algn="ctr"/>
            <a:r>
              <a:rPr lang="en-US" sz="2400" dirty="0"/>
              <a:t>(I. </a:t>
            </a:r>
            <a:r>
              <a:rPr lang="en-US" sz="2400" dirty="0" err="1"/>
              <a:t>Gonin</a:t>
            </a:r>
            <a:r>
              <a:rPr lang="en-US" sz="2400" dirty="0"/>
              <a:t>)</a:t>
            </a:r>
          </a:p>
        </p:txBody>
      </p:sp>
      <p:pic>
        <p:nvPicPr>
          <p:cNvPr id="3" name="Picture 2">
            <a:extLst>
              <a:ext uri="{FF2B5EF4-FFF2-40B4-BE49-F238E27FC236}">
                <a16:creationId xmlns:a16="http://schemas.microsoft.com/office/drawing/2014/main" id="{77BE39E8-40E7-4632-BCB1-33DFA69C9A9F}"/>
              </a:ext>
            </a:extLst>
          </p:cNvPr>
          <p:cNvPicPr>
            <a:picLocks noChangeAspect="1"/>
          </p:cNvPicPr>
          <p:nvPr/>
        </p:nvPicPr>
        <p:blipFill>
          <a:blip r:embed="rId2"/>
          <a:stretch>
            <a:fillRect/>
          </a:stretch>
        </p:blipFill>
        <p:spPr>
          <a:xfrm>
            <a:off x="2991956" y="764931"/>
            <a:ext cx="9200044" cy="5888641"/>
          </a:xfrm>
          <a:prstGeom prst="rect">
            <a:avLst/>
          </a:prstGeom>
        </p:spPr>
      </p:pic>
      <p:sp>
        <p:nvSpPr>
          <p:cNvPr id="4" name="TextBox 3">
            <a:extLst>
              <a:ext uri="{FF2B5EF4-FFF2-40B4-BE49-F238E27FC236}">
                <a16:creationId xmlns:a16="http://schemas.microsoft.com/office/drawing/2014/main" id="{5278C308-9916-4098-9C86-56A9AE1FE331}"/>
              </a:ext>
            </a:extLst>
          </p:cNvPr>
          <p:cNvSpPr txBox="1"/>
          <p:nvPr/>
        </p:nvSpPr>
        <p:spPr>
          <a:xfrm>
            <a:off x="7795870" y="1039026"/>
            <a:ext cx="4464758" cy="461665"/>
          </a:xfrm>
          <a:prstGeom prst="rect">
            <a:avLst/>
          </a:prstGeom>
          <a:noFill/>
        </p:spPr>
        <p:txBody>
          <a:bodyPr wrap="square" rtlCol="0">
            <a:spAutoFit/>
          </a:bodyPr>
          <a:lstStyle/>
          <a:p>
            <a:r>
              <a:rPr lang="en-US" sz="2400" dirty="0"/>
              <a:t>30 kW, SW, 270degr. 3 g/s</a:t>
            </a:r>
          </a:p>
        </p:txBody>
      </p:sp>
      <p:pic>
        <p:nvPicPr>
          <p:cNvPr id="5" name="Picture 4">
            <a:extLst>
              <a:ext uri="{FF2B5EF4-FFF2-40B4-BE49-F238E27FC236}">
                <a16:creationId xmlns:a16="http://schemas.microsoft.com/office/drawing/2014/main" id="{D13AB046-9307-4393-92E7-FB86C6CBCCDE}"/>
              </a:ext>
            </a:extLst>
          </p:cNvPr>
          <p:cNvPicPr>
            <a:picLocks noChangeAspect="1"/>
          </p:cNvPicPr>
          <p:nvPr/>
        </p:nvPicPr>
        <p:blipFill>
          <a:blip r:embed="rId3"/>
          <a:stretch>
            <a:fillRect/>
          </a:stretch>
        </p:blipFill>
        <p:spPr>
          <a:xfrm>
            <a:off x="4698202" y="1322612"/>
            <a:ext cx="1924737" cy="3466002"/>
          </a:xfrm>
          <a:prstGeom prst="rect">
            <a:avLst/>
          </a:prstGeom>
        </p:spPr>
      </p:pic>
      <p:sp>
        <p:nvSpPr>
          <p:cNvPr id="6" name="TextBox 5">
            <a:extLst>
              <a:ext uri="{FF2B5EF4-FFF2-40B4-BE49-F238E27FC236}">
                <a16:creationId xmlns:a16="http://schemas.microsoft.com/office/drawing/2014/main" id="{9E108973-8DB7-45B2-BFAC-A45F38A5E5D1}"/>
              </a:ext>
            </a:extLst>
          </p:cNvPr>
          <p:cNvSpPr txBox="1"/>
          <p:nvPr/>
        </p:nvSpPr>
        <p:spPr>
          <a:xfrm>
            <a:off x="3415216" y="1163988"/>
            <a:ext cx="2107756" cy="369332"/>
          </a:xfrm>
          <a:prstGeom prst="rect">
            <a:avLst/>
          </a:prstGeom>
          <a:noFill/>
        </p:spPr>
        <p:txBody>
          <a:bodyPr wrap="none" rtlCol="0">
            <a:spAutoFit/>
          </a:bodyPr>
          <a:lstStyle/>
          <a:p>
            <a:r>
              <a:rPr lang="en-US" b="1" dirty="0"/>
              <a:t>Current version (VC)</a:t>
            </a:r>
          </a:p>
        </p:txBody>
      </p:sp>
      <p:sp>
        <p:nvSpPr>
          <p:cNvPr id="7" name="TextBox 6">
            <a:extLst>
              <a:ext uri="{FF2B5EF4-FFF2-40B4-BE49-F238E27FC236}">
                <a16:creationId xmlns:a16="http://schemas.microsoft.com/office/drawing/2014/main" id="{DADEDCD0-C960-4F00-933C-85371C80744D}"/>
              </a:ext>
            </a:extLst>
          </p:cNvPr>
          <p:cNvSpPr txBox="1"/>
          <p:nvPr/>
        </p:nvSpPr>
        <p:spPr>
          <a:xfrm>
            <a:off x="307976" y="1470712"/>
            <a:ext cx="2683980" cy="2862322"/>
          </a:xfrm>
          <a:prstGeom prst="rect">
            <a:avLst/>
          </a:prstGeom>
          <a:noFill/>
        </p:spPr>
        <p:txBody>
          <a:bodyPr wrap="square" rtlCol="0">
            <a:spAutoFit/>
          </a:bodyPr>
          <a:lstStyle/>
          <a:p>
            <a:r>
              <a:rPr lang="en-US" dirty="0"/>
              <a:t>Input parameters:</a:t>
            </a:r>
          </a:p>
          <a:p>
            <a:r>
              <a:rPr lang="en-US" dirty="0"/>
              <a:t>Temperature distribution along ceramics.</a:t>
            </a:r>
          </a:p>
          <a:p>
            <a:endParaRPr lang="en-US" dirty="0"/>
          </a:p>
          <a:p>
            <a:r>
              <a:rPr lang="en-US" dirty="0"/>
              <a:t>Mechanical boundaries: free.</a:t>
            </a:r>
          </a:p>
          <a:p>
            <a:endParaRPr lang="en-US" dirty="0"/>
          </a:p>
          <a:p>
            <a:r>
              <a:rPr lang="en-US" dirty="0"/>
              <a:t>Thermal boundaries:</a:t>
            </a:r>
          </a:p>
          <a:p>
            <a:r>
              <a:rPr lang="en-US" dirty="0" err="1"/>
              <a:t>dQ</a:t>
            </a:r>
            <a:r>
              <a:rPr lang="en-US" dirty="0"/>
              <a:t>/</a:t>
            </a:r>
            <a:r>
              <a:rPr lang="en-US" dirty="0" err="1"/>
              <a:t>dt</a:t>
            </a:r>
            <a:r>
              <a:rPr lang="en-US" dirty="0"/>
              <a:t>=0.</a:t>
            </a:r>
          </a:p>
          <a:p>
            <a:endParaRPr lang="en-US" dirty="0"/>
          </a:p>
        </p:txBody>
      </p:sp>
    </p:spTree>
    <p:extLst>
      <p:ext uri="{BB962C8B-B14F-4D97-AF65-F5344CB8AC3E}">
        <p14:creationId xmlns:p14="http://schemas.microsoft.com/office/powerpoint/2010/main" val="192400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8AA158-68D3-4AA9-8A5C-0CB18C759C5E}"/>
              </a:ext>
            </a:extLst>
          </p:cNvPr>
          <p:cNvPicPr>
            <a:picLocks noChangeAspect="1"/>
          </p:cNvPicPr>
          <p:nvPr/>
        </p:nvPicPr>
        <p:blipFill>
          <a:blip r:embed="rId2"/>
          <a:stretch>
            <a:fillRect/>
          </a:stretch>
        </p:blipFill>
        <p:spPr>
          <a:xfrm>
            <a:off x="1008843" y="705978"/>
            <a:ext cx="10210800" cy="2981325"/>
          </a:xfrm>
          <a:prstGeom prst="rect">
            <a:avLst/>
          </a:prstGeom>
        </p:spPr>
      </p:pic>
      <p:pic>
        <p:nvPicPr>
          <p:cNvPr id="3" name="Picture 2">
            <a:extLst>
              <a:ext uri="{FF2B5EF4-FFF2-40B4-BE49-F238E27FC236}">
                <a16:creationId xmlns:a16="http://schemas.microsoft.com/office/drawing/2014/main" id="{EBB7FCA4-5509-4A03-845E-5BD25C7FAC1C}"/>
              </a:ext>
            </a:extLst>
          </p:cNvPr>
          <p:cNvPicPr>
            <a:picLocks noChangeAspect="1"/>
          </p:cNvPicPr>
          <p:nvPr/>
        </p:nvPicPr>
        <p:blipFill>
          <a:blip r:embed="rId3"/>
          <a:stretch>
            <a:fillRect/>
          </a:stretch>
        </p:blipFill>
        <p:spPr>
          <a:xfrm>
            <a:off x="1008843" y="3687303"/>
            <a:ext cx="10258425" cy="2990850"/>
          </a:xfrm>
          <a:prstGeom prst="rect">
            <a:avLst/>
          </a:prstGeom>
        </p:spPr>
      </p:pic>
      <p:sp>
        <p:nvSpPr>
          <p:cNvPr id="4" name="TextBox 3">
            <a:extLst>
              <a:ext uri="{FF2B5EF4-FFF2-40B4-BE49-F238E27FC236}">
                <a16:creationId xmlns:a16="http://schemas.microsoft.com/office/drawing/2014/main" id="{903B2018-016A-4A1D-A056-A9771A46AD67}"/>
              </a:ext>
            </a:extLst>
          </p:cNvPr>
          <p:cNvSpPr txBox="1"/>
          <p:nvPr/>
        </p:nvSpPr>
        <p:spPr>
          <a:xfrm>
            <a:off x="977119" y="179847"/>
            <a:ext cx="5118881" cy="461665"/>
          </a:xfrm>
          <a:prstGeom prst="rect">
            <a:avLst/>
          </a:prstGeom>
          <a:noFill/>
        </p:spPr>
        <p:txBody>
          <a:bodyPr wrap="square" rtlCol="0">
            <a:spAutoFit/>
          </a:bodyPr>
          <a:lstStyle/>
          <a:p>
            <a:r>
              <a:rPr lang="en-US" sz="2400" dirty="0"/>
              <a:t>30 kW, SW, 270degr. 3 g/s</a:t>
            </a:r>
          </a:p>
        </p:txBody>
      </p:sp>
      <p:pic>
        <p:nvPicPr>
          <p:cNvPr id="5" name="Picture 4">
            <a:extLst>
              <a:ext uri="{FF2B5EF4-FFF2-40B4-BE49-F238E27FC236}">
                <a16:creationId xmlns:a16="http://schemas.microsoft.com/office/drawing/2014/main" id="{27DD26C0-A849-4DD8-8CAC-DB4FB809FD3C}"/>
              </a:ext>
            </a:extLst>
          </p:cNvPr>
          <p:cNvPicPr>
            <a:picLocks noChangeAspect="1"/>
          </p:cNvPicPr>
          <p:nvPr/>
        </p:nvPicPr>
        <p:blipFill>
          <a:blip r:embed="rId4"/>
          <a:stretch>
            <a:fillRect/>
          </a:stretch>
        </p:blipFill>
        <p:spPr>
          <a:xfrm>
            <a:off x="7383290" y="4093037"/>
            <a:ext cx="3107596" cy="1346124"/>
          </a:xfrm>
          <a:prstGeom prst="rect">
            <a:avLst/>
          </a:prstGeom>
        </p:spPr>
      </p:pic>
      <p:pic>
        <p:nvPicPr>
          <p:cNvPr id="6" name="Picture 5">
            <a:extLst>
              <a:ext uri="{FF2B5EF4-FFF2-40B4-BE49-F238E27FC236}">
                <a16:creationId xmlns:a16="http://schemas.microsoft.com/office/drawing/2014/main" id="{2EB566EE-4AC9-4A77-BECB-8337110026A3}"/>
              </a:ext>
            </a:extLst>
          </p:cNvPr>
          <p:cNvPicPr>
            <a:picLocks noChangeAspect="1"/>
          </p:cNvPicPr>
          <p:nvPr/>
        </p:nvPicPr>
        <p:blipFill>
          <a:blip r:embed="rId5"/>
          <a:stretch>
            <a:fillRect/>
          </a:stretch>
        </p:blipFill>
        <p:spPr>
          <a:xfrm>
            <a:off x="7451245" y="1418839"/>
            <a:ext cx="3057785" cy="1323888"/>
          </a:xfrm>
          <a:prstGeom prst="rect">
            <a:avLst/>
          </a:prstGeom>
        </p:spPr>
      </p:pic>
      <p:sp>
        <p:nvSpPr>
          <p:cNvPr id="7" name="TextBox 6">
            <a:extLst>
              <a:ext uri="{FF2B5EF4-FFF2-40B4-BE49-F238E27FC236}">
                <a16:creationId xmlns:a16="http://schemas.microsoft.com/office/drawing/2014/main" id="{35A34CBB-1E44-4A8A-8736-25C8FADB14C0}"/>
              </a:ext>
            </a:extLst>
          </p:cNvPr>
          <p:cNvSpPr txBox="1"/>
          <p:nvPr/>
        </p:nvSpPr>
        <p:spPr>
          <a:xfrm>
            <a:off x="2027315" y="1234173"/>
            <a:ext cx="2107756" cy="369332"/>
          </a:xfrm>
          <a:prstGeom prst="rect">
            <a:avLst/>
          </a:prstGeom>
          <a:noFill/>
        </p:spPr>
        <p:txBody>
          <a:bodyPr wrap="none" rtlCol="0">
            <a:spAutoFit/>
          </a:bodyPr>
          <a:lstStyle/>
          <a:p>
            <a:r>
              <a:rPr lang="en-US" b="1" dirty="0"/>
              <a:t>Current version (VC)</a:t>
            </a:r>
          </a:p>
        </p:txBody>
      </p:sp>
      <p:sp>
        <p:nvSpPr>
          <p:cNvPr id="8" name="TextBox 7">
            <a:extLst>
              <a:ext uri="{FF2B5EF4-FFF2-40B4-BE49-F238E27FC236}">
                <a16:creationId xmlns:a16="http://schemas.microsoft.com/office/drawing/2014/main" id="{8868217F-F407-4F79-829A-EDD2A597FF2D}"/>
              </a:ext>
            </a:extLst>
          </p:cNvPr>
          <p:cNvSpPr txBox="1"/>
          <p:nvPr/>
        </p:nvSpPr>
        <p:spPr>
          <a:xfrm>
            <a:off x="8203223" y="695039"/>
            <a:ext cx="2817310" cy="369332"/>
          </a:xfrm>
          <a:prstGeom prst="rect">
            <a:avLst/>
          </a:prstGeom>
          <a:noFill/>
        </p:spPr>
        <p:txBody>
          <a:bodyPr wrap="none" rtlCol="0">
            <a:spAutoFit/>
          </a:bodyPr>
          <a:lstStyle/>
          <a:p>
            <a:r>
              <a:rPr lang="en-US" b="1" dirty="0"/>
              <a:t>Stresses at inner conductor.</a:t>
            </a:r>
          </a:p>
        </p:txBody>
      </p:sp>
      <p:sp>
        <p:nvSpPr>
          <p:cNvPr id="9" name="Rectangle 8">
            <a:extLst>
              <a:ext uri="{FF2B5EF4-FFF2-40B4-BE49-F238E27FC236}">
                <a16:creationId xmlns:a16="http://schemas.microsoft.com/office/drawing/2014/main" id="{6562922A-7704-4051-8761-7BAEF7DF2E46}"/>
              </a:ext>
            </a:extLst>
          </p:cNvPr>
          <p:cNvSpPr/>
          <p:nvPr/>
        </p:nvSpPr>
        <p:spPr>
          <a:xfrm>
            <a:off x="8365847" y="3790259"/>
            <a:ext cx="2838534" cy="369332"/>
          </a:xfrm>
          <a:prstGeom prst="rect">
            <a:avLst/>
          </a:prstGeom>
        </p:spPr>
        <p:txBody>
          <a:bodyPr wrap="none">
            <a:spAutoFit/>
          </a:bodyPr>
          <a:lstStyle/>
          <a:p>
            <a:r>
              <a:rPr lang="en-US" b="1" dirty="0"/>
              <a:t>Stresses at outer conductor.</a:t>
            </a:r>
          </a:p>
        </p:txBody>
      </p:sp>
      <p:cxnSp>
        <p:nvCxnSpPr>
          <p:cNvPr id="11" name="Straight Connector 10">
            <a:extLst>
              <a:ext uri="{FF2B5EF4-FFF2-40B4-BE49-F238E27FC236}">
                <a16:creationId xmlns:a16="http://schemas.microsoft.com/office/drawing/2014/main" id="{D1D6C85E-A488-4604-A3A1-B1C3B780220C}"/>
              </a:ext>
            </a:extLst>
          </p:cNvPr>
          <p:cNvCxnSpPr>
            <a:cxnSpLocks/>
          </p:cNvCxnSpPr>
          <p:nvPr/>
        </p:nvCxnSpPr>
        <p:spPr>
          <a:xfrm>
            <a:off x="2027315" y="5556738"/>
            <a:ext cx="8993218" cy="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228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A5C0B-8E51-4804-8D60-AF7423C49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74" y="833247"/>
            <a:ext cx="5407152" cy="4334256"/>
          </a:xfrm>
          <a:prstGeom prst="rect">
            <a:avLst/>
          </a:prstGeom>
        </p:spPr>
      </p:pic>
      <p:pic>
        <p:nvPicPr>
          <p:cNvPr id="5" name="Picture 4">
            <a:extLst>
              <a:ext uri="{FF2B5EF4-FFF2-40B4-BE49-F238E27FC236}">
                <a16:creationId xmlns:a16="http://schemas.microsoft.com/office/drawing/2014/main" id="{25439D6E-1FFC-44B5-A54B-857D3375E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33247"/>
            <a:ext cx="5407152" cy="4334256"/>
          </a:xfrm>
          <a:prstGeom prst="rect">
            <a:avLst/>
          </a:prstGeom>
        </p:spPr>
      </p:pic>
      <p:sp>
        <p:nvSpPr>
          <p:cNvPr id="6" name="TextBox 5">
            <a:extLst>
              <a:ext uri="{FF2B5EF4-FFF2-40B4-BE49-F238E27FC236}">
                <a16:creationId xmlns:a16="http://schemas.microsoft.com/office/drawing/2014/main" id="{CED91A5C-07C5-4853-A81B-489103FD4B01}"/>
              </a:ext>
            </a:extLst>
          </p:cNvPr>
          <p:cNvSpPr txBox="1"/>
          <p:nvPr/>
        </p:nvSpPr>
        <p:spPr>
          <a:xfrm>
            <a:off x="2066925" y="5695950"/>
            <a:ext cx="4079130" cy="369332"/>
          </a:xfrm>
          <a:prstGeom prst="rect">
            <a:avLst/>
          </a:prstGeom>
          <a:noFill/>
        </p:spPr>
        <p:txBody>
          <a:bodyPr wrap="none" rtlCol="0">
            <a:spAutoFit/>
          </a:bodyPr>
          <a:lstStyle/>
          <a:p>
            <a:r>
              <a:rPr lang="en-US" b="1" dirty="0"/>
              <a:t>Stresses reduced ~ V3/VC ~ 40/50  = 0.8  </a:t>
            </a:r>
          </a:p>
        </p:txBody>
      </p:sp>
    </p:spTree>
    <p:extLst>
      <p:ext uri="{BB962C8B-B14F-4D97-AF65-F5344CB8AC3E}">
        <p14:creationId xmlns:p14="http://schemas.microsoft.com/office/powerpoint/2010/main" val="386233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3A950-6CCD-4407-9712-8A03D7ABF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96" y="856340"/>
            <a:ext cx="5480304" cy="4200144"/>
          </a:xfrm>
          <a:prstGeom prst="rect">
            <a:avLst/>
          </a:prstGeom>
        </p:spPr>
      </p:pic>
      <p:pic>
        <p:nvPicPr>
          <p:cNvPr id="5" name="Picture 4">
            <a:extLst>
              <a:ext uri="{FF2B5EF4-FFF2-40B4-BE49-F238E27FC236}">
                <a16:creationId xmlns:a16="http://schemas.microsoft.com/office/drawing/2014/main" id="{E54995A0-A593-44B8-9EC6-5BFED944E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00328"/>
            <a:ext cx="5480304" cy="4200144"/>
          </a:xfrm>
          <a:prstGeom prst="rect">
            <a:avLst/>
          </a:prstGeom>
        </p:spPr>
      </p:pic>
      <p:sp>
        <p:nvSpPr>
          <p:cNvPr id="6" name="TextBox 5">
            <a:extLst>
              <a:ext uri="{FF2B5EF4-FFF2-40B4-BE49-F238E27FC236}">
                <a16:creationId xmlns:a16="http://schemas.microsoft.com/office/drawing/2014/main" id="{8711317B-E95C-4CBF-B0E1-5090566441AC}"/>
              </a:ext>
            </a:extLst>
          </p:cNvPr>
          <p:cNvSpPr txBox="1"/>
          <p:nvPr/>
        </p:nvSpPr>
        <p:spPr>
          <a:xfrm>
            <a:off x="1047018" y="5252073"/>
            <a:ext cx="6088205" cy="369332"/>
          </a:xfrm>
          <a:prstGeom prst="rect">
            <a:avLst/>
          </a:prstGeom>
          <a:noFill/>
        </p:spPr>
        <p:txBody>
          <a:bodyPr wrap="none" rtlCol="0">
            <a:spAutoFit/>
          </a:bodyPr>
          <a:lstStyle/>
          <a:p>
            <a:r>
              <a:rPr lang="en-US" b="1" dirty="0"/>
              <a:t>Stresses reduced ~ v3/</a:t>
            </a:r>
            <a:r>
              <a:rPr lang="en-US" b="1" dirty="0" err="1"/>
              <a:t>vC</a:t>
            </a:r>
            <a:r>
              <a:rPr lang="en-US" b="1" dirty="0"/>
              <a:t> ~ 75/185  = 0.4  (or 100/285 ~ 0.35)  </a:t>
            </a:r>
          </a:p>
        </p:txBody>
      </p:sp>
      <p:sp>
        <p:nvSpPr>
          <p:cNvPr id="7" name="TextBox 6">
            <a:extLst>
              <a:ext uri="{FF2B5EF4-FFF2-40B4-BE49-F238E27FC236}">
                <a16:creationId xmlns:a16="http://schemas.microsoft.com/office/drawing/2014/main" id="{B30BF5A6-73EA-421F-8102-A0A5C125D636}"/>
              </a:ext>
            </a:extLst>
          </p:cNvPr>
          <p:cNvSpPr txBox="1"/>
          <p:nvPr/>
        </p:nvSpPr>
        <p:spPr>
          <a:xfrm>
            <a:off x="1047018" y="5816994"/>
            <a:ext cx="4812792" cy="369332"/>
          </a:xfrm>
          <a:prstGeom prst="rect">
            <a:avLst/>
          </a:prstGeom>
          <a:noFill/>
        </p:spPr>
        <p:txBody>
          <a:bodyPr wrap="none" rtlCol="0">
            <a:spAutoFit/>
          </a:bodyPr>
          <a:lstStyle/>
          <a:p>
            <a:r>
              <a:rPr lang="en-US" b="1" dirty="0"/>
              <a:t>New window can be ~ 2.5 times  more powerful.</a:t>
            </a:r>
          </a:p>
        </p:txBody>
      </p:sp>
      <p:cxnSp>
        <p:nvCxnSpPr>
          <p:cNvPr id="4" name="Straight Connector 3">
            <a:extLst>
              <a:ext uri="{FF2B5EF4-FFF2-40B4-BE49-F238E27FC236}">
                <a16:creationId xmlns:a16="http://schemas.microsoft.com/office/drawing/2014/main" id="{70540609-25C2-4EA9-8B39-621BDEC05B42}"/>
              </a:ext>
            </a:extLst>
          </p:cNvPr>
          <p:cNvCxnSpPr>
            <a:cxnSpLocks/>
          </p:cNvCxnSpPr>
          <p:nvPr/>
        </p:nvCxnSpPr>
        <p:spPr>
          <a:xfrm>
            <a:off x="6910754" y="3648808"/>
            <a:ext cx="4234228"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004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DAF0CF-9CE0-405E-90F2-A84B61EFBBF5}"/>
              </a:ext>
            </a:extLst>
          </p:cNvPr>
          <p:cNvPicPr>
            <a:picLocks noChangeAspect="1"/>
          </p:cNvPicPr>
          <p:nvPr/>
        </p:nvPicPr>
        <p:blipFill>
          <a:blip r:embed="rId2"/>
          <a:stretch>
            <a:fillRect/>
          </a:stretch>
        </p:blipFill>
        <p:spPr>
          <a:xfrm>
            <a:off x="5917638" y="203869"/>
            <a:ext cx="5693608" cy="3431840"/>
          </a:xfrm>
          <a:prstGeom prst="rect">
            <a:avLst/>
          </a:prstGeom>
        </p:spPr>
      </p:pic>
      <p:pic>
        <p:nvPicPr>
          <p:cNvPr id="3" name="Picture 2">
            <a:extLst>
              <a:ext uri="{FF2B5EF4-FFF2-40B4-BE49-F238E27FC236}">
                <a16:creationId xmlns:a16="http://schemas.microsoft.com/office/drawing/2014/main" id="{1001DCB8-E4D0-4D97-B962-5CB75015E0BD}"/>
              </a:ext>
            </a:extLst>
          </p:cNvPr>
          <p:cNvPicPr>
            <a:picLocks noChangeAspect="1"/>
          </p:cNvPicPr>
          <p:nvPr/>
        </p:nvPicPr>
        <p:blipFill>
          <a:blip r:embed="rId3"/>
          <a:stretch>
            <a:fillRect/>
          </a:stretch>
        </p:blipFill>
        <p:spPr>
          <a:xfrm>
            <a:off x="398985" y="268792"/>
            <a:ext cx="5151405" cy="3466142"/>
          </a:xfrm>
          <a:prstGeom prst="rect">
            <a:avLst/>
          </a:prstGeom>
        </p:spPr>
      </p:pic>
      <p:sp>
        <p:nvSpPr>
          <p:cNvPr id="4" name="TextBox 3">
            <a:extLst>
              <a:ext uri="{FF2B5EF4-FFF2-40B4-BE49-F238E27FC236}">
                <a16:creationId xmlns:a16="http://schemas.microsoft.com/office/drawing/2014/main" id="{ED3546B4-8650-4A53-9D42-4E3DFE565AB6}"/>
              </a:ext>
            </a:extLst>
          </p:cNvPr>
          <p:cNvSpPr txBox="1"/>
          <p:nvPr/>
        </p:nvSpPr>
        <p:spPr>
          <a:xfrm>
            <a:off x="2331427" y="2464776"/>
            <a:ext cx="2446504" cy="369332"/>
          </a:xfrm>
          <a:prstGeom prst="rect">
            <a:avLst/>
          </a:prstGeom>
          <a:noFill/>
        </p:spPr>
        <p:txBody>
          <a:bodyPr wrap="none" rtlCol="0">
            <a:spAutoFit/>
          </a:bodyPr>
          <a:lstStyle/>
          <a:p>
            <a:r>
              <a:rPr lang="en-US" b="1" dirty="0"/>
              <a:t>dT ~ 322.5 -293 = 29.5 C</a:t>
            </a:r>
          </a:p>
        </p:txBody>
      </p:sp>
      <p:sp>
        <p:nvSpPr>
          <p:cNvPr id="5" name="TextBox 4">
            <a:extLst>
              <a:ext uri="{FF2B5EF4-FFF2-40B4-BE49-F238E27FC236}">
                <a16:creationId xmlns:a16="http://schemas.microsoft.com/office/drawing/2014/main" id="{B17C2B8A-841C-4D72-B533-841D9C335B0F}"/>
              </a:ext>
            </a:extLst>
          </p:cNvPr>
          <p:cNvSpPr txBox="1"/>
          <p:nvPr/>
        </p:nvSpPr>
        <p:spPr>
          <a:xfrm>
            <a:off x="10005646" y="2280110"/>
            <a:ext cx="1225015" cy="369332"/>
          </a:xfrm>
          <a:prstGeom prst="rect">
            <a:avLst/>
          </a:prstGeom>
          <a:noFill/>
        </p:spPr>
        <p:txBody>
          <a:bodyPr wrap="none" rtlCol="0">
            <a:spAutoFit/>
          </a:bodyPr>
          <a:lstStyle/>
          <a:p>
            <a:r>
              <a:rPr lang="en-US" b="1" dirty="0"/>
              <a:t>dT ~ 19.6 C</a:t>
            </a:r>
          </a:p>
        </p:txBody>
      </p:sp>
      <p:pic>
        <p:nvPicPr>
          <p:cNvPr id="6" name="Picture 5">
            <a:extLst>
              <a:ext uri="{FF2B5EF4-FFF2-40B4-BE49-F238E27FC236}">
                <a16:creationId xmlns:a16="http://schemas.microsoft.com/office/drawing/2014/main" id="{21E03287-DC34-457E-83C1-E84C6A45E5D1}"/>
              </a:ext>
            </a:extLst>
          </p:cNvPr>
          <p:cNvPicPr>
            <a:picLocks noChangeAspect="1"/>
          </p:cNvPicPr>
          <p:nvPr/>
        </p:nvPicPr>
        <p:blipFill>
          <a:blip r:embed="rId4"/>
          <a:stretch>
            <a:fillRect/>
          </a:stretch>
        </p:blipFill>
        <p:spPr>
          <a:xfrm>
            <a:off x="782674" y="3895724"/>
            <a:ext cx="4671570" cy="2801108"/>
          </a:xfrm>
          <a:prstGeom prst="rect">
            <a:avLst/>
          </a:prstGeom>
        </p:spPr>
      </p:pic>
      <p:sp>
        <p:nvSpPr>
          <p:cNvPr id="7" name="TextBox 6">
            <a:extLst>
              <a:ext uri="{FF2B5EF4-FFF2-40B4-BE49-F238E27FC236}">
                <a16:creationId xmlns:a16="http://schemas.microsoft.com/office/drawing/2014/main" id="{CE3FE468-CB06-43E5-8B3F-592E65EAF177}"/>
              </a:ext>
            </a:extLst>
          </p:cNvPr>
          <p:cNvSpPr txBox="1"/>
          <p:nvPr/>
        </p:nvSpPr>
        <p:spPr>
          <a:xfrm>
            <a:off x="3718965" y="5484934"/>
            <a:ext cx="1225015" cy="369332"/>
          </a:xfrm>
          <a:prstGeom prst="rect">
            <a:avLst/>
          </a:prstGeom>
          <a:noFill/>
        </p:spPr>
        <p:txBody>
          <a:bodyPr wrap="none" rtlCol="0">
            <a:spAutoFit/>
          </a:bodyPr>
          <a:lstStyle/>
          <a:p>
            <a:r>
              <a:rPr lang="en-US" b="1" dirty="0"/>
              <a:t>dT ~ 18.3 C</a:t>
            </a:r>
          </a:p>
        </p:txBody>
      </p:sp>
      <p:sp>
        <p:nvSpPr>
          <p:cNvPr id="8" name="TextBox 7">
            <a:extLst>
              <a:ext uri="{FF2B5EF4-FFF2-40B4-BE49-F238E27FC236}">
                <a16:creationId xmlns:a16="http://schemas.microsoft.com/office/drawing/2014/main" id="{62C88741-A8AC-497F-AC97-AA4E6B636E91}"/>
              </a:ext>
            </a:extLst>
          </p:cNvPr>
          <p:cNvSpPr txBox="1"/>
          <p:nvPr/>
        </p:nvSpPr>
        <p:spPr>
          <a:xfrm>
            <a:off x="1097916" y="932012"/>
            <a:ext cx="1919564" cy="369332"/>
          </a:xfrm>
          <a:prstGeom prst="rect">
            <a:avLst/>
          </a:prstGeom>
          <a:noFill/>
        </p:spPr>
        <p:txBody>
          <a:bodyPr wrap="none" rtlCol="0">
            <a:spAutoFit/>
          </a:bodyPr>
          <a:lstStyle/>
          <a:p>
            <a:r>
              <a:rPr lang="en-US" b="1" dirty="0"/>
              <a:t>VC, current design</a:t>
            </a:r>
          </a:p>
        </p:txBody>
      </p:sp>
      <p:sp>
        <p:nvSpPr>
          <p:cNvPr id="9" name="TextBox 8">
            <a:extLst>
              <a:ext uri="{FF2B5EF4-FFF2-40B4-BE49-F238E27FC236}">
                <a16:creationId xmlns:a16="http://schemas.microsoft.com/office/drawing/2014/main" id="{128445EB-BDF6-42E9-9776-23A9930DAC55}"/>
              </a:ext>
            </a:extLst>
          </p:cNvPr>
          <p:cNvSpPr txBox="1"/>
          <p:nvPr/>
        </p:nvSpPr>
        <p:spPr>
          <a:xfrm>
            <a:off x="7095393" y="800100"/>
            <a:ext cx="437940" cy="369332"/>
          </a:xfrm>
          <a:prstGeom prst="rect">
            <a:avLst/>
          </a:prstGeom>
          <a:noFill/>
        </p:spPr>
        <p:txBody>
          <a:bodyPr wrap="none" rtlCol="0">
            <a:spAutoFit/>
          </a:bodyPr>
          <a:lstStyle/>
          <a:p>
            <a:r>
              <a:rPr lang="en-US" b="1" dirty="0"/>
              <a:t>V3</a:t>
            </a:r>
          </a:p>
        </p:txBody>
      </p:sp>
      <p:sp>
        <p:nvSpPr>
          <p:cNvPr id="10" name="TextBox 9">
            <a:extLst>
              <a:ext uri="{FF2B5EF4-FFF2-40B4-BE49-F238E27FC236}">
                <a16:creationId xmlns:a16="http://schemas.microsoft.com/office/drawing/2014/main" id="{8110321C-3DD7-4D89-B840-B0720DBA22DB}"/>
              </a:ext>
            </a:extLst>
          </p:cNvPr>
          <p:cNvSpPr txBox="1"/>
          <p:nvPr/>
        </p:nvSpPr>
        <p:spPr>
          <a:xfrm>
            <a:off x="1688123" y="4391587"/>
            <a:ext cx="437940" cy="369332"/>
          </a:xfrm>
          <a:prstGeom prst="rect">
            <a:avLst/>
          </a:prstGeom>
          <a:noFill/>
        </p:spPr>
        <p:txBody>
          <a:bodyPr wrap="none" rtlCol="0">
            <a:spAutoFit/>
          </a:bodyPr>
          <a:lstStyle/>
          <a:p>
            <a:r>
              <a:rPr lang="en-US" b="1" dirty="0"/>
              <a:t>V4</a:t>
            </a:r>
          </a:p>
        </p:txBody>
      </p:sp>
      <p:pic>
        <p:nvPicPr>
          <p:cNvPr id="11" name="Picture 10">
            <a:extLst>
              <a:ext uri="{FF2B5EF4-FFF2-40B4-BE49-F238E27FC236}">
                <a16:creationId xmlns:a16="http://schemas.microsoft.com/office/drawing/2014/main" id="{D51A13C5-5FC9-4597-854E-4A35DDB4A327}"/>
              </a:ext>
            </a:extLst>
          </p:cNvPr>
          <p:cNvPicPr>
            <a:picLocks noChangeAspect="1"/>
          </p:cNvPicPr>
          <p:nvPr/>
        </p:nvPicPr>
        <p:blipFill>
          <a:blip r:embed="rId5"/>
          <a:stretch>
            <a:fillRect/>
          </a:stretch>
        </p:blipFill>
        <p:spPr>
          <a:xfrm>
            <a:off x="6188739" y="3734934"/>
            <a:ext cx="5151406" cy="3122688"/>
          </a:xfrm>
          <a:prstGeom prst="rect">
            <a:avLst/>
          </a:prstGeom>
        </p:spPr>
      </p:pic>
      <p:sp>
        <p:nvSpPr>
          <p:cNvPr id="12" name="TextBox 11">
            <a:extLst>
              <a:ext uri="{FF2B5EF4-FFF2-40B4-BE49-F238E27FC236}">
                <a16:creationId xmlns:a16="http://schemas.microsoft.com/office/drawing/2014/main" id="{7CE92784-D180-4C17-BEFF-D99AEB8E3C30}"/>
              </a:ext>
            </a:extLst>
          </p:cNvPr>
          <p:cNvSpPr txBox="1"/>
          <p:nvPr/>
        </p:nvSpPr>
        <p:spPr>
          <a:xfrm>
            <a:off x="7030631" y="4061650"/>
            <a:ext cx="1005403" cy="369332"/>
          </a:xfrm>
          <a:prstGeom prst="rect">
            <a:avLst/>
          </a:prstGeom>
          <a:noFill/>
        </p:spPr>
        <p:txBody>
          <a:bodyPr wrap="none" rtlCol="0">
            <a:spAutoFit/>
          </a:bodyPr>
          <a:lstStyle/>
          <a:p>
            <a:r>
              <a:rPr lang="en-US" b="1" dirty="0"/>
              <a:t>V5, Final</a:t>
            </a:r>
          </a:p>
        </p:txBody>
      </p:sp>
      <p:sp>
        <p:nvSpPr>
          <p:cNvPr id="13" name="TextBox 12">
            <a:extLst>
              <a:ext uri="{FF2B5EF4-FFF2-40B4-BE49-F238E27FC236}">
                <a16:creationId xmlns:a16="http://schemas.microsoft.com/office/drawing/2014/main" id="{99DEFF6F-65E4-42F6-974B-F9C918D8AD22}"/>
              </a:ext>
            </a:extLst>
          </p:cNvPr>
          <p:cNvSpPr txBox="1"/>
          <p:nvPr/>
        </p:nvSpPr>
        <p:spPr>
          <a:xfrm>
            <a:off x="9390185" y="5527284"/>
            <a:ext cx="1229824" cy="369332"/>
          </a:xfrm>
          <a:prstGeom prst="rect">
            <a:avLst/>
          </a:prstGeom>
          <a:noFill/>
        </p:spPr>
        <p:txBody>
          <a:bodyPr wrap="none" rtlCol="0">
            <a:spAutoFit/>
          </a:bodyPr>
          <a:lstStyle/>
          <a:p>
            <a:r>
              <a:rPr lang="en-US" b="1" dirty="0"/>
              <a:t>dT ~ 17.7 C</a:t>
            </a:r>
          </a:p>
        </p:txBody>
      </p:sp>
    </p:spTree>
    <p:extLst>
      <p:ext uri="{BB962C8B-B14F-4D97-AF65-F5344CB8AC3E}">
        <p14:creationId xmlns:p14="http://schemas.microsoft.com/office/powerpoint/2010/main" val="114465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674C48-6A46-43C2-AFAF-569B2A92084F}"/>
              </a:ext>
            </a:extLst>
          </p:cNvPr>
          <p:cNvPicPr>
            <a:picLocks noChangeAspect="1"/>
          </p:cNvPicPr>
          <p:nvPr/>
        </p:nvPicPr>
        <p:blipFill>
          <a:blip r:embed="rId2"/>
          <a:stretch>
            <a:fillRect/>
          </a:stretch>
        </p:blipFill>
        <p:spPr>
          <a:xfrm>
            <a:off x="3260542" y="1122380"/>
            <a:ext cx="6356715" cy="4214551"/>
          </a:xfrm>
          <a:prstGeom prst="rect">
            <a:avLst/>
          </a:prstGeom>
        </p:spPr>
      </p:pic>
      <p:sp>
        <p:nvSpPr>
          <p:cNvPr id="3" name="TextBox 2">
            <a:extLst>
              <a:ext uri="{FF2B5EF4-FFF2-40B4-BE49-F238E27FC236}">
                <a16:creationId xmlns:a16="http://schemas.microsoft.com/office/drawing/2014/main" id="{10FDA10E-DF29-4173-99AD-3FCA79F17CED}"/>
              </a:ext>
            </a:extLst>
          </p:cNvPr>
          <p:cNvSpPr txBox="1"/>
          <p:nvPr/>
        </p:nvSpPr>
        <p:spPr>
          <a:xfrm>
            <a:off x="518013" y="213895"/>
            <a:ext cx="11293989" cy="1200329"/>
          </a:xfrm>
          <a:prstGeom prst="rect">
            <a:avLst/>
          </a:prstGeom>
          <a:noFill/>
        </p:spPr>
        <p:txBody>
          <a:bodyPr wrap="none" rtlCol="0">
            <a:spAutoFit/>
          </a:bodyPr>
          <a:lstStyle/>
          <a:p>
            <a:r>
              <a:rPr lang="en-US" dirty="0"/>
              <a:t>To compare different configurations (copper sleeves, window size, flanges..) the cooling of antenna was kept the same.</a:t>
            </a:r>
          </a:p>
          <a:p>
            <a:r>
              <a:rPr lang="en-US" dirty="0"/>
              <a:t>But really we improved the cooling by change the size of cooling pipe. </a:t>
            </a:r>
          </a:p>
          <a:p>
            <a:endParaRPr lang="en-US" dirty="0"/>
          </a:p>
          <a:p>
            <a:r>
              <a:rPr lang="en-US" b="1" dirty="0"/>
              <a:t>Final result is even better:</a:t>
            </a:r>
          </a:p>
        </p:txBody>
      </p:sp>
      <p:sp>
        <p:nvSpPr>
          <p:cNvPr id="5" name="TextBox 4">
            <a:extLst>
              <a:ext uri="{FF2B5EF4-FFF2-40B4-BE49-F238E27FC236}">
                <a16:creationId xmlns:a16="http://schemas.microsoft.com/office/drawing/2014/main" id="{D288B1E4-D3D0-410C-9607-83293DEA723E}"/>
              </a:ext>
            </a:extLst>
          </p:cNvPr>
          <p:cNvSpPr txBox="1"/>
          <p:nvPr/>
        </p:nvSpPr>
        <p:spPr>
          <a:xfrm>
            <a:off x="6438900" y="3147646"/>
            <a:ext cx="1277914" cy="369332"/>
          </a:xfrm>
          <a:prstGeom prst="rect">
            <a:avLst/>
          </a:prstGeom>
          <a:noFill/>
        </p:spPr>
        <p:txBody>
          <a:bodyPr wrap="none" rtlCol="0">
            <a:spAutoFit/>
          </a:bodyPr>
          <a:lstStyle/>
          <a:p>
            <a:r>
              <a:rPr lang="en-US" b="1" dirty="0"/>
              <a:t>dT ~ 15.6 C </a:t>
            </a:r>
          </a:p>
        </p:txBody>
      </p:sp>
      <p:sp>
        <p:nvSpPr>
          <p:cNvPr id="4" name="TextBox 3">
            <a:extLst>
              <a:ext uri="{FF2B5EF4-FFF2-40B4-BE49-F238E27FC236}">
                <a16:creationId xmlns:a16="http://schemas.microsoft.com/office/drawing/2014/main" id="{F1267BBB-A4B6-4C32-96C3-D6F4621B2088}"/>
              </a:ext>
            </a:extLst>
          </p:cNvPr>
          <p:cNvSpPr txBox="1"/>
          <p:nvPr/>
        </p:nvSpPr>
        <p:spPr>
          <a:xfrm>
            <a:off x="1292469" y="5735620"/>
            <a:ext cx="6730240" cy="769441"/>
          </a:xfrm>
          <a:prstGeom prst="rect">
            <a:avLst/>
          </a:prstGeom>
          <a:noFill/>
        </p:spPr>
        <p:txBody>
          <a:bodyPr wrap="none" rtlCol="0">
            <a:spAutoFit/>
          </a:bodyPr>
          <a:lstStyle/>
          <a:p>
            <a:r>
              <a:rPr lang="en-US" sz="2400" b="1" dirty="0"/>
              <a:t>Conclusion: </a:t>
            </a:r>
          </a:p>
          <a:p>
            <a:r>
              <a:rPr lang="en-US" sz="2000" b="1" dirty="0"/>
              <a:t>stresses in new design is </a:t>
            </a:r>
            <a:r>
              <a:rPr lang="en-US" sz="2000" b="1" dirty="0">
                <a:solidFill>
                  <a:srgbClr val="C00000"/>
                </a:solidFill>
              </a:rPr>
              <a:t>2.5 times</a:t>
            </a:r>
            <a:r>
              <a:rPr lang="en-US" sz="2000" b="1" dirty="0"/>
              <a:t> less then in current design.</a:t>
            </a:r>
          </a:p>
        </p:txBody>
      </p:sp>
    </p:spTree>
    <p:extLst>
      <p:ext uri="{BB962C8B-B14F-4D97-AF65-F5344CB8AC3E}">
        <p14:creationId xmlns:p14="http://schemas.microsoft.com/office/powerpoint/2010/main" val="2114239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CB3BB-214B-49F4-ABCF-B3478C86E835}"/>
              </a:ext>
            </a:extLst>
          </p:cNvPr>
          <p:cNvSpPr txBox="1"/>
          <p:nvPr/>
        </p:nvSpPr>
        <p:spPr>
          <a:xfrm>
            <a:off x="615461" y="448407"/>
            <a:ext cx="1755994" cy="461665"/>
          </a:xfrm>
          <a:prstGeom prst="rect">
            <a:avLst/>
          </a:prstGeom>
          <a:noFill/>
        </p:spPr>
        <p:txBody>
          <a:bodyPr wrap="none" rtlCol="0">
            <a:spAutoFit/>
          </a:bodyPr>
          <a:lstStyle/>
          <a:p>
            <a:r>
              <a:rPr lang="en-US" sz="2400" b="1" dirty="0" err="1"/>
              <a:t>Multipactor</a:t>
            </a:r>
            <a:r>
              <a:rPr lang="en-US" sz="2400" b="1" dirty="0"/>
              <a:t>.</a:t>
            </a:r>
          </a:p>
        </p:txBody>
      </p:sp>
      <p:sp>
        <p:nvSpPr>
          <p:cNvPr id="3" name="TextBox 2">
            <a:extLst>
              <a:ext uri="{FF2B5EF4-FFF2-40B4-BE49-F238E27FC236}">
                <a16:creationId xmlns:a16="http://schemas.microsoft.com/office/drawing/2014/main" id="{CBFB98CF-06A4-42C7-A587-61AD8D355D31}"/>
              </a:ext>
            </a:extLst>
          </p:cNvPr>
          <p:cNvSpPr txBox="1"/>
          <p:nvPr/>
        </p:nvSpPr>
        <p:spPr>
          <a:xfrm>
            <a:off x="545121" y="1259823"/>
            <a:ext cx="11262947" cy="923330"/>
          </a:xfrm>
          <a:prstGeom prst="rect">
            <a:avLst/>
          </a:prstGeom>
          <a:noFill/>
        </p:spPr>
        <p:txBody>
          <a:bodyPr wrap="square" rtlCol="0">
            <a:spAutoFit/>
          </a:bodyPr>
          <a:lstStyle/>
          <a:p>
            <a:r>
              <a:rPr lang="en-US" dirty="0"/>
              <a:t>The suppressing of </a:t>
            </a:r>
            <a:r>
              <a:rPr lang="en-US" dirty="0" err="1"/>
              <a:t>multipactor</a:t>
            </a:r>
            <a:r>
              <a:rPr lang="en-US" dirty="0"/>
              <a:t> in regular coaxial part of coupler was investigated in previse design and proved experimentally.  3.5 kV bias suppresses a </a:t>
            </a:r>
            <a:r>
              <a:rPr lang="en-US" dirty="0" err="1"/>
              <a:t>multipactor</a:t>
            </a:r>
            <a:r>
              <a:rPr lang="en-US" dirty="0"/>
              <a:t> in regular coaxial part for operating range of power.</a:t>
            </a:r>
          </a:p>
          <a:p>
            <a:r>
              <a:rPr lang="en-US" dirty="0"/>
              <a:t>We need to check a </a:t>
            </a:r>
            <a:r>
              <a:rPr lang="en-US" dirty="0" err="1"/>
              <a:t>multipactor</a:t>
            </a:r>
            <a:r>
              <a:rPr lang="en-US" dirty="0"/>
              <a:t> in new parts only: window region and iris region. </a:t>
            </a:r>
          </a:p>
        </p:txBody>
      </p:sp>
      <p:pic>
        <p:nvPicPr>
          <p:cNvPr id="4" name="Picture 3">
            <a:extLst>
              <a:ext uri="{FF2B5EF4-FFF2-40B4-BE49-F238E27FC236}">
                <a16:creationId xmlns:a16="http://schemas.microsoft.com/office/drawing/2014/main" id="{BA350040-4E47-480E-B4C5-0725365026C5}"/>
              </a:ext>
            </a:extLst>
          </p:cNvPr>
          <p:cNvPicPr>
            <a:picLocks noChangeAspect="1"/>
          </p:cNvPicPr>
          <p:nvPr/>
        </p:nvPicPr>
        <p:blipFill>
          <a:blip r:embed="rId2"/>
          <a:stretch>
            <a:fillRect/>
          </a:stretch>
        </p:blipFill>
        <p:spPr>
          <a:xfrm>
            <a:off x="1821360" y="2884597"/>
            <a:ext cx="2284648" cy="3188989"/>
          </a:xfrm>
          <a:prstGeom prst="rect">
            <a:avLst/>
          </a:prstGeom>
        </p:spPr>
      </p:pic>
      <p:pic>
        <p:nvPicPr>
          <p:cNvPr id="5" name="Picture 4">
            <a:extLst>
              <a:ext uri="{FF2B5EF4-FFF2-40B4-BE49-F238E27FC236}">
                <a16:creationId xmlns:a16="http://schemas.microsoft.com/office/drawing/2014/main" id="{89027808-636B-4240-89A4-D2D9A48D9E1F}"/>
              </a:ext>
            </a:extLst>
          </p:cNvPr>
          <p:cNvPicPr>
            <a:picLocks noChangeAspect="1"/>
          </p:cNvPicPr>
          <p:nvPr/>
        </p:nvPicPr>
        <p:blipFill>
          <a:blip r:embed="rId3"/>
          <a:stretch>
            <a:fillRect/>
          </a:stretch>
        </p:blipFill>
        <p:spPr>
          <a:xfrm>
            <a:off x="5943874" y="3002642"/>
            <a:ext cx="2549496" cy="2813806"/>
          </a:xfrm>
          <a:prstGeom prst="rect">
            <a:avLst/>
          </a:prstGeom>
        </p:spPr>
      </p:pic>
    </p:spTree>
    <p:extLst>
      <p:ext uri="{BB962C8B-B14F-4D97-AF65-F5344CB8AC3E}">
        <p14:creationId xmlns:p14="http://schemas.microsoft.com/office/powerpoint/2010/main" val="1026634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304A8-5564-4D7D-AB1C-B19A354147ED}"/>
              </a:ext>
            </a:extLst>
          </p:cNvPr>
          <p:cNvPicPr>
            <a:picLocks noChangeAspect="1"/>
          </p:cNvPicPr>
          <p:nvPr/>
        </p:nvPicPr>
        <p:blipFill>
          <a:blip r:embed="rId2"/>
          <a:stretch>
            <a:fillRect/>
          </a:stretch>
        </p:blipFill>
        <p:spPr>
          <a:xfrm>
            <a:off x="1130656" y="1135180"/>
            <a:ext cx="8272783" cy="5045811"/>
          </a:xfrm>
          <a:prstGeom prst="rect">
            <a:avLst/>
          </a:prstGeom>
        </p:spPr>
      </p:pic>
      <p:sp>
        <p:nvSpPr>
          <p:cNvPr id="3" name="TextBox 2">
            <a:extLst>
              <a:ext uri="{FF2B5EF4-FFF2-40B4-BE49-F238E27FC236}">
                <a16:creationId xmlns:a16="http://schemas.microsoft.com/office/drawing/2014/main" id="{69587B06-F06A-4503-9C61-CFA72E14CBEF}"/>
              </a:ext>
            </a:extLst>
          </p:cNvPr>
          <p:cNvSpPr txBox="1"/>
          <p:nvPr/>
        </p:nvSpPr>
        <p:spPr>
          <a:xfrm>
            <a:off x="672612" y="559044"/>
            <a:ext cx="3330976" cy="369332"/>
          </a:xfrm>
          <a:prstGeom prst="rect">
            <a:avLst/>
          </a:prstGeom>
          <a:noFill/>
        </p:spPr>
        <p:txBody>
          <a:bodyPr wrap="none" rtlCol="0">
            <a:spAutoFit/>
          </a:bodyPr>
          <a:lstStyle/>
          <a:p>
            <a:r>
              <a:rPr lang="en-US" b="1" dirty="0"/>
              <a:t>Secondary emission of ceramics: </a:t>
            </a:r>
          </a:p>
        </p:txBody>
      </p:sp>
    </p:spTree>
    <p:extLst>
      <p:ext uri="{BB962C8B-B14F-4D97-AF65-F5344CB8AC3E}">
        <p14:creationId xmlns:p14="http://schemas.microsoft.com/office/powerpoint/2010/main" val="990682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159AF6-61D1-48D3-8C94-89A186E479FE}"/>
              </a:ext>
            </a:extLst>
          </p:cNvPr>
          <p:cNvPicPr>
            <a:picLocks noChangeAspect="1"/>
          </p:cNvPicPr>
          <p:nvPr/>
        </p:nvPicPr>
        <p:blipFill>
          <a:blip r:embed="rId2"/>
          <a:stretch>
            <a:fillRect/>
          </a:stretch>
        </p:blipFill>
        <p:spPr>
          <a:xfrm>
            <a:off x="136865" y="2871467"/>
            <a:ext cx="5721010" cy="3897199"/>
          </a:xfrm>
          <a:prstGeom prst="rect">
            <a:avLst/>
          </a:prstGeom>
        </p:spPr>
      </p:pic>
      <p:pic>
        <p:nvPicPr>
          <p:cNvPr id="3" name="Picture 2">
            <a:extLst>
              <a:ext uri="{FF2B5EF4-FFF2-40B4-BE49-F238E27FC236}">
                <a16:creationId xmlns:a16="http://schemas.microsoft.com/office/drawing/2014/main" id="{855654FD-41D2-4912-B4A5-F127C311B592}"/>
              </a:ext>
            </a:extLst>
          </p:cNvPr>
          <p:cNvPicPr>
            <a:picLocks noChangeAspect="1"/>
          </p:cNvPicPr>
          <p:nvPr/>
        </p:nvPicPr>
        <p:blipFill>
          <a:blip r:embed="rId3"/>
          <a:stretch>
            <a:fillRect/>
          </a:stretch>
        </p:blipFill>
        <p:spPr>
          <a:xfrm>
            <a:off x="6200775" y="2859766"/>
            <a:ext cx="5616235" cy="3908900"/>
          </a:xfrm>
          <a:prstGeom prst="rect">
            <a:avLst/>
          </a:prstGeom>
        </p:spPr>
      </p:pic>
      <p:pic>
        <p:nvPicPr>
          <p:cNvPr id="5" name="Picture 4">
            <a:extLst>
              <a:ext uri="{FF2B5EF4-FFF2-40B4-BE49-F238E27FC236}">
                <a16:creationId xmlns:a16="http://schemas.microsoft.com/office/drawing/2014/main" id="{1E179145-B48B-4F52-92EE-40A77D50F249}"/>
              </a:ext>
            </a:extLst>
          </p:cNvPr>
          <p:cNvPicPr>
            <a:picLocks noChangeAspect="1"/>
          </p:cNvPicPr>
          <p:nvPr/>
        </p:nvPicPr>
        <p:blipFill>
          <a:blip r:embed="rId4"/>
          <a:stretch>
            <a:fillRect/>
          </a:stretch>
        </p:blipFill>
        <p:spPr>
          <a:xfrm>
            <a:off x="9449125" y="89334"/>
            <a:ext cx="2004178" cy="2792338"/>
          </a:xfrm>
          <a:prstGeom prst="rect">
            <a:avLst/>
          </a:prstGeom>
        </p:spPr>
      </p:pic>
      <p:pic>
        <p:nvPicPr>
          <p:cNvPr id="6" name="Picture 5">
            <a:extLst>
              <a:ext uri="{FF2B5EF4-FFF2-40B4-BE49-F238E27FC236}">
                <a16:creationId xmlns:a16="http://schemas.microsoft.com/office/drawing/2014/main" id="{4879D216-DCE8-4748-AEA6-E2233737224E}"/>
              </a:ext>
            </a:extLst>
          </p:cNvPr>
          <p:cNvPicPr>
            <a:picLocks noChangeAspect="1"/>
          </p:cNvPicPr>
          <p:nvPr/>
        </p:nvPicPr>
        <p:blipFill>
          <a:blip r:embed="rId5"/>
          <a:stretch>
            <a:fillRect/>
          </a:stretch>
        </p:blipFill>
        <p:spPr>
          <a:xfrm>
            <a:off x="6958848" y="428797"/>
            <a:ext cx="2419350" cy="2452875"/>
          </a:xfrm>
          <a:prstGeom prst="rect">
            <a:avLst/>
          </a:prstGeom>
        </p:spPr>
      </p:pic>
      <p:pic>
        <p:nvPicPr>
          <p:cNvPr id="7" name="Picture 6">
            <a:extLst>
              <a:ext uri="{FF2B5EF4-FFF2-40B4-BE49-F238E27FC236}">
                <a16:creationId xmlns:a16="http://schemas.microsoft.com/office/drawing/2014/main" id="{4A9E4A90-05D5-46DA-A616-829806AB70EA}"/>
              </a:ext>
            </a:extLst>
          </p:cNvPr>
          <p:cNvPicPr>
            <a:picLocks noChangeAspect="1"/>
          </p:cNvPicPr>
          <p:nvPr/>
        </p:nvPicPr>
        <p:blipFill>
          <a:blip r:embed="rId6"/>
          <a:stretch>
            <a:fillRect/>
          </a:stretch>
        </p:blipFill>
        <p:spPr>
          <a:xfrm>
            <a:off x="4297127" y="376147"/>
            <a:ext cx="1832721" cy="2558174"/>
          </a:xfrm>
          <a:prstGeom prst="rect">
            <a:avLst/>
          </a:prstGeom>
        </p:spPr>
      </p:pic>
      <p:sp>
        <p:nvSpPr>
          <p:cNvPr id="9" name="TextBox 8">
            <a:extLst>
              <a:ext uri="{FF2B5EF4-FFF2-40B4-BE49-F238E27FC236}">
                <a16:creationId xmlns:a16="http://schemas.microsoft.com/office/drawing/2014/main" id="{623CC9E0-7AF9-4E70-A08E-2DE4A385C12C}"/>
              </a:ext>
            </a:extLst>
          </p:cNvPr>
          <p:cNvSpPr txBox="1"/>
          <p:nvPr/>
        </p:nvSpPr>
        <p:spPr>
          <a:xfrm>
            <a:off x="973161" y="589057"/>
            <a:ext cx="2307363" cy="369332"/>
          </a:xfrm>
          <a:prstGeom prst="rect">
            <a:avLst/>
          </a:prstGeom>
          <a:noFill/>
        </p:spPr>
        <p:txBody>
          <a:bodyPr wrap="none" rtlCol="0">
            <a:spAutoFit/>
          </a:bodyPr>
          <a:lstStyle/>
          <a:p>
            <a:r>
              <a:rPr lang="en-US" b="1" dirty="0"/>
              <a:t>20 kW, TW, bias = 0 kV</a:t>
            </a:r>
          </a:p>
        </p:txBody>
      </p:sp>
    </p:spTree>
    <p:extLst>
      <p:ext uri="{BB962C8B-B14F-4D97-AF65-F5344CB8AC3E}">
        <p14:creationId xmlns:p14="http://schemas.microsoft.com/office/powerpoint/2010/main" val="3834344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AE7716-3A4F-4451-9535-B8D2D2CA8C76}"/>
              </a:ext>
            </a:extLst>
          </p:cNvPr>
          <p:cNvPicPr>
            <a:picLocks noChangeAspect="1"/>
          </p:cNvPicPr>
          <p:nvPr/>
        </p:nvPicPr>
        <p:blipFill>
          <a:blip r:embed="rId2"/>
          <a:stretch>
            <a:fillRect/>
          </a:stretch>
        </p:blipFill>
        <p:spPr>
          <a:xfrm>
            <a:off x="208553" y="2869739"/>
            <a:ext cx="5677732" cy="3855015"/>
          </a:xfrm>
          <a:prstGeom prst="rect">
            <a:avLst/>
          </a:prstGeom>
        </p:spPr>
      </p:pic>
      <p:pic>
        <p:nvPicPr>
          <p:cNvPr id="3" name="Picture 2">
            <a:extLst>
              <a:ext uri="{FF2B5EF4-FFF2-40B4-BE49-F238E27FC236}">
                <a16:creationId xmlns:a16="http://schemas.microsoft.com/office/drawing/2014/main" id="{8321552C-4E88-4C1C-8B67-26855912A0C6}"/>
              </a:ext>
            </a:extLst>
          </p:cNvPr>
          <p:cNvPicPr>
            <a:picLocks noChangeAspect="1"/>
          </p:cNvPicPr>
          <p:nvPr/>
        </p:nvPicPr>
        <p:blipFill>
          <a:blip r:embed="rId3"/>
          <a:stretch>
            <a:fillRect/>
          </a:stretch>
        </p:blipFill>
        <p:spPr>
          <a:xfrm>
            <a:off x="6233698" y="2779999"/>
            <a:ext cx="5677732" cy="3855015"/>
          </a:xfrm>
          <a:prstGeom prst="rect">
            <a:avLst/>
          </a:prstGeom>
        </p:spPr>
      </p:pic>
      <p:pic>
        <p:nvPicPr>
          <p:cNvPr id="4" name="Picture 3">
            <a:extLst>
              <a:ext uri="{FF2B5EF4-FFF2-40B4-BE49-F238E27FC236}">
                <a16:creationId xmlns:a16="http://schemas.microsoft.com/office/drawing/2014/main" id="{56FFDE72-9E95-4DDE-ABEB-24B9A25F2AAF}"/>
              </a:ext>
            </a:extLst>
          </p:cNvPr>
          <p:cNvPicPr>
            <a:picLocks noChangeAspect="1"/>
          </p:cNvPicPr>
          <p:nvPr/>
        </p:nvPicPr>
        <p:blipFill>
          <a:blip r:embed="rId4"/>
          <a:stretch>
            <a:fillRect/>
          </a:stretch>
        </p:blipFill>
        <p:spPr>
          <a:xfrm>
            <a:off x="8400875" y="164752"/>
            <a:ext cx="2636730" cy="2567622"/>
          </a:xfrm>
          <a:prstGeom prst="rect">
            <a:avLst/>
          </a:prstGeom>
        </p:spPr>
      </p:pic>
      <p:pic>
        <p:nvPicPr>
          <p:cNvPr id="5" name="Picture 4">
            <a:extLst>
              <a:ext uri="{FF2B5EF4-FFF2-40B4-BE49-F238E27FC236}">
                <a16:creationId xmlns:a16="http://schemas.microsoft.com/office/drawing/2014/main" id="{C20E367A-ED41-4555-9637-F1D2A5C8DEDA}"/>
              </a:ext>
            </a:extLst>
          </p:cNvPr>
          <p:cNvPicPr>
            <a:picLocks noChangeAspect="1"/>
          </p:cNvPicPr>
          <p:nvPr/>
        </p:nvPicPr>
        <p:blipFill>
          <a:blip r:embed="rId5"/>
          <a:stretch>
            <a:fillRect/>
          </a:stretch>
        </p:blipFill>
        <p:spPr>
          <a:xfrm>
            <a:off x="5582833" y="302117"/>
            <a:ext cx="1988179" cy="2567622"/>
          </a:xfrm>
          <a:prstGeom prst="rect">
            <a:avLst/>
          </a:prstGeom>
        </p:spPr>
      </p:pic>
      <p:sp>
        <p:nvSpPr>
          <p:cNvPr id="7" name="TextBox 6">
            <a:extLst>
              <a:ext uri="{FF2B5EF4-FFF2-40B4-BE49-F238E27FC236}">
                <a16:creationId xmlns:a16="http://schemas.microsoft.com/office/drawing/2014/main" id="{C48189FB-33EA-4844-8039-0059E410D7DF}"/>
              </a:ext>
            </a:extLst>
          </p:cNvPr>
          <p:cNvSpPr txBox="1"/>
          <p:nvPr/>
        </p:nvSpPr>
        <p:spPr>
          <a:xfrm>
            <a:off x="982036" y="720971"/>
            <a:ext cx="2689647" cy="369332"/>
          </a:xfrm>
          <a:prstGeom prst="rect">
            <a:avLst/>
          </a:prstGeom>
          <a:noFill/>
        </p:spPr>
        <p:txBody>
          <a:bodyPr wrap="none" rtlCol="0">
            <a:spAutoFit/>
          </a:bodyPr>
          <a:lstStyle/>
          <a:p>
            <a:r>
              <a:rPr lang="en-US" b="1" dirty="0"/>
              <a:t>100 kW, TW, bias = -3.5 kV</a:t>
            </a:r>
          </a:p>
        </p:txBody>
      </p:sp>
    </p:spTree>
    <p:extLst>
      <p:ext uri="{BB962C8B-B14F-4D97-AF65-F5344CB8AC3E}">
        <p14:creationId xmlns:p14="http://schemas.microsoft.com/office/powerpoint/2010/main" val="164049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6E508-611B-4856-B125-889978EB0B3A}"/>
              </a:ext>
            </a:extLst>
          </p:cNvPr>
          <p:cNvSpPr txBox="1"/>
          <p:nvPr/>
        </p:nvSpPr>
        <p:spPr>
          <a:xfrm>
            <a:off x="659422" y="451338"/>
            <a:ext cx="9938239" cy="1200329"/>
          </a:xfrm>
          <a:prstGeom prst="rect">
            <a:avLst/>
          </a:prstGeom>
          <a:noFill/>
        </p:spPr>
        <p:txBody>
          <a:bodyPr wrap="square" rtlCol="0">
            <a:spAutoFit/>
          </a:bodyPr>
          <a:lstStyle/>
          <a:p>
            <a:r>
              <a:rPr lang="en-US" b="1" dirty="0">
                <a:solidFill>
                  <a:srgbClr val="0070C0"/>
                </a:solidFill>
              </a:rPr>
              <a:t>Formally SSR1 coupler satisfy SSR2 coupler reequipments (18 kW acceptance full reflection test).</a:t>
            </a:r>
            <a:endParaRPr lang="ru-RU" b="1" dirty="0">
              <a:solidFill>
                <a:srgbClr val="0070C0"/>
              </a:solidFill>
            </a:endParaRPr>
          </a:p>
          <a:p>
            <a:endParaRPr lang="en-US" dirty="0">
              <a:solidFill>
                <a:srgbClr val="0070C0"/>
              </a:solidFill>
            </a:endParaRPr>
          </a:p>
          <a:p>
            <a:r>
              <a:rPr lang="en-US" b="1" dirty="0">
                <a:solidFill>
                  <a:srgbClr val="7030A0"/>
                </a:solidFill>
              </a:rPr>
              <a:t>But based on experience we strongly believe that we know how to improve coupler design and make it more powerful, more reliable and simpler in production. </a:t>
            </a:r>
          </a:p>
        </p:txBody>
      </p:sp>
      <p:sp>
        <p:nvSpPr>
          <p:cNvPr id="3" name="TextBox 2">
            <a:extLst>
              <a:ext uri="{FF2B5EF4-FFF2-40B4-BE49-F238E27FC236}">
                <a16:creationId xmlns:a16="http://schemas.microsoft.com/office/drawing/2014/main" id="{E3AB0C2D-9685-4109-9E0A-EE2842E46D01}"/>
              </a:ext>
            </a:extLst>
          </p:cNvPr>
          <p:cNvSpPr txBox="1"/>
          <p:nvPr/>
        </p:nvSpPr>
        <p:spPr>
          <a:xfrm>
            <a:off x="731132" y="2298764"/>
            <a:ext cx="10142022" cy="1200329"/>
          </a:xfrm>
          <a:prstGeom prst="rect">
            <a:avLst/>
          </a:prstGeom>
          <a:noFill/>
        </p:spPr>
        <p:txBody>
          <a:bodyPr wrap="square" rtlCol="0">
            <a:spAutoFit/>
          </a:bodyPr>
          <a:lstStyle/>
          <a:p>
            <a:r>
              <a:rPr lang="en-US" b="1" dirty="0">
                <a:solidFill>
                  <a:srgbClr val="7030A0"/>
                </a:solidFill>
              </a:rPr>
              <a:t>Main problem </a:t>
            </a:r>
            <a:r>
              <a:rPr lang="en-US" dirty="0">
                <a:solidFill>
                  <a:srgbClr val="0070C0"/>
                </a:solidFill>
              </a:rPr>
              <a:t>of current design is short copper sleeves for brazing ceramic disk to stainless steel flange and to copper antenna. As results there are difficulties during brazing and mechanical stresses is higher then they could be.</a:t>
            </a:r>
          </a:p>
          <a:p>
            <a:r>
              <a:rPr lang="en-US" b="1" dirty="0">
                <a:solidFill>
                  <a:srgbClr val="7030A0"/>
                </a:solidFill>
              </a:rPr>
              <a:t>Sleeves must be changed.     </a:t>
            </a:r>
          </a:p>
        </p:txBody>
      </p:sp>
      <p:sp>
        <p:nvSpPr>
          <p:cNvPr id="4" name="TextBox 3">
            <a:extLst>
              <a:ext uri="{FF2B5EF4-FFF2-40B4-BE49-F238E27FC236}">
                <a16:creationId xmlns:a16="http://schemas.microsoft.com/office/drawing/2014/main" id="{484F8F4F-E6F5-465C-9018-8D3FD6C675DD}"/>
              </a:ext>
            </a:extLst>
          </p:cNvPr>
          <p:cNvSpPr txBox="1"/>
          <p:nvPr/>
        </p:nvSpPr>
        <p:spPr>
          <a:xfrm>
            <a:off x="731132" y="4187222"/>
            <a:ext cx="9983761" cy="923330"/>
          </a:xfrm>
          <a:prstGeom prst="rect">
            <a:avLst/>
          </a:prstGeom>
          <a:noFill/>
        </p:spPr>
        <p:txBody>
          <a:bodyPr wrap="square" rtlCol="0">
            <a:spAutoFit/>
          </a:bodyPr>
          <a:lstStyle/>
          <a:p>
            <a:r>
              <a:rPr lang="en-US" b="1" dirty="0">
                <a:solidFill>
                  <a:srgbClr val="7030A0"/>
                </a:solidFill>
              </a:rPr>
              <a:t>Second important problem </a:t>
            </a:r>
            <a:r>
              <a:rPr lang="en-US" dirty="0"/>
              <a:t>-  </a:t>
            </a:r>
            <a:r>
              <a:rPr lang="en-US" dirty="0">
                <a:solidFill>
                  <a:srgbClr val="0070C0"/>
                </a:solidFill>
              </a:rPr>
              <a:t>the configuration of thermal intercepts is not convenient for connecting thermal straps. </a:t>
            </a:r>
          </a:p>
          <a:p>
            <a:r>
              <a:rPr lang="en-US" b="1" dirty="0">
                <a:solidFill>
                  <a:srgbClr val="7030A0"/>
                </a:solidFill>
              </a:rPr>
              <a:t>Shapes of thermal intersects must be changed.  </a:t>
            </a:r>
          </a:p>
        </p:txBody>
      </p:sp>
    </p:spTree>
    <p:extLst>
      <p:ext uri="{BB962C8B-B14F-4D97-AF65-F5344CB8AC3E}">
        <p14:creationId xmlns:p14="http://schemas.microsoft.com/office/powerpoint/2010/main" val="3729264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35A4BE-E80A-4498-8387-10ABF2DD3A50}"/>
              </a:ext>
            </a:extLst>
          </p:cNvPr>
          <p:cNvPicPr>
            <a:picLocks noChangeAspect="1"/>
          </p:cNvPicPr>
          <p:nvPr/>
        </p:nvPicPr>
        <p:blipFill>
          <a:blip r:embed="rId2"/>
          <a:stretch>
            <a:fillRect/>
          </a:stretch>
        </p:blipFill>
        <p:spPr>
          <a:xfrm>
            <a:off x="601541" y="3229388"/>
            <a:ext cx="5302400" cy="3554421"/>
          </a:xfrm>
          <a:prstGeom prst="rect">
            <a:avLst/>
          </a:prstGeom>
        </p:spPr>
      </p:pic>
      <p:pic>
        <p:nvPicPr>
          <p:cNvPr id="3" name="Picture 2">
            <a:extLst>
              <a:ext uri="{FF2B5EF4-FFF2-40B4-BE49-F238E27FC236}">
                <a16:creationId xmlns:a16="http://schemas.microsoft.com/office/drawing/2014/main" id="{3978F4BD-321D-4FE2-9E79-E0E2E72414FF}"/>
              </a:ext>
            </a:extLst>
          </p:cNvPr>
          <p:cNvPicPr>
            <a:picLocks noChangeAspect="1"/>
          </p:cNvPicPr>
          <p:nvPr/>
        </p:nvPicPr>
        <p:blipFill>
          <a:blip r:embed="rId3"/>
          <a:stretch>
            <a:fillRect/>
          </a:stretch>
        </p:blipFill>
        <p:spPr>
          <a:xfrm>
            <a:off x="6288059" y="3303579"/>
            <a:ext cx="4873775" cy="3406041"/>
          </a:xfrm>
          <a:prstGeom prst="rect">
            <a:avLst/>
          </a:prstGeom>
        </p:spPr>
      </p:pic>
      <p:pic>
        <p:nvPicPr>
          <p:cNvPr id="4" name="Picture 3">
            <a:extLst>
              <a:ext uri="{FF2B5EF4-FFF2-40B4-BE49-F238E27FC236}">
                <a16:creationId xmlns:a16="http://schemas.microsoft.com/office/drawing/2014/main" id="{5969E6AF-C22C-458D-9D44-D557641C162E}"/>
              </a:ext>
            </a:extLst>
          </p:cNvPr>
          <p:cNvPicPr>
            <a:picLocks noChangeAspect="1"/>
          </p:cNvPicPr>
          <p:nvPr/>
        </p:nvPicPr>
        <p:blipFill>
          <a:blip r:embed="rId4"/>
          <a:stretch>
            <a:fillRect/>
          </a:stretch>
        </p:blipFill>
        <p:spPr>
          <a:xfrm>
            <a:off x="7550666" y="331142"/>
            <a:ext cx="3022817" cy="2972437"/>
          </a:xfrm>
          <a:prstGeom prst="rect">
            <a:avLst/>
          </a:prstGeom>
        </p:spPr>
      </p:pic>
      <p:pic>
        <p:nvPicPr>
          <p:cNvPr id="5" name="Picture 4">
            <a:extLst>
              <a:ext uri="{FF2B5EF4-FFF2-40B4-BE49-F238E27FC236}">
                <a16:creationId xmlns:a16="http://schemas.microsoft.com/office/drawing/2014/main" id="{C6595DCA-1AF0-48C4-ADB3-1665812BA326}"/>
              </a:ext>
            </a:extLst>
          </p:cNvPr>
          <p:cNvPicPr>
            <a:picLocks noChangeAspect="1"/>
          </p:cNvPicPr>
          <p:nvPr/>
        </p:nvPicPr>
        <p:blipFill>
          <a:blip r:embed="rId5"/>
          <a:stretch>
            <a:fillRect/>
          </a:stretch>
        </p:blipFill>
        <p:spPr>
          <a:xfrm>
            <a:off x="5290299" y="440704"/>
            <a:ext cx="1995521" cy="2862875"/>
          </a:xfrm>
          <a:prstGeom prst="rect">
            <a:avLst/>
          </a:prstGeom>
        </p:spPr>
      </p:pic>
      <p:sp>
        <p:nvSpPr>
          <p:cNvPr id="6" name="TextBox 5">
            <a:extLst>
              <a:ext uri="{FF2B5EF4-FFF2-40B4-BE49-F238E27FC236}">
                <a16:creationId xmlns:a16="http://schemas.microsoft.com/office/drawing/2014/main" id="{63381A55-4732-4C88-A0AF-FD0794C134FD}"/>
              </a:ext>
            </a:extLst>
          </p:cNvPr>
          <p:cNvSpPr txBox="1"/>
          <p:nvPr/>
        </p:nvSpPr>
        <p:spPr>
          <a:xfrm>
            <a:off x="965689" y="686532"/>
            <a:ext cx="2734531" cy="369332"/>
          </a:xfrm>
          <a:prstGeom prst="rect">
            <a:avLst/>
          </a:prstGeom>
          <a:noFill/>
        </p:spPr>
        <p:txBody>
          <a:bodyPr wrap="none" rtlCol="0">
            <a:spAutoFit/>
          </a:bodyPr>
          <a:lstStyle/>
          <a:p>
            <a:r>
              <a:rPr lang="en-US" b="1" dirty="0"/>
              <a:t>100 kW, TW, bias = +3.5 kV</a:t>
            </a:r>
          </a:p>
        </p:txBody>
      </p:sp>
    </p:spTree>
    <p:extLst>
      <p:ext uri="{BB962C8B-B14F-4D97-AF65-F5344CB8AC3E}">
        <p14:creationId xmlns:p14="http://schemas.microsoft.com/office/powerpoint/2010/main" val="34347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39837D-B460-4672-9281-03711D6931F0}"/>
              </a:ext>
            </a:extLst>
          </p:cNvPr>
          <p:cNvPicPr>
            <a:picLocks noChangeAspect="1"/>
          </p:cNvPicPr>
          <p:nvPr/>
        </p:nvPicPr>
        <p:blipFill>
          <a:blip r:embed="rId2"/>
          <a:stretch>
            <a:fillRect/>
          </a:stretch>
        </p:blipFill>
        <p:spPr>
          <a:xfrm>
            <a:off x="531197" y="3007073"/>
            <a:ext cx="5317153" cy="3597763"/>
          </a:xfrm>
          <a:prstGeom prst="rect">
            <a:avLst/>
          </a:prstGeom>
        </p:spPr>
      </p:pic>
      <p:pic>
        <p:nvPicPr>
          <p:cNvPr id="3" name="Picture 2">
            <a:extLst>
              <a:ext uri="{FF2B5EF4-FFF2-40B4-BE49-F238E27FC236}">
                <a16:creationId xmlns:a16="http://schemas.microsoft.com/office/drawing/2014/main" id="{244AFFD2-3A25-4BE0-AC81-6C32B2E53E6C}"/>
              </a:ext>
            </a:extLst>
          </p:cNvPr>
          <p:cNvPicPr>
            <a:picLocks noChangeAspect="1"/>
          </p:cNvPicPr>
          <p:nvPr/>
        </p:nvPicPr>
        <p:blipFill>
          <a:blip r:embed="rId3"/>
          <a:stretch>
            <a:fillRect/>
          </a:stretch>
        </p:blipFill>
        <p:spPr>
          <a:xfrm>
            <a:off x="8206256" y="202935"/>
            <a:ext cx="2879629" cy="2510957"/>
          </a:xfrm>
          <a:prstGeom prst="rect">
            <a:avLst/>
          </a:prstGeom>
        </p:spPr>
      </p:pic>
      <p:pic>
        <p:nvPicPr>
          <p:cNvPr id="4" name="Picture 3">
            <a:extLst>
              <a:ext uri="{FF2B5EF4-FFF2-40B4-BE49-F238E27FC236}">
                <a16:creationId xmlns:a16="http://schemas.microsoft.com/office/drawing/2014/main" id="{7E914067-6C3D-4369-AD19-CD6643301A73}"/>
              </a:ext>
            </a:extLst>
          </p:cNvPr>
          <p:cNvPicPr>
            <a:picLocks noChangeAspect="1"/>
          </p:cNvPicPr>
          <p:nvPr/>
        </p:nvPicPr>
        <p:blipFill>
          <a:blip r:embed="rId4"/>
          <a:stretch>
            <a:fillRect/>
          </a:stretch>
        </p:blipFill>
        <p:spPr>
          <a:xfrm>
            <a:off x="6257925" y="2956848"/>
            <a:ext cx="5619750" cy="3901152"/>
          </a:xfrm>
          <a:prstGeom prst="rect">
            <a:avLst/>
          </a:prstGeom>
        </p:spPr>
      </p:pic>
      <p:pic>
        <p:nvPicPr>
          <p:cNvPr id="5" name="Picture 4">
            <a:extLst>
              <a:ext uri="{FF2B5EF4-FFF2-40B4-BE49-F238E27FC236}">
                <a16:creationId xmlns:a16="http://schemas.microsoft.com/office/drawing/2014/main" id="{8D32F8F1-5277-41FD-9338-3B9E4F96A47E}"/>
              </a:ext>
            </a:extLst>
          </p:cNvPr>
          <p:cNvPicPr>
            <a:picLocks noChangeAspect="1"/>
          </p:cNvPicPr>
          <p:nvPr/>
        </p:nvPicPr>
        <p:blipFill>
          <a:blip r:embed="rId5"/>
          <a:stretch>
            <a:fillRect/>
          </a:stretch>
        </p:blipFill>
        <p:spPr>
          <a:xfrm>
            <a:off x="5220228" y="338190"/>
            <a:ext cx="2216070" cy="2375702"/>
          </a:xfrm>
          <a:prstGeom prst="rect">
            <a:avLst/>
          </a:prstGeom>
        </p:spPr>
      </p:pic>
      <p:sp>
        <p:nvSpPr>
          <p:cNvPr id="6" name="TextBox 5">
            <a:extLst>
              <a:ext uri="{FF2B5EF4-FFF2-40B4-BE49-F238E27FC236}">
                <a16:creationId xmlns:a16="http://schemas.microsoft.com/office/drawing/2014/main" id="{CFA3B6C2-6273-4E8F-8D1A-D931C7B9D39C}"/>
              </a:ext>
            </a:extLst>
          </p:cNvPr>
          <p:cNvSpPr txBox="1"/>
          <p:nvPr/>
        </p:nvSpPr>
        <p:spPr>
          <a:xfrm>
            <a:off x="882410" y="597849"/>
            <a:ext cx="2307363" cy="369332"/>
          </a:xfrm>
          <a:prstGeom prst="rect">
            <a:avLst/>
          </a:prstGeom>
          <a:noFill/>
        </p:spPr>
        <p:txBody>
          <a:bodyPr wrap="none" rtlCol="0">
            <a:spAutoFit/>
          </a:bodyPr>
          <a:lstStyle/>
          <a:p>
            <a:r>
              <a:rPr lang="en-US" b="1" dirty="0"/>
              <a:t>20 kW, TW, bias = 0 kV</a:t>
            </a:r>
          </a:p>
        </p:txBody>
      </p:sp>
    </p:spTree>
    <p:extLst>
      <p:ext uri="{BB962C8B-B14F-4D97-AF65-F5344CB8AC3E}">
        <p14:creationId xmlns:p14="http://schemas.microsoft.com/office/powerpoint/2010/main" val="1550347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7BE643-F26E-4522-8587-3BBABE1BE778}"/>
              </a:ext>
            </a:extLst>
          </p:cNvPr>
          <p:cNvPicPr>
            <a:picLocks noChangeAspect="1"/>
          </p:cNvPicPr>
          <p:nvPr/>
        </p:nvPicPr>
        <p:blipFill>
          <a:blip r:embed="rId2"/>
          <a:stretch>
            <a:fillRect/>
          </a:stretch>
        </p:blipFill>
        <p:spPr>
          <a:xfrm>
            <a:off x="523574" y="2940445"/>
            <a:ext cx="5572426" cy="3737528"/>
          </a:xfrm>
          <a:prstGeom prst="rect">
            <a:avLst/>
          </a:prstGeom>
        </p:spPr>
      </p:pic>
      <p:pic>
        <p:nvPicPr>
          <p:cNvPr id="3" name="Picture 2">
            <a:extLst>
              <a:ext uri="{FF2B5EF4-FFF2-40B4-BE49-F238E27FC236}">
                <a16:creationId xmlns:a16="http://schemas.microsoft.com/office/drawing/2014/main" id="{CCABA7A1-44D0-4D4D-AB91-80B70D464BB4}"/>
              </a:ext>
            </a:extLst>
          </p:cNvPr>
          <p:cNvPicPr>
            <a:picLocks noChangeAspect="1"/>
          </p:cNvPicPr>
          <p:nvPr/>
        </p:nvPicPr>
        <p:blipFill>
          <a:blip r:embed="rId3"/>
          <a:stretch>
            <a:fillRect/>
          </a:stretch>
        </p:blipFill>
        <p:spPr>
          <a:xfrm>
            <a:off x="6096000" y="2934029"/>
            <a:ext cx="5572426" cy="3923971"/>
          </a:xfrm>
          <a:prstGeom prst="rect">
            <a:avLst/>
          </a:prstGeom>
        </p:spPr>
      </p:pic>
      <p:pic>
        <p:nvPicPr>
          <p:cNvPr id="4" name="Picture 3">
            <a:extLst>
              <a:ext uri="{FF2B5EF4-FFF2-40B4-BE49-F238E27FC236}">
                <a16:creationId xmlns:a16="http://schemas.microsoft.com/office/drawing/2014/main" id="{C2D7B13B-1A25-408E-BE43-911DE2EE86CD}"/>
              </a:ext>
            </a:extLst>
          </p:cNvPr>
          <p:cNvPicPr>
            <a:picLocks noChangeAspect="1"/>
          </p:cNvPicPr>
          <p:nvPr/>
        </p:nvPicPr>
        <p:blipFill>
          <a:blip r:embed="rId4"/>
          <a:stretch>
            <a:fillRect/>
          </a:stretch>
        </p:blipFill>
        <p:spPr>
          <a:xfrm>
            <a:off x="9225113" y="245752"/>
            <a:ext cx="2678435" cy="2384039"/>
          </a:xfrm>
          <a:prstGeom prst="rect">
            <a:avLst/>
          </a:prstGeom>
        </p:spPr>
      </p:pic>
      <p:pic>
        <p:nvPicPr>
          <p:cNvPr id="5" name="Picture 4">
            <a:extLst>
              <a:ext uri="{FF2B5EF4-FFF2-40B4-BE49-F238E27FC236}">
                <a16:creationId xmlns:a16="http://schemas.microsoft.com/office/drawing/2014/main" id="{3B06638E-85CB-4CE8-8283-41806D1C1EE0}"/>
              </a:ext>
            </a:extLst>
          </p:cNvPr>
          <p:cNvPicPr>
            <a:picLocks noChangeAspect="1"/>
          </p:cNvPicPr>
          <p:nvPr/>
        </p:nvPicPr>
        <p:blipFill>
          <a:blip r:embed="rId5"/>
          <a:stretch>
            <a:fillRect/>
          </a:stretch>
        </p:blipFill>
        <p:spPr>
          <a:xfrm>
            <a:off x="5956228" y="214089"/>
            <a:ext cx="3158676" cy="2643431"/>
          </a:xfrm>
          <a:prstGeom prst="rect">
            <a:avLst/>
          </a:prstGeom>
        </p:spPr>
      </p:pic>
      <p:pic>
        <p:nvPicPr>
          <p:cNvPr id="6" name="Picture 5">
            <a:extLst>
              <a:ext uri="{FF2B5EF4-FFF2-40B4-BE49-F238E27FC236}">
                <a16:creationId xmlns:a16="http://schemas.microsoft.com/office/drawing/2014/main" id="{37E1A4AF-59E8-4448-9163-027CD922299B}"/>
              </a:ext>
            </a:extLst>
          </p:cNvPr>
          <p:cNvPicPr>
            <a:picLocks noChangeAspect="1"/>
          </p:cNvPicPr>
          <p:nvPr/>
        </p:nvPicPr>
        <p:blipFill>
          <a:blip r:embed="rId6"/>
          <a:stretch>
            <a:fillRect/>
          </a:stretch>
        </p:blipFill>
        <p:spPr>
          <a:xfrm>
            <a:off x="3146208" y="245752"/>
            <a:ext cx="2366436" cy="2611768"/>
          </a:xfrm>
          <a:prstGeom prst="rect">
            <a:avLst/>
          </a:prstGeom>
        </p:spPr>
      </p:pic>
      <p:sp>
        <p:nvSpPr>
          <p:cNvPr id="7" name="TextBox 6">
            <a:extLst>
              <a:ext uri="{FF2B5EF4-FFF2-40B4-BE49-F238E27FC236}">
                <a16:creationId xmlns:a16="http://schemas.microsoft.com/office/drawing/2014/main" id="{73EB2456-F158-49E2-8862-9EE001160963}"/>
              </a:ext>
            </a:extLst>
          </p:cNvPr>
          <p:cNvSpPr txBox="1"/>
          <p:nvPr/>
        </p:nvSpPr>
        <p:spPr>
          <a:xfrm>
            <a:off x="594818" y="562680"/>
            <a:ext cx="2441181" cy="369332"/>
          </a:xfrm>
          <a:prstGeom prst="rect">
            <a:avLst/>
          </a:prstGeom>
          <a:noFill/>
        </p:spPr>
        <p:txBody>
          <a:bodyPr wrap="none" rtlCol="0">
            <a:spAutoFit/>
          </a:bodyPr>
          <a:lstStyle/>
          <a:p>
            <a:r>
              <a:rPr lang="en-US" b="1" dirty="0"/>
              <a:t>100 kW, TW, bias = 0 kV</a:t>
            </a:r>
          </a:p>
        </p:txBody>
      </p:sp>
    </p:spTree>
    <p:extLst>
      <p:ext uri="{BB962C8B-B14F-4D97-AF65-F5344CB8AC3E}">
        <p14:creationId xmlns:p14="http://schemas.microsoft.com/office/powerpoint/2010/main" val="3239039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5E186-C637-4BE2-B270-F7125BDD507F}"/>
              </a:ext>
            </a:extLst>
          </p:cNvPr>
          <p:cNvPicPr>
            <a:picLocks noChangeAspect="1"/>
          </p:cNvPicPr>
          <p:nvPr/>
        </p:nvPicPr>
        <p:blipFill>
          <a:blip r:embed="rId2"/>
          <a:stretch>
            <a:fillRect/>
          </a:stretch>
        </p:blipFill>
        <p:spPr>
          <a:xfrm>
            <a:off x="209255" y="3028322"/>
            <a:ext cx="5524796" cy="3759330"/>
          </a:xfrm>
          <a:prstGeom prst="rect">
            <a:avLst/>
          </a:prstGeom>
        </p:spPr>
      </p:pic>
      <p:pic>
        <p:nvPicPr>
          <p:cNvPr id="3" name="Picture 2">
            <a:extLst>
              <a:ext uri="{FF2B5EF4-FFF2-40B4-BE49-F238E27FC236}">
                <a16:creationId xmlns:a16="http://schemas.microsoft.com/office/drawing/2014/main" id="{571CF316-F3C0-41DE-B7FE-C254216432C5}"/>
              </a:ext>
            </a:extLst>
          </p:cNvPr>
          <p:cNvPicPr>
            <a:picLocks noChangeAspect="1"/>
          </p:cNvPicPr>
          <p:nvPr/>
        </p:nvPicPr>
        <p:blipFill>
          <a:blip r:embed="rId3"/>
          <a:stretch>
            <a:fillRect/>
          </a:stretch>
        </p:blipFill>
        <p:spPr>
          <a:xfrm>
            <a:off x="6096000" y="2839748"/>
            <a:ext cx="5791495" cy="3940805"/>
          </a:xfrm>
          <a:prstGeom prst="rect">
            <a:avLst/>
          </a:prstGeom>
        </p:spPr>
      </p:pic>
      <p:pic>
        <p:nvPicPr>
          <p:cNvPr id="4" name="Picture 3">
            <a:extLst>
              <a:ext uri="{FF2B5EF4-FFF2-40B4-BE49-F238E27FC236}">
                <a16:creationId xmlns:a16="http://schemas.microsoft.com/office/drawing/2014/main" id="{8743D98F-34E2-4B2C-89B1-AD243CB46606}"/>
              </a:ext>
            </a:extLst>
          </p:cNvPr>
          <p:cNvPicPr>
            <a:picLocks noChangeAspect="1"/>
          </p:cNvPicPr>
          <p:nvPr/>
        </p:nvPicPr>
        <p:blipFill>
          <a:blip r:embed="rId4"/>
          <a:stretch>
            <a:fillRect/>
          </a:stretch>
        </p:blipFill>
        <p:spPr>
          <a:xfrm>
            <a:off x="8991747" y="269245"/>
            <a:ext cx="2609254" cy="2570503"/>
          </a:xfrm>
          <a:prstGeom prst="rect">
            <a:avLst/>
          </a:prstGeom>
        </p:spPr>
      </p:pic>
      <p:pic>
        <p:nvPicPr>
          <p:cNvPr id="5" name="Picture 4">
            <a:extLst>
              <a:ext uri="{FF2B5EF4-FFF2-40B4-BE49-F238E27FC236}">
                <a16:creationId xmlns:a16="http://schemas.microsoft.com/office/drawing/2014/main" id="{D8110E59-9AA5-4894-96DA-1AE09F986764}"/>
              </a:ext>
            </a:extLst>
          </p:cNvPr>
          <p:cNvPicPr>
            <a:picLocks noChangeAspect="1"/>
          </p:cNvPicPr>
          <p:nvPr/>
        </p:nvPicPr>
        <p:blipFill>
          <a:blip r:embed="rId5"/>
          <a:stretch>
            <a:fillRect/>
          </a:stretch>
        </p:blipFill>
        <p:spPr>
          <a:xfrm>
            <a:off x="5822733" y="269245"/>
            <a:ext cx="2366436" cy="2611768"/>
          </a:xfrm>
          <a:prstGeom prst="rect">
            <a:avLst/>
          </a:prstGeom>
        </p:spPr>
      </p:pic>
      <p:sp>
        <p:nvSpPr>
          <p:cNvPr id="6" name="TextBox 5">
            <a:extLst>
              <a:ext uri="{FF2B5EF4-FFF2-40B4-BE49-F238E27FC236}">
                <a16:creationId xmlns:a16="http://schemas.microsoft.com/office/drawing/2014/main" id="{72FBCECF-3602-4C9D-B365-1A68ED43DB39}"/>
              </a:ext>
            </a:extLst>
          </p:cNvPr>
          <p:cNvSpPr txBox="1"/>
          <p:nvPr/>
        </p:nvSpPr>
        <p:spPr>
          <a:xfrm>
            <a:off x="920133" y="773695"/>
            <a:ext cx="2734531" cy="369332"/>
          </a:xfrm>
          <a:prstGeom prst="rect">
            <a:avLst/>
          </a:prstGeom>
          <a:noFill/>
        </p:spPr>
        <p:txBody>
          <a:bodyPr wrap="none" rtlCol="0">
            <a:spAutoFit/>
          </a:bodyPr>
          <a:lstStyle/>
          <a:p>
            <a:r>
              <a:rPr lang="en-US" b="1" dirty="0"/>
              <a:t>100 kW, TW, bias = +3.5 kV</a:t>
            </a:r>
          </a:p>
        </p:txBody>
      </p:sp>
    </p:spTree>
    <p:extLst>
      <p:ext uri="{BB962C8B-B14F-4D97-AF65-F5344CB8AC3E}">
        <p14:creationId xmlns:p14="http://schemas.microsoft.com/office/powerpoint/2010/main" val="1609673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8DE0FA-A233-4AC9-8511-62CFC50A8390}"/>
              </a:ext>
            </a:extLst>
          </p:cNvPr>
          <p:cNvSpPr txBox="1"/>
          <p:nvPr/>
        </p:nvSpPr>
        <p:spPr>
          <a:xfrm>
            <a:off x="1468315" y="2351782"/>
            <a:ext cx="8989127" cy="1077218"/>
          </a:xfrm>
          <a:prstGeom prst="rect">
            <a:avLst/>
          </a:prstGeom>
          <a:noFill/>
        </p:spPr>
        <p:txBody>
          <a:bodyPr wrap="none" rtlCol="0">
            <a:spAutoFit/>
          </a:bodyPr>
          <a:lstStyle/>
          <a:p>
            <a:r>
              <a:rPr lang="en-US" sz="2400" b="1" dirty="0"/>
              <a:t>Conclusion:</a:t>
            </a:r>
          </a:p>
          <a:p>
            <a:endParaRPr lang="en-US" sz="2000" b="1" dirty="0"/>
          </a:p>
          <a:p>
            <a:r>
              <a:rPr lang="en-US" sz="2000" b="1" dirty="0"/>
              <a:t>Bias </a:t>
            </a:r>
            <a:r>
              <a:rPr lang="en-US" sz="2000" b="1" dirty="0">
                <a:solidFill>
                  <a:srgbClr val="C00000"/>
                </a:solidFill>
              </a:rPr>
              <a:t>3.5 kV </a:t>
            </a:r>
            <a:r>
              <a:rPr lang="en-US" sz="2000" b="1" dirty="0"/>
              <a:t>suppresses a </a:t>
            </a:r>
            <a:r>
              <a:rPr lang="en-US" sz="2000" b="1" dirty="0" err="1"/>
              <a:t>multipactor</a:t>
            </a:r>
            <a:r>
              <a:rPr lang="en-US" sz="2000" b="1" dirty="0"/>
              <a:t> in all parts coupler up to </a:t>
            </a:r>
            <a:r>
              <a:rPr lang="en-US" sz="2000" b="1" dirty="0">
                <a:solidFill>
                  <a:srgbClr val="C00000"/>
                </a:solidFill>
              </a:rPr>
              <a:t>100 kW, TW </a:t>
            </a:r>
            <a:r>
              <a:rPr lang="en-US" sz="2000" b="1" dirty="0"/>
              <a:t>at least. </a:t>
            </a:r>
          </a:p>
        </p:txBody>
      </p:sp>
    </p:spTree>
    <p:extLst>
      <p:ext uri="{BB962C8B-B14F-4D97-AF65-F5344CB8AC3E}">
        <p14:creationId xmlns:p14="http://schemas.microsoft.com/office/powerpoint/2010/main" val="738844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28893-66A1-4379-BDD3-475E58E26226}"/>
              </a:ext>
            </a:extLst>
          </p:cNvPr>
          <p:cNvSpPr txBox="1"/>
          <p:nvPr/>
        </p:nvSpPr>
        <p:spPr>
          <a:xfrm>
            <a:off x="448408" y="246925"/>
            <a:ext cx="1388906" cy="461665"/>
          </a:xfrm>
          <a:prstGeom prst="rect">
            <a:avLst/>
          </a:prstGeom>
          <a:noFill/>
        </p:spPr>
        <p:txBody>
          <a:bodyPr wrap="none" rtlCol="0">
            <a:spAutoFit/>
          </a:bodyPr>
          <a:lstStyle/>
          <a:p>
            <a:r>
              <a:rPr lang="en-US" sz="2400" b="1" dirty="0"/>
              <a:t>Passband</a:t>
            </a:r>
          </a:p>
        </p:txBody>
      </p:sp>
      <p:sp>
        <p:nvSpPr>
          <p:cNvPr id="3" name="TextBox 2">
            <a:extLst>
              <a:ext uri="{FF2B5EF4-FFF2-40B4-BE49-F238E27FC236}">
                <a16:creationId xmlns:a16="http://schemas.microsoft.com/office/drawing/2014/main" id="{956799C8-7755-4568-818F-FFC7DB483A06}"/>
              </a:ext>
            </a:extLst>
          </p:cNvPr>
          <p:cNvSpPr txBox="1"/>
          <p:nvPr/>
        </p:nvSpPr>
        <p:spPr>
          <a:xfrm>
            <a:off x="448408" y="834934"/>
            <a:ext cx="5038880" cy="369332"/>
          </a:xfrm>
          <a:prstGeom prst="rect">
            <a:avLst/>
          </a:prstGeom>
          <a:noFill/>
        </p:spPr>
        <p:txBody>
          <a:bodyPr wrap="none" rtlCol="0">
            <a:spAutoFit/>
          </a:bodyPr>
          <a:lstStyle/>
          <a:p>
            <a:r>
              <a:rPr lang="en-US" dirty="0"/>
              <a:t>Passband of coaxial part of coupler is wide enough: </a:t>
            </a:r>
          </a:p>
        </p:txBody>
      </p:sp>
      <p:pic>
        <p:nvPicPr>
          <p:cNvPr id="4" name="Picture 3">
            <a:extLst>
              <a:ext uri="{FF2B5EF4-FFF2-40B4-BE49-F238E27FC236}">
                <a16:creationId xmlns:a16="http://schemas.microsoft.com/office/drawing/2014/main" id="{D4A0DAAD-932F-45D7-837B-8BD84AE6E53F}"/>
              </a:ext>
            </a:extLst>
          </p:cNvPr>
          <p:cNvPicPr>
            <a:picLocks noChangeAspect="1"/>
          </p:cNvPicPr>
          <p:nvPr/>
        </p:nvPicPr>
        <p:blipFill>
          <a:blip r:embed="rId2"/>
          <a:stretch>
            <a:fillRect/>
          </a:stretch>
        </p:blipFill>
        <p:spPr>
          <a:xfrm>
            <a:off x="6858037" y="86703"/>
            <a:ext cx="4507230" cy="2466975"/>
          </a:xfrm>
          <a:prstGeom prst="rect">
            <a:avLst/>
          </a:prstGeom>
        </p:spPr>
      </p:pic>
      <p:pic>
        <p:nvPicPr>
          <p:cNvPr id="5" name="Picture 4">
            <a:extLst>
              <a:ext uri="{FF2B5EF4-FFF2-40B4-BE49-F238E27FC236}">
                <a16:creationId xmlns:a16="http://schemas.microsoft.com/office/drawing/2014/main" id="{04E983F5-B023-4010-89D5-BBCDB4AF3B34}"/>
              </a:ext>
            </a:extLst>
          </p:cNvPr>
          <p:cNvPicPr>
            <a:picLocks noChangeAspect="1"/>
          </p:cNvPicPr>
          <p:nvPr/>
        </p:nvPicPr>
        <p:blipFill>
          <a:blip r:embed="rId3"/>
          <a:stretch>
            <a:fillRect/>
          </a:stretch>
        </p:blipFill>
        <p:spPr>
          <a:xfrm>
            <a:off x="160678" y="2076449"/>
            <a:ext cx="5901908" cy="2790825"/>
          </a:xfrm>
          <a:prstGeom prst="rect">
            <a:avLst/>
          </a:prstGeom>
        </p:spPr>
      </p:pic>
      <p:pic>
        <p:nvPicPr>
          <p:cNvPr id="6" name="Picture 5">
            <a:extLst>
              <a:ext uri="{FF2B5EF4-FFF2-40B4-BE49-F238E27FC236}">
                <a16:creationId xmlns:a16="http://schemas.microsoft.com/office/drawing/2014/main" id="{D94431FF-0D13-407D-AFC4-0B0EB3C92CB8}"/>
              </a:ext>
            </a:extLst>
          </p:cNvPr>
          <p:cNvPicPr>
            <a:picLocks noChangeAspect="1"/>
          </p:cNvPicPr>
          <p:nvPr/>
        </p:nvPicPr>
        <p:blipFill>
          <a:blip r:embed="rId4"/>
          <a:stretch>
            <a:fillRect/>
          </a:stretch>
        </p:blipFill>
        <p:spPr>
          <a:xfrm>
            <a:off x="5881299" y="3035670"/>
            <a:ext cx="6310701" cy="2984130"/>
          </a:xfrm>
          <a:prstGeom prst="rect">
            <a:avLst/>
          </a:prstGeom>
        </p:spPr>
      </p:pic>
      <p:sp>
        <p:nvSpPr>
          <p:cNvPr id="7" name="TextBox 6">
            <a:extLst>
              <a:ext uri="{FF2B5EF4-FFF2-40B4-BE49-F238E27FC236}">
                <a16:creationId xmlns:a16="http://schemas.microsoft.com/office/drawing/2014/main" id="{96D583A4-775D-44D9-8283-939B9B1DCCAF}"/>
              </a:ext>
            </a:extLst>
          </p:cNvPr>
          <p:cNvSpPr txBox="1"/>
          <p:nvPr/>
        </p:nvSpPr>
        <p:spPr>
          <a:xfrm>
            <a:off x="609600" y="1707117"/>
            <a:ext cx="587020" cy="369332"/>
          </a:xfrm>
          <a:prstGeom prst="rect">
            <a:avLst/>
          </a:prstGeom>
          <a:noFill/>
        </p:spPr>
        <p:txBody>
          <a:bodyPr wrap="none" rtlCol="0">
            <a:spAutoFit/>
          </a:bodyPr>
          <a:lstStyle/>
          <a:p>
            <a:r>
              <a:rPr lang="en-US" dirty="0"/>
              <a:t>S21:</a:t>
            </a:r>
          </a:p>
        </p:txBody>
      </p:sp>
      <p:sp>
        <p:nvSpPr>
          <p:cNvPr id="8" name="TextBox 7">
            <a:extLst>
              <a:ext uri="{FF2B5EF4-FFF2-40B4-BE49-F238E27FC236}">
                <a16:creationId xmlns:a16="http://schemas.microsoft.com/office/drawing/2014/main" id="{FE80175B-ED78-4B0D-85A3-A4DEF7C17C50}"/>
              </a:ext>
            </a:extLst>
          </p:cNvPr>
          <p:cNvSpPr txBox="1"/>
          <p:nvPr/>
        </p:nvSpPr>
        <p:spPr>
          <a:xfrm>
            <a:off x="6348046" y="2851004"/>
            <a:ext cx="587020" cy="369332"/>
          </a:xfrm>
          <a:prstGeom prst="rect">
            <a:avLst/>
          </a:prstGeom>
          <a:noFill/>
        </p:spPr>
        <p:txBody>
          <a:bodyPr wrap="none" rtlCol="0">
            <a:spAutoFit/>
          </a:bodyPr>
          <a:lstStyle/>
          <a:p>
            <a:r>
              <a:rPr lang="en-US" dirty="0"/>
              <a:t>S11:</a:t>
            </a:r>
          </a:p>
        </p:txBody>
      </p:sp>
    </p:spTree>
    <p:extLst>
      <p:ext uri="{BB962C8B-B14F-4D97-AF65-F5344CB8AC3E}">
        <p14:creationId xmlns:p14="http://schemas.microsoft.com/office/powerpoint/2010/main" val="2974336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6871D6-318C-4224-A74F-E839B29022CA}"/>
              </a:ext>
            </a:extLst>
          </p:cNvPr>
          <p:cNvPicPr>
            <a:picLocks noChangeAspect="1"/>
          </p:cNvPicPr>
          <p:nvPr/>
        </p:nvPicPr>
        <p:blipFill>
          <a:blip r:embed="rId2"/>
          <a:stretch>
            <a:fillRect/>
          </a:stretch>
        </p:blipFill>
        <p:spPr>
          <a:xfrm>
            <a:off x="193213" y="580608"/>
            <a:ext cx="5758537" cy="3158246"/>
          </a:xfrm>
          <a:prstGeom prst="rect">
            <a:avLst/>
          </a:prstGeom>
        </p:spPr>
      </p:pic>
      <p:pic>
        <p:nvPicPr>
          <p:cNvPr id="4" name="Picture 3">
            <a:extLst>
              <a:ext uri="{FF2B5EF4-FFF2-40B4-BE49-F238E27FC236}">
                <a16:creationId xmlns:a16="http://schemas.microsoft.com/office/drawing/2014/main" id="{2EC02174-3DE1-49CE-AC65-64743D23607F}"/>
              </a:ext>
            </a:extLst>
          </p:cNvPr>
          <p:cNvPicPr>
            <a:picLocks noChangeAspect="1"/>
          </p:cNvPicPr>
          <p:nvPr/>
        </p:nvPicPr>
        <p:blipFill>
          <a:blip r:embed="rId3"/>
          <a:stretch>
            <a:fillRect/>
          </a:stretch>
        </p:blipFill>
        <p:spPr>
          <a:xfrm>
            <a:off x="5653088" y="3820275"/>
            <a:ext cx="5538787" cy="3037725"/>
          </a:xfrm>
          <a:prstGeom prst="rect">
            <a:avLst/>
          </a:prstGeom>
        </p:spPr>
      </p:pic>
      <p:sp>
        <p:nvSpPr>
          <p:cNvPr id="6" name="TextBox 5">
            <a:extLst>
              <a:ext uri="{FF2B5EF4-FFF2-40B4-BE49-F238E27FC236}">
                <a16:creationId xmlns:a16="http://schemas.microsoft.com/office/drawing/2014/main" id="{AE32DD6F-02D4-4DEA-9C48-18313CB2B798}"/>
              </a:ext>
            </a:extLst>
          </p:cNvPr>
          <p:cNvSpPr txBox="1"/>
          <p:nvPr/>
        </p:nvSpPr>
        <p:spPr>
          <a:xfrm>
            <a:off x="395654" y="151366"/>
            <a:ext cx="2421176" cy="369332"/>
          </a:xfrm>
          <a:prstGeom prst="rect">
            <a:avLst/>
          </a:prstGeom>
          <a:noFill/>
        </p:spPr>
        <p:txBody>
          <a:bodyPr wrap="none" rtlCol="0">
            <a:spAutoFit/>
          </a:bodyPr>
          <a:lstStyle/>
          <a:p>
            <a:r>
              <a:rPr lang="en-US" b="1" dirty="0"/>
              <a:t>Passband of T-junction:</a:t>
            </a:r>
          </a:p>
        </p:txBody>
      </p:sp>
      <p:pic>
        <p:nvPicPr>
          <p:cNvPr id="7" name="Picture 6">
            <a:extLst>
              <a:ext uri="{FF2B5EF4-FFF2-40B4-BE49-F238E27FC236}">
                <a16:creationId xmlns:a16="http://schemas.microsoft.com/office/drawing/2014/main" id="{0FE5E739-FB20-4921-967E-9FB35D1A232D}"/>
              </a:ext>
            </a:extLst>
          </p:cNvPr>
          <p:cNvPicPr>
            <a:picLocks noChangeAspect="1"/>
          </p:cNvPicPr>
          <p:nvPr/>
        </p:nvPicPr>
        <p:blipFill>
          <a:blip r:embed="rId4"/>
          <a:stretch>
            <a:fillRect/>
          </a:stretch>
        </p:blipFill>
        <p:spPr>
          <a:xfrm>
            <a:off x="295274" y="3738854"/>
            <a:ext cx="5357814" cy="2938472"/>
          </a:xfrm>
          <a:prstGeom prst="rect">
            <a:avLst/>
          </a:prstGeom>
        </p:spPr>
      </p:pic>
      <p:pic>
        <p:nvPicPr>
          <p:cNvPr id="8" name="Picture 7">
            <a:extLst>
              <a:ext uri="{FF2B5EF4-FFF2-40B4-BE49-F238E27FC236}">
                <a16:creationId xmlns:a16="http://schemas.microsoft.com/office/drawing/2014/main" id="{C49A6696-3C17-4D3D-8392-8F3C8F1ABB62}"/>
              </a:ext>
            </a:extLst>
          </p:cNvPr>
          <p:cNvPicPr>
            <a:picLocks noChangeAspect="1"/>
          </p:cNvPicPr>
          <p:nvPr/>
        </p:nvPicPr>
        <p:blipFill>
          <a:blip r:embed="rId5"/>
          <a:stretch>
            <a:fillRect/>
          </a:stretch>
        </p:blipFill>
        <p:spPr>
          <a:xfrm>
            <a:off x="5738005" y="702035"/>
            <a:ext cx="5315729" cy="2915391"/>
          </a:xfrm>
          <a:prstGeom prst="rect">
            <a:avLst/>
          </a:prstGeom>
        </p:spPr>
      </p:pic>
      <p:pic>
        <p:nvPicPr>
          <p:cNvPr id="2" name="Picture 1">
            <a:extLst>
              <a:ext uri="{FF2B5EF4-FFF2-40B4-BE49-F238E27FC236}">
                <a16:creationId xmlns:a16="http://schemas.microsoft.com/office/drawing/2014/main" id="{08FAB64F-0E09-4451-8A37-2FD22FF76D4F}"/>
              </a:ext>
            </a:extLst>
          </p:cNvPr>
          <p:cNvPicPr>
            <a:picLocks noChangeAspect="1"/>
          </p:cNvPicPr>
          <p:nvPr/>
        </p:nvPicPr>
        <p:blipFill>
          <a:blip r:embed="rId6"/>
          <a:stretch>
            <a:fillRect/>
          </a:stretch>
        </p:blipFill>
        <p:spPr>
          <a:xfrm>
            <a:off x="10238708" y="151366"/>
            <a:ext cx="1630052" cy="1466418"/>
          </a:xfrm>
          <a:prstGeom prst="rect">
            <a:avLst/>
          </a:prstGeom>
        </p:spPr>
      </p:pic>
    </p:spTree>
    <p:extLst>
      <p:ext uri="{BB962C8B-B14F-4D97-AF65-F5344CB8AC3E}">
        <p14:creationId xmlns:p14="http://schemas.microsoft.com/office/powerpoint/2010/main" val="4030211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CC3F75-B88D-4F71-8EEC-FB19003982BF}"/>
              </a:ext>
            </a:extLst>
          </p:cNvPr>
          <p:cNvPicPr>
            <a:picLocks noChangeAspect="1"/>
          </p:cNvPicPr>
          <p:nvPr/>
        </p:nvPicPr>
        <p:blipFill>
          <a:blip r:embed="rId2"/>
          <a:stretch>
            <a:fillRect/>
          </a:stretch>
        </p:blipFill>
        <p:spPr>
          <a:xfrm>
            <a:off x="6620608" y="220817"/>
            <a:ext cx="5068032" cy="2630245"/>
          </a:xfrm>
          <a:prstGeom prst="rect">
            <a:avLst/>
          </a:prstGeom>
        </p:spPr>
      </p:pic>
      <p:sp>
        <p:nvSpPr>
          <p:cNvPr id="3" name="TextBox 2">
            <a:extLst>
              <a:ext uri="{FF2B5EF4-FFF2-40B4-BE49-F238E27FC236}">
                <a16:creationId xmlns:a16="http://schemas.microsoft.com/office/drawing/2014/main" id="{D2785FF7-CC10-4605-9D32-108DCE62F4E7}"/>
              </a:ext>
            </a:extLst>
          </p:cNvPr>
          <p:cNvSpPr txBox="1"/>
          <p:nvPr/>
        </p:nvSpPr>
        <p:spPr>
          <a:xfrm>
            <a:off x="142875" y="83805"/>
            <a:ext cx="3416705" cy="400110"/>
          </a:xfrm>
          <a:prstGeom prst="rect">
            <a:avLst/>
          </a:prstGeom>
          <a:noFill/>
        </p:spPr>
        <p:txBody>
          <a:bodyPr wrap="none" rtlCol="0">
            <a:spAutoFit/>
          </a:bodyPr>
          <a:lstStyle/>
          <a:p>
            <a:r>
              <a:rPr lang="en-US" sz="2000" b="1" dirty="0"/>
              <a:t>Passband of full configuration:</a:t>
            </a:r>
          </a:p>
        </p:txBody>
      </p:sp>
      <p:pic>
        <p:nvPicPr>
          <p:cNvPr id="5" name="Picture 4">
            <a:extLst>
              <a:ext uri="{FF2B5EF4-FFF2-40B4-BE49-F238E27FC236}">
                <a16:creationId xmlns:a16="http://schemas.microsoft.com/office/drawing/2014/main" id="{33486D9E-3706-43BA-B49B-9F8A84E9BC7B}"/>
              </a:ext>
            </a:extLst>
          </p:cNvPr>
          <p:cNvPicPr>
            <a:picLocks noChangeAspect="1"/>
          </p:cNvPicPr>
          <p:nvPr/>
        </p:nvPicPr>
        <p:blipFill>
          <a:blip r:embed="rId3"/>
          <a:stretch>
            <a:fillRect/>
          </a:stretch>
        </p:blipFill>
        <p:spPr>
          <a:xfrm>
            <a:off x="132534" y="483915"/>
            <a:ext cx="5685221" cy="3116535"/>
          </a:xfrm>
          <a:prstGeom prst="rect">
            <a:avLst/>
          </a:prstGeom>
        </p:spPr>
      </p:pic>
      <p:pic>
        <p:nvPicPr>
          <p:cNvPr id="4" name="Picture 3">
            <a:extLst>
              <a:ext uri="{FF2B5EF4-FFF2-40B4-BE49-F238E27FC236}">
                <a16:creationId xmlns:a16="http://schemas.microsoft.com/office/drawing/2014/main" id="{73BA7AD4-CA8C-4BA0-B20E-98399653F82F}"/>
              </a:ext>
            </a:extLst>
          </p:cNvPr>
          <p:cNvPicPr>
            <a:picLocks noChangeAspect="1"/>
          </p:cNvPicPr>
          <p:nvPr/>
        </p:nvPicPr>
        <p:blipFill>
          <a:blip r:embed="rId4"/>
          <a:stretch>
            <a:fillRect/>
          </a:stretch>
        </p:blipFill>
        <p:spPr>
          <a:xfrm>
            <a:off x="6096000" y="3189958"/>
            <a:ext cx="6096000" cy="3341716"/>
          </a:xfrm>
          <a:prstGeom prst="rect">
            <a:avLst/>
          </a:prstGeom>
        </p:spPr>
      </p:pic>
      <p:sp>
        <p:nvSpPr>
          <p:cNvPr id="6" name="TextBox 5">
            <a:extLst>
              <a:ext uri="{FF2B5EF4-FFF2-40B4-BE49-F238E27FC236}">
                <a16:creationId xmlns:a16="http://schemas.microsoft.com/office/drawing/2014/main" id="{17C091A6-5717-4F06-A4FE-1A5BF012A0E9}"/>
              </a:ext>
            </a:extLst>
          </p:cNvPr>
          <p:cNvSpPr txBox="1"/>
          <p:nvPr/>
        </p:nvSpPr>
        <p:spPr>
          <a:xfrm>
            <a:off x="503360" y="1065407"/>
            <a:ext cx="587020" cy="369332"/>
          </a:xfrm>
          <a:prstGeom prst="rect">
            <a:avLst/>
          </a:prstGeom>
          <a:noFill/>
        </p:spPr>
        <p:txBody>
          <a:bodyPr wrap="none" rtlCol="0">
            <a:spAutoFit/>
          </a:bodyPr>
          <a:lstStyle/>
          <a:p>
            <a:r>
              <a:rPr lang="en-US" b="1" dirty="0"/>
              <a:t>S21:</a:t>
            </a:r>
          </a:p>
        </p:txBody>
      </p:sp>
      <p:sp>
        <p:nvSpPr>
          <p:cNvPr id="7" name="TextBox 6">
            <a:extLst>
              <a:ext uri="{FF2B5EF4-FFF2-40B4-BE49-F238E27FC236}">
                <a16:creationId xmlns:a16="http://schemas.microsoft.com/office/drawing/2014/main" id="{FF0CEE70-9068-4C64-A7C8-AA5F089F4592}"/>
              </a:ext>
            </a:extLst>
          </p:cNvPr>
          <p:cNvSpPr txBox="1"/>
          <p:nvPr/>
        </p:nvSpPr>
        <p:spPr>
          <a:xfrm>
            <a:off x="6327098" y="3005292"/>
            <a:ext cx="587020" cy="369332"/>
          </a:xfrm>
          <a:prstGeom prst="rect">
            <a:avLst/>
          </a:prstGeom>
          <a:noFill/>
        </p:spPr>
        <p:txBody>
          <a:bodyPr wrap="none" rtlCol="0">
            <a:spAutoFit/>
          </a:bodyPr>
          <a:lstStyle/>
          <a:p>
            <a:r>
              <a:rPr lang="en-US" b="1" dirty="0"/>
              <a:t>S11:</a:t>
            </a:r>
          </a:p>
        </p:txBody>
      </p:sp>
      <p:pic>
        <p:nvPicPr>
          <p:cNvPr id="8" name="Picture 7">
            <a:extLst>
              <a:ext uri="{FF2B5EF4-FFF2-40B4-BE49-F238E27FC236}">
                <a16:creationId xmlns:a16="http://schemas.microsoft.com/office/drawing/2014/main" id="{D4EE7E97-0C27-4BB6-8AAF-6DF04F26F04D}"/>
              </a:ext>
            </a:extLst>
          </p:cNvPr>
          <p:cNvPicPr>
            <a:picLocks noChangeAspect="1"/>
          </p:cNvPicPr>
          <p:nvPr/>
        </p:nvPicPr>
        <p:blipFill>
          <a:blip r:embed="rId5"/>
          <a:stretch>
            <a:fillRect/>
          </a:stretch>
        </p:blipFill>
        <p:spPr>
          <a:xfrm>
            <a:off x="226580" y="3686842"/>
            <a:ext cx="5591175" cy="3066458"/>
          </a:xfrm>
          <a:prstGeom prst="rect">
            <a:avLst/>
          </a:prstGeom>
        </p:spPr>
      </p:pic>
      <p:sp>
        <p:nvSpPr>
          <p:cNvPr id="9" name="TextBox 8">
            <a:extLst>
              <a:ext uri="{FF2B5EF4-FFF2-40B4-BE49-F238E27FC236}">
                <a16:creationId xmlns:a16="http://schemas.microsoft.com/office/drawing/2014/main" id="{D1ACB6EA-DF87-4B6C-84A8-026F29EDBEC5}"/>
              </a:ext>
            </a:extLst>
          </p:cNvPr>
          <p:cNvSpPr txBox="1"/>
          <p:nvPr/>
        </p:nvSpPr>
        <p:spPr>
          <a:xfrm>
            <a:off x="638175" y="4585261"/>
            <a:ext cx="587020" cy="369332"/>
          </a:xfrm>
          <a:prstGeom prst="rect">
            <a:avLst/>
          </a:prstGeom>
          <a:noFill/>
        </p:spPr>
        <p:txBody>
          <a:bodyPr wrap="none" rtlCol="0">
            <a:spAutoFit/>
          </a:bodyPr>
          <a:lstStyle/>
          <a:p>
            <a:r>
              <a:rPr lang="en-US" b="1" dirty="0"/>
              <a:t>S21:</a:t>
            </a:r>
          </a:p>
        </p:txBody>
      </p:sp>
    </p:spTree>
    <p:extLst>
      <p:ext uri="{BB962C8B-B14F-4D97-AF65-F5344CB8AC3E}">
        <p14:creationId xmlns:p14="http://schemas.microsoft.com/office/powerpoint/2010/main" val="2636243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B0EBC-796A-4443-81B7-32F3830DA15E}"/>
              </a:ext>
            </a:extLst>
          </p:cNvPr>
          <p:cNvSpPr txBox="1"/>
          <p:nvPr/>
        </p:nvSpPr>
        <p:spPr>
          <a:xfrm>
            <a:off x="650631" y="677008"/>
            <a:ext cx="7984493" cy="2616101"/>
          </a:xfrm>
          <a:prstGeom prst="rect">
            <a:avLst/>
          </a:prstGeom>
          <a:noFill/>
        </p:spPr>
        <p:txBody>
          <a:bodyPr wrap="none" rtlCol="0">
            <a:spAutoFit/>
          </a:bodyPr>
          <a:lstStyle/>
          <a:p>
            <a:r>
              <a:rPr lang="en-US" sz="2000" b="1" dirty="0"/>
              <a:t>Conclusion:</a:t>
            </a:r>
          </a:p>
          <a:p>
            <a:endParaRPr lang="en-US" dirty="0"/>
          </a:p>
          <a:p>
            <a:pPr marL="285750" indent="-285750">
              <a:buFont typeface="Wingdings" panose="05000000000000000000" pitchFamily="2" charset="2"/>
              <a:buChar char="§"/>
            </a:pPr>
            <a:r>
              <a:rPr lang="en-US" dirty="0"/>
              <a:t>Passband of coaxial part of coupler is wide enough.</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Passband is determined by T-junction. -3 dB passband is ~ 180 ~ 525 </a:t>
            </a:r>
            <a:r>
              <a:rPr lang="en-US" dirty="0" err="1"/>
              <a:t>MHz.</a:t>
            </a: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We cannot eliminate the T-junction. We need it to apply air cooling and HV bias.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It is difficult to make the passband of T-junction larger.  </a:t>
            </a:r>
          </a:p>
        </p:txBody>
      </p:sp>
    </p:spTree>
    <p:extLst>
      <p:ext uri="{BB962C8B-B14F-4D97-AF65-F5344CB8AC3E}">
        <p14:creationId xmlns:p14="http://schemas.microsoft.com/office/powerpoint/2010/main" val="3548133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9EF51-698C-472E-A1A0-FC2281C512CC}"/>
              </a:ext>
            </a:extLst>
          </p:cNvPr>
          <p:cNvSpPr txBox="1"/>
          <p:nvPr/>
        </p:nvSpPr>
        <p:spPr>
          <a:xfrm>
            <a:off x="896815" y="228600"/>
            <a:ext cx="10717823" cy="6278642"/>
          </a:xfrm>
          <a:prstGeom prst="rect">
            <a:avLst/>
          </a:prstGeom>
          <a:noFill/>
        </p:spPr>
        <p:txBody>
          <a:bodyPr wrap="square" rtlCol="0">
            <a:spAutoFit/>
          </a:bodyPr>
          <a:lstStyle/>
          <a:p>
            <a:r>
              <a:rPr lang="en-US" sz="2400" b="1" dirty="0"/>
              <a:t>Final conclusion:</a:t>
            </a:r>
          </a:p>
          <a:p>
            <a:endParaRPr lang="en-US" dirty="0"/>
          </a:p>
          <a:p>
            <a:pPr marL="285750" indent="-285750">
              <a:buFont typeface="Wingdings" panose="05000000000000000000" pitchFamily="2" charset="2"/>
              <a:buChar char="§"/>
            </a:pPr>
            <a:r>
              <a:rPr lang="en-US" dirty="0"/>
              <a:t>Diameter of ceramic window is increased, shapes of copper sleeves of ceramic window are changed. As results the mechanical stresses are reduced scientifically. </a:t>
            </a:r>
            <a:r>
              <a:rPr lang="en-US" b="1" dirty="0"/>
              <a:t>It will make new couplers more powerful and/or reliable.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Ceramics window is protected against charged particles in new design</a:t>
            </a:r>
            <a:r>
              <a:rPr lang="en-US" dirty="0"/>
              <a:t>.</a:t>
            </a:r>
          </a:p>
          <a:p>
            <a:endParaRPr lang="en-US" dirty="0"/>
          </a:p>
          <a:p>
            <a:pPr marL="285750" indent="-285750">
              <a:buFont typeface="Wingdings" panose="05000000000000000000" pitchFamily="2" charset="2"/>
              <a:buChar char="§"/>
            </a:pPr>
            <a:r>
              <a:rPr lang="en-US" dirty="0"/>
              <a:t>Thermal radiation to 2K  is reduced due to 70K iris. </a:t>
            </a:r>
            <a:r>
              <a:rPr lang="en-US" b="1" dirty="0"/>
              <a:t>Thermal property of new coupler has to be better.</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Air cooling of antennas is improved</a:t>
            </a:r>
            <a:r>
              <a:rPr lang="en-US" b="1" dirty="0"/>
              <a:t>. It will be more effective and reduce probability of mechanical oscillation caused by air flow.</a:t>
            </a:r>
          </a:p>
          <a:p>
            <a:r>
              <a:rPr lang="en-US" dirty="0"/>
              <a:t> </a:t>
            </a:r>
          </a:p>
          <a:p>
            <a:pPr marL="285750" indent="-285750">
              <a:buFont typeface="Wingdings" panose="05000000000000000000" pitchFamily="2" charset="2"/>
              <a:buChar char="§"/>
            </a:pPr>
            <a:r>
              <a:rPr lang="en-US" dirty="0"/>
              <a:t>Configuration of 5K and 50K thermal intercept are changed for </a:t>
            </a:r>
            <a:r>
              <a:rPr lang="en-US" b="1" dirty="0"/>
              <a:t>more effective thermal joints with thermal straps.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b="1" dirty="0"/>
              <a:t>Overall sizes of vacuum part of new coupler are the same as sizes of previse version. Coupler can be used for </a:t>
            </a:r>
          </a:p>
          <a:p>
            <a:r>
              <a:rPr lang="en-US" b="1" dirty="0"/>
              <a:t>      SSR1 cavity and SSR1 cryomodule.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b="1" dirty="0"/>
              <a:t>Total length </a:t>
            </a:r>
            <a:r>
              <a:rPr lang="en-US" b="1"/>
              <a:t>and weight </a:t>
            </a:r>
            <a:r>
              <a:rPr lang="en-US" b="1" dirty="0"/>
              <a:t>of new coupler are reduced.  </a:t>
            </a:r>
          </a:p>
          <a:p>
            <a:endParaRPr lang="en-US" dirty="0"/>
          </a:p>
          <a:p>
            <a:endParaRPr lang="en-US" dirty="0"/>
          </a:p>
        </p:txBody>
      </p:sp>
    </p:spTree>
    <p:extLst>
      <p:ext uri="{BB962C8B-B14F-4D97-AF65-F5344CB8AC3E}">
        <p14:creationId xmlns:p14="http://schemas.microsoft.com/office/powerpoint/2010/main" val="403502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A864B-93A7-4D0E-A703-A48B18CC9DFB}"/>
              </a:ext>
            </a:extLst>
          </p:cNvPr>
          <p:cNvSpPr txBox="1"/>
          <p:nvPr/>
        </p:nvSpPr>
        <p:spPr>
          <a:xfrm>
            <a:off x="826326" y="163400"/>
            <a:ext cx="10410092" cy="6617196"/>
          </a:xfrm>
          <a:prstGeom prst="rect">
            <a:avLst/>
          </a:prstGeom>
          <a:noFill/>
        </p:spPr>
        <p:txBody>
          <a:bodyPr wrap="square" rtlCol="0">
            <a:spAutoFit/>
          </a:bodyPr>
          <a:lstStyle/>
          <a:p>
            <a:pPr algn="ctr"/>
            <a:r>
              <a:rPr lang="en-US" b="1" dirty="0">
                <a:solidFill>
                  <a:srgbClr val="7030A0"/>
                </a:solidFill>
              </a:rPr>
              <a:t>Full list of suggested changes which should be done in SSR2 coupler prototype: </a:t>
            </a:r>
          </a:p>
          <a:p>
            <a:endParaRPr lang="en-US" sz="1600" dirty="0"/>
          </a:p>
          <a:p>
            <a:pPr marL="285750" indent="-285750">
              <a:buFont typeface="Wingdings" panose="05000000000000000000" pitchFamily="2" charset="2"/>
              <a:buChar char="q"/>
            </a:pPr>
            <a:r>
              <a:rPr lang="en-US" dirty="0">
                <a:solidFill>
                  <a:srgbClr val="0070C0"/>
                </a:solidFill>
              </a:rPr>
              <a:t>Diameter of air cooling pipe should be increased.  It improves air cooling.  Gap between air pipe and antenna wall becomes smaller. It increases air seed, increases convection coefficient and improves cooling.  Second, air piper is more rigid and supports better the copper antenna.</a:t>
            </a:r>
          </a:p>
          <a:p>
            <a:pPr marL="285750" indent="-285750">
              <a:buFont typeface="Wingdings" panose="05000000000000000000" pitchFamily="2" charset="2"/>
              <a:buChar char="q"/>
            </a:pPr>
            <a:r>
              <a:rPr lang="en-US" dirty="0">
                <a:solidFill>
                  <a:srgbClr val="7030A0"/>
                </a:solidFill>
              </a:rPr>
              <a:t>Tip of air cooling pipe should be  pressed to surface of antenna tip. It reduce possibility of vibration.   </a:t>
            </a:r>
          </a:p>
          <a:p>
            <a:pPr marL="285750" indent="-285750">
              <a:buFont typeface="Wingdings" panose="05000000000000000000" pitchFamily="2" charset="2"/>
              <a:buChar char="q"/>
            </a:pPr>
            <a:r>
              <a:rPr lang="en-US" dirty="0">
                <a:solidFill>
                  <a:srgbClr val="0070C0"/>
                </a:solidFill>
              </a:rPr>
              <a:t> Shapes of 5K and 50K thermal intercepts must be changed to provide better thermal contacts with thermal straps.</a:t>
            </a:r>
          </a:p>
          <a:p>
            <a:pPr marL="342900" indent="-342900">
              <a:buFont typeface="Wingdings" panose="05000000000000000000" pitchFamily="2" charset="2"/>
              <a:buChar char="q"/>
            </a:pPr>
            <a:r>
              <a:rPr lang="en-US" dirty="0">
                <a:solidFill>
                  <a:srgbClr val="7030A0"/>
                </a:solidFill>
              </a:rPr>
              <a:t>Copper iris should be added to outer conductor and copper disk is added to antenna. Iris reduce thermal radiation from window and protects ceramic window against charged particles. Copper disks matches Ceramic window and protect it as well.</a:t>
            </a:r>
          </a:p>
          <a:p>
            <a:pPr marL="285750" indent="-285750">
              <a:buFont typeface="Wingdings" panose="05000000000000000000" pitchFamily="2" charset="2"/>
              <a:buChar char="q"/>
            </a:pPr>
            <a:r>
              <a:rPr lang="en-US" dirty="0">
                <a:solidFill>
                  <a:srgbClr val="0070C0"/>
                </a:solidFill>
              </a:rPr>
              <a:t>Bayonet lock of air piper should be change to thread connection. It allows to press the tip of air pipe to surface of antenna tip and reduce the probability of oscillations (see item 2). </a:t>
            </a:r>
          </a:p>
          <a:p>
            <a:pPr marL="285750" indent="-285750">
              <a:buFont typeface="Wingdings" panose="05000000000000000000" pitchFamily="2" charset="2"/>
              <a:buChar char="q"/>
            </a:pPr>
            <a:r>
              <a:rPr lang="en-US" dirty="0">
                <a:solidFill>
                  <a:srgbClr val="7030A0"/>
                </a:solidFill>
              </a:rPr>
              <a:t>Diameter of ceramic window should be increased. It reduce mechanical stresses in ceramic window and in copper sleeves.        </a:t>
            </a:r>
          </a:p>
          <a:p>
            <a:pPr marL="342900" indent="-342900">
              <a:buFont typeface="Wingdings" panose="05000000000000000000" pitchFamily="2" charset="2"/>
              <a:buChar char="q"/>
            </a:pPr>
            <a:r>
              <a:rPr lang="en-US" dirty="0">
                <a:solidFill>
                  <a:srgbClr val="0070C0"/>
                </a:solidFill>
              </a:rPr>
              <a:t> Shapes of copper sleeves must be  changes. Length of sleeves must be increased. It will reduce the stresses and will make a brazing more easier. </a:t>
            </a:r>
          </a:p>
          <a:p>
            <a:pPr marL="342900" indent="-342900">
              <a:buFont typeface="Wingdings" panose="05000000000000000000" pitchFamily="2" charset="2"/>
              <a:buChar char="q"/>
            </a:pPr>
            <a:r>
              <a:rPr lang="en-US" dirty="0">
                <a:solidFill>
                  <a:srgbClr val="7030A0"/>
                </a:solidFill>
              </a:rPr>
              <a:t>At air side the lengths of outer conductor and inner conductor can be reduced. It will make coupler more compact and lighter. Cryomodule flange becomes lighter.</a:t>
            </a:r>
          </a:p>
          <a:p>
            <a:pPr marL="342900" indent="-342900">
              <a:buFont typeface="Wingdings" panose="05000000000000000000" pitchFamily="2" charset="2"/>
              <a:buChar char="q"/>
            </a:pPr>
            <a:r>
              <a:rPr lang="en-US" dirty="0">
                <a:solidFill>
                  <a:srgbClr val="0070C0"/>
                </a:solidFill>
              </a:rPr>
              <a:t>Material of outer conductor and inner conductor (with bellows) can be changed to stainless steel. It will make parts more robust and will make production easier.</a:t>
            </a:r>
          </a:p>
          <a:p>
            <a:pPr marL="342900" indent="-342900">
              <a:buFont typeface="Wingdings" panose="05000000000000000000" pitchFamily="2" charset="2"/>
              <a:buChar char="q"/>
            </a:pPr>
            <a:r>
              <a:rPr lang="en-US" dirty="0">
                <a:solidFill>
                  <a:srgbClr val="7030A0"/>
                </a:solidFill>
              </a:rPr>
              <a:t> Shape of matching element of T-junction can be  changed. It will make the assembling simpler.</a:t>
            </a:r>
          </a:p>
          <a:p>
            <a:pPr marL="342900" indent="-342900">
              <a:buFont typeface="Wingdings" panose="05000000000000000000" pitchFamily="2" charset="2"/>
              <a:buChar char="q"/>
            </a:pPr>
            <a:r>
              <a:rPr lang="en-US" dirty="0">
                <a:solidFill>
                  <a:srgbClr val="0070C0"/>
                </a:solidFill>
              </a:rPr>
              <a:t>Connection between coaxial Tee and instrumental box should be changed to make assembling simpler.</a:t>
            </a:r>
          </a:p>
          <a:p>
            <a:pPr marL="342900" indent="-342900">
              <a:buAutoNum type="arabicPeriod" startAt="3"/>
            </a:pPr>
            <a:endParaRPr lang="en-US" sz="1400" dirty="0"/>
          </a:p>
        </p:txBody>
      </p:sp>
    </p:spTree>
    <p:extLst>
      <p:ext uri="{BB962C8B-B14F-4D97-AF65-F5344CB8AC3E}">
        <p14:creationId xmlns:p14="http://schemas.microsoft.com/office/powerpoint/2010/main" val="96038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C50E5-6FF9-4C41-AA03-9846D57AFC0E}"/>
              </a:ext>
            </a:extLst>
          </p:cNvPr>
          <p:cNvPicPr>
            <a:picLocks noChangeAspect="1"/>
          </p:cNvPicPr>
          <p:nvPr/>
        </p:nvPicPr>
        <p:blipFill>
          <a:blip r:embed="rId2"/>
          <a:stretch>
            <a:fillRect/>
          </a:stretch>
        </p:blipFill>
        <p:spPr>
          <a:xfrm flipV="1">
            <a:off x="1658855" y="3922945"/>
            <a:ext cx="7719646" cy="2785698"/>
          </a:xfrm>
          <a:prstGeom prst="rect">
            <a:avLst/>
          </a:prstGeom>
        </p:spPr>
      </p:pic>
      <p:pic>
        <p:nvPicPr>
          <p:cNvPr id="6" name="Picture 5">
            <a:extLst>
              <a:ext uri="{FF2B5EF4-FFF2-40B4-BE49-F238E27FC236}">
                <a16:creationId xmlns:a16="http://schemas.microsoft.com/office/drawing/2014/main" id="{C82894D2-E862-4185-9B35-53523F0DD9E0}"/>
              </a:ext>
            </a:extLst>
          </p:cNvPr>
          <p:cNvPicPr>
            <a:picLocks noChangeAspect="1"/>
          </p:cNvPicPr>
          <p:nvPr/>
        </p:nvPicPr>
        <p:blipFill>
          <a:blip r:embed="rId3"/>
          <a:stretch>
            <a:fillRect/>
          </a:stretch>
        </p:blipFill>
        <p:spPr>
          <a:xfrm>
            <a:off x="1699847" y="838835"/>
            <a:ext cx="8428892" cy="2843873"/>
          </a:xfrm>
          <a:prstGeom prst="rect">
            <a:avLst/>
          </a:prstGeom>
        </p:spPr>
      </p:pic>
      <p:sp>
        <p:nvSpPr>
          <p:cNvPr id="8" name="TextBox 7">
            <a:extLst>
              <a:ext uri="{FF2B5EF4-FFF2-40B4-BE49-F238E27FC236}">
                <a16:creationId xmlns:a16="http://schemas.microsoft.com/office/drawing/2014/main" id="{828BA68B-0CCE-4EE9-BC97-ED63F92B8A71}"/>
              </a:ext>
            </a:extLst>
          </p:cNvPr>
          <p:cNvSpPr txBox="1"/>
          <p:nvPr/>
        </p:nvSpPr>
        <p:spPr>
          <a:xfrm>
            <a:off x="500990" y="3977025"/>
            <a:ext cx="3089372" cy="338554"/>
          </a:xfrm>
          <a:prstGeom prst="rect">
            <a:avLst/>
          </a:prstGeom>
          <a:noFill/>
        </p:spPr>
        <p:txBody>
          <a:bodyPr wrap="none" rtlCol="0">
            <a:spAutoFit/>
          </a:bodyPr>
          <a:lstStyle/>
          <a:p>
            <a:r>
              <a:rPr lang="en-US" sz="1600" b="1" dirty="0">
                <a:solidFill>
                  <a:srgbClr val="0070C0"/>
                </a:solidFill>
              </a:rPr>
              <a:t>New version is shorter and lighter.</a:t>
            </a:r>
          </a:p>
        </p:txBody>
      </p:sp>
      <p:sp>
        <p:nvSpPr>
          <p:cNvPr id="9" name="Arrow: Down 8">
            <a:extLst>
              <a:ext uri="{FF2B5EF4-FFF2-40B4-BE49-F238E27FC236}">
                <a16:creationId xmlns:a16="http://schemas.microsoft.com/office/drawing/2014/main" id="{F07D2975-A982-4886-A6F0-1734A4B90C94}"/>
              </a:ext>
            </a:extLst>
          </p:cNvPr>
          <p:cNvSpPr/>
          <p:nvPr/>
        </p:nvSpPr>
        <p:spPr>
          <a:xfrm>
            <a:off x="7579517" y="3351708"/>
            <a:ext cx="468376" cy="844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F95CBC-850F-4007-BB8A-1FE97F2F1E96}"/>
              </a:ext>
            </a:extLst>
          </p:cNvPr>
          <p:cNvSpPr txBox="1"/>
          <p:nvPr/>
        </p:nvSpPr>
        <p:spPr>
          <a:xfrm>
            <a:off x="2813499" y="87544"/>
            <a:ext cx="6565002" cy="369332"/>
          </a:xfrm>
          <a:prstGeom prst="rect">
            <a:avLst/>
          </a:prstGeom>
          <a:noFill/>
        </p:spPr>
        <p:txBody>
          <a:bodyPr wrap="none" rtlCol="0">
            <a:spAutoFit/>
          </a:bodyPr>
          <a:lstStyle/>
          <a:p>
            <a:r>
              <a:rPr lang="en-US" b="1" dirty="0">
                <a:solidFill>
                  <a:srgbClr val="0070C0"/>
                </a:solidFill>
              </a:rPr>
              <a:t>New preliminary design was  made which incorporates all changes:</a:t>
            </a:r>
          </a:p>
        </p:txBody>
      </p:sp>
      <p:sp>
        <p:nvSpPr>
          <p:cNvPr id="2" name="TextBox 1">
            <a:extLst>
              <a:ext uri="{FF2B5EF4-FFF2-40B4-BE49-F238E27FC236}">
                <a16:creationId xmlns:a16="http://schemas.microsoft.com/office/drawing/2014/main" id="{ABE41CFA-EB4B-4FDF-B0DF-08AA9C1BEE85}"/>
              </a:ext>
            </a:extLst>
          </p:cNvPr>
          <p:cNvSpPr txBox="1"/>
          <p:nvPr/>
        </p:nvSpPr>
        <p:spPr>
          <a:xfrm>
            <a:off x="6864408" y="2076105"/>
            <a:ext cx="519694" cy="369332"/>
          </a:xfrm>
          <a:prstGeom prst="rect">
            <a:avLst/>
          </a:prstGeom>
          <a:noFill/>
        </p:spPr>
        <p:txBody>
          <a:bodyPr wrap="none" rtlCol="0">
            <a:spAutoFit/>
          </a:bodyPr>
          <a:lstStyle/>
          <a:p>
            <a:r>
              <a:rPr lang="en-US" b="1" dirty="0">
                <a:solidFill>
                  <a:srgbClr val="0070C0"/>
                </a:solidFill>
              </a:rPr>
              <a:t>Old</a:t>
            </a:r>
          </a:p>
        </p:txBody>
      </p:sp>
      <p:sp>
        <p:nvSpPr>
          <p:cNvPr id="3" name="TextBox 2">
            <a:extLst>
              <a:ext uri="{FF2B5EF4-FFF2-40B4-BE49-F238E27FC236}">
                <a16:creationId xmlns:a16="http://schemas.microsoft.com/office/drawing/2014/main" id="{B17B6E82-AA43-4C0F-AF85-E7A5B244D2CA}"/>
              </a:ext>
            </a:extLst>
          </p:cNvPr>
          <p:cNvSpPr txBox="1"/>
          <p:nvPr/>
        </p:nvSpPr>
        <p:spPr>
          <a:xfrm>
            <a:off x="6347181" y="5075353"/>
            <a:ext cx="622735" cy="369332"/>
          </a:xfrm>
          <a:prstGeom prst="rect">
            <a:avLst/>
          </a:prstGeom>
          <a:noFill/>
        </p:spPr>
        <p:txBody>
          <a:bodyPr wrap="none" rtlCol="0">
            <a:spAutoFit/>
          </a:bodyPr>
          <a:lstStyle/>
          <a:p>
            <a:r>
              <a:rPr lang="en-US" b="1" dirty="0">
                <a:solidFill>
                  <a:srgbClr val="0070C0"/>
                </a:solidFill>
              </a:rPr>
              <a:t>New</a:t>
            </a:r>
          </a:p>
        </p:txBody>
      </p:sp>
    </p:spTree>
    <p:extLst>
      <p:ext uri="{BB962C8B-B14F-4D97-AF65-F5344CB8AC3E}">
        <p14:creationId xmlns:p14="http://schemas.microsoft.com/office/powerpoint/2010/main" val="233386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C6E74-C1FA-4470-9DB9-6FCCD35875F1}"/>
              </a:ext>
            </a:extLst>
          </p:cNvPr>
          <p:cNvPicPr>
            <a:picLocks noChangeAspect="1"/>
          </p:cNvPicPr>
          <p:nvPr/>
        </p:nvPicPr>
        <p:blipFill>
          <a:blip r:embed="rId2"/>
          <a:stretch>
            <a:fillRect/>
          </a:stretch>
        </p:blipFill>
        <p:spPr>
          <a:xfrm flipV="1">
            <a:off x="464312" y="3599440"/>
            <a:ext cx="9281703" cy="3349380"/>
          </a:xfrm>
          <a:prstGeom prst="rect">
            <a:avLst/>
          </a:prstGeom>
        </p:spPr>
      </p:pic>
      <p:pic>
        <p:nvPicPr>
          <p:cNvPr id="7" name="Picture 6">
            <a:extLst>
              <a:ext uri="{FF2B5EF4-FFF2-40B4-BE49-F238E27FC236}">
                <a16:creationId xmlns:a16="http://schemas.microsoft.com/office/drawing/2014/main" id="{93001C78-C8AF-4D31-AEA3-D534C510CE71}"/>
              </a:ext>
            </a:extLst>
          </p:cNvPr>
          <p:cNvPicPr>
            <a:picLocks noChangeAspect="1"/>
          </p:cNvPicPr>
          <p:nvPr/>
        </p:nvPicPr>
        <p:blipFill>
          <a:blip r:embed="rId3"/>
          <a:stretch>
            <a:fillRect/>
          </a:stretch>
        </p:blipFill>
        <p:spPr>
          <a:xfrm>
            <a:off x="528789" y="179502"/>
            <a:ext cx="10136281" cy="3419938"/>
          </a:xfrm>
          <a:prstGeom prst="rect">
            <a:avLst/>
          </a:prstGeom>
        </p:spPr>
      </p:pic>
      <p:sp>
        <p:nvSpPr>
          <p:cNvPr id="4" name="Arrow: Down 3">
            <a:extLst>
              <a:ext uri="{FF2B5EF4-FFF2-40B4-BE49-F238E27FC236}">
                <a16:creationId xmlns:a16="http://schemas.microsoft.com/office/drawing/2014/main" id="{5B315DC4-2BD3-4728-9EF1-5A108F5B5B61}"/>
              </a:ext>
            </a:extLst>
          </p:cNvPr>
          <p:cNvSpPr/>
          <p:nvPr/>
        </p:nvSpPr>
        <p:spPr>
          <a:xfrm>
            <a:off x="7578969" y="2983523"/>
            <a:ext cx="521677" cy="933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DA95EB-2482-43AD-B5B0-403F3DF02AA0}"/>
              </a:ext>
            </a:extLst>
          </p:cNvPr>
          <p:cNvSpPr txBox="1"/>
          <p:nvPr/>
        </p:nvSpPr>
        <p:spPr>
          <a:xfrm>
            <a:off x="10665070" y="179502"/>
            <a:ext cx="707245" cy="523220"/>
          </a:xfrm>
          <a:prstGeom prst="rect">
            <a:avLst/>
          </a:prstGeom>
          <a:noFill/>
        </p:spPr>
        <p:txBody>
          <a:bodyPr wrap="none" rtlCol="0">
            <a:spAutoFit/>
          </a:bodyPr>
          <a:lstStyle/>
          <a:p>
            <a:r>
              <a:rPr lang="en-US" sz="2800" b="1" dirty="0"/>
              <a:t>Old</a:t>
            </a:r>
          </a:p>
        </p:txBody>
      </p:sp>
      <p:sp>
        <p:nvSpPr>
          <p:cNvPr id="3" name="TextBox 2">
            <a:extLst>
              <a:ext uri="{FF2B5EF4-FFF2-40B4-BE49-F238E27FC236}">
                <a16:creationId xmlns:a16="http://schemas.microsoft.com/office/drawing/2014/main" id="{37437676-8D35-4C46-9EF6-B1F6ECE5CAF2}"/>
              </a:ext>
            </a:extLst>
          </p:cNvPr>
          <p:cNvSpPr txBox="1"/>
          <p:nvPr/>
        </p:nvSpPr>
        <p:spPr>
          <a:xfrm>
            <a:off x="10665070" y="4870939"/>
            <a:ext cx="869020" cy="523220"/>
          </a:xfrm>
          <a:prstGeom prst="rect">
            <a:avLst/>
          </a:prstGeom>
          <a:noFill/>
        </p:spPr>
        <p:txBody>
          <a:bodyPr wrap="none" rtlCol="0">
            <a:spAutoFit/>
          </a:bodyPr>
          <a:lstStyle/>
          <a:p>
            <a:r>
              <a:rPr lang="en-US" sz="2800" b="1" dirty="0"/>
              <a:t>New</a:t>
            </a:r>
          </a:p>
        </p:txBody>
      </p:sp>
    </p:spTree>
    <p:extLst>
      <p:ext uri="{BB962C8B-B14F-4D97-AF65-F5344CB8AC3E}">
        <p14:creationId xmlns:p14="http://schemas.microsoft.com/office/powerpoint/2010/main" val="340095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7D5E8-3C58-49BB-8DC2-33E2CD7B3FEA}"/>
              </a:ext>
            </a:extLst>
          </p:cNvPr>
          <p:cNvSpPr txBox="1"/>
          <p:nvPr/>
        </p:nvSpPr>
        <p:spPr>
          <a:xfrm>
            <a:off x="1559170" y="271136"/>
            <a:ext cx="10149381" cy="1200329"/>
          </a:xfrm>
          <a:prstGeom prst="rect">
            <a:avLst/>
          </a:prstGeom>
          <a:noFill/>
        </p:spPr>
        <p:txBody>
          <a:bodyPr wrap="none" rtlCol="0">
            <a:spAutoFit/>
          </a:bodyPr>
          <a:lstStyle/>
          <a:p>
            <a:r>
              <a:rPr lang="en-US" b="1" dirty="0">
                <a:solidFill>
                  <a:srgbClr val="7030A0"/>
                </a:solidFill>
              </a:rPr>
              <a:t>Simulations show:</a:t>
            </a:r>
          </a:p>
          <a:p>
            <a:endParaRPr lang="en-US" b="1" dirty="0">
              <a:solidFill>
                <a:srgbClr val="7030A0"/>
              </a:solidFill>
            </a:endParaRPr>
          </a:p>
          <a:p>
            <a:pPr marL="285750" indent="-285750">
              <a:buFont typeface="Wingdings" panose="05000000000000000000" pitchFamily="2" charset="2"/>
              <a:buChar char="q"/>
            </a:pPr>
            <a:r>
              <a:rPr lang="en-US" dirty="0">
                <a:solidFill>
                  <a:srgbClr val="0070C0"/>
                </a:solidFill>
              </a:rPr>
              <a:t>Mechanical stresses is ~ 2.5 less in new coupler then in old one.</a:t>
            </a:r>
          </a:p>
          <a:p>
            <a:pPr marL="285750" indent="-285750">
              <a:buFont typeface="Wingdings" panose="05000000000000000000" pitchFamily="2" charset="2"/>
              <a:buChar char="q"/>
            </a:pPr>
            <a:r>
              <a:rPr lang="en-US" dirty="0" err="1">
                <a:solidFill>
                  <a:srgbClr val="0070C0"/>
                </a:solidFill>
              </a:rPr>
              <a:t>Multipactor</a:t>
            </a:r>
            <a:r>
              <a:rPr lang="en-US" dirty="0">
                <a:solidFill>
                  <a:srgbClr val="0070C0"/>
                </a:solidFill>
              </a:rPr>
              <a:t> can be suppressed by 3.5 kV bias up to 100 kW, TW even with not coated ceramic window. </a:t>
            </a:r>
          </a:p>
        </p:txBody>
      </p:sp>
      <p:sp>
        <p:nvSpPr>
          <p:cNvPr id="4" name="TextBox 3">
            <a:extLst>
              <a:ext uri="{FF2B5EF4-FFF2-40B4-BE49-F238E27FC236}">
                <a16:creationId xmlns:a16="http://schemas.microsoft.com/office/drawing/2014/main" id="{F21DEC1A-2CE9-4BFD-8C7F-039FC735FD58}"/>
              </a:ext>
            </a:extLst>
          </p:cNvPr>
          <p:cNvSpPr txBox="1"/>
          <p:nvPr/>
        </p:nvSpPr>
        <p:spPr>
          <a:xfrm>
            <a:off x="1559169" y="1693762"/>
            <a:ext cx="10230060" cy="1754326"/>
          </a:xfrm>
          <a:prstGeom prst="rect">
            <a:avLst/>
          </a:prstGeom>
          <a:noFill/>
        </p:spPr>
        <p:txBody>
          <a:bodyPr wrap="square" rtlCol="0">
            <a:spAutoFit/>
          </a:bodyPr>
          <a:lstStyle/>
          <a:p>
            <a:r>
              <a:rPr lang="en-US" b="1" dirty="0">
                <a:solidFill>
                  <a:srgbClr val="7030A0"/>
                </a:solidFill>
              </a:rPr>
              <a:t>What need to be done else for new design:</a:t>
            </a:r>
          </a:p>
          <a:p>
            <a:endParaRPr lang="en-US" b="1" dirty="0">
              <a:solidFill>
                <a:srgbClr val="7030A0"/>
              </a:solidFill>
            </a:endParaRPr>
          </a:p>
          <a:p>
            <a:pPr marL="285750" indent="-285750">
              <a:buFont typeface="Wingdings" panose="05000000000000000000" pitchFamily="2" charset="2"/>
              <a:buChar char="q"/>
            </a:pPr>
            <a:r>
              <a:rPr lang="en-US" dirty="0">
                <a:solidFill>
                  <a:srgbClr val="0070C0"/>
                </a:solidFill>
              </a:rPr>
              <a:t>Choose final length and thickness of vacuum outer conductor.</a:t>
            </a:r>
          </a:p>
          <a:p>
            <a:pPr marL="285750" indent="-285750">
              <a:buFont typeface="Wingdings" panose="05000000000000000000" pitchFamily="2" charset="2"/>
              <a:buChar char="q"/>
            </a:pPr>
            <a:r>
              <a:rPr lang="en-US" dirty="0">
                <a:solidFill>
                  <a:srgbClr val="0070C0"/>
                </a:solidFill>
              </a:rPr>
              <a:t>Check the thermal property of coupler (without and with copper coating). </a:t>
            </a:r>
          </a:p>
          <a:p>
            <a:pPr marL="285750" indent="-285750">
              <a:buFont typeface="Wingdings" panose="05000000000000000000" pitchFamily="2" charset="2"/>
              <a:buChar char="q"/>
            </a:pPr>
            <a:r>
              <a:rPr lang="en-US" dirty="0">
                <a:solidFill>
                  <a:srgbClr val="0070C0"/>
                </a:solidFill>
              </a:rPr>
              <a:t>Check the possibility to use thicker ceramic.</a:t>
            </a:r>
          </a:p>
          <a:p>
            <a:pPr marL="285750" indent="-285750">
              <a:buFont typeface="Wingdings" panose="05000000000000000000" pitchFamily="2" charset="2"/>
              <a:buChar char="q"/>
            </a:pPr>
            <a:r>
              <a:rPr lang="en-US" dirty="0">
                <a:solidFill>
                  <a:srgbClr val="FF0000"/>
                </a:solidFill>
              </a:rPr>
              <a:t>Dynamic characterization of vacuum-end coupler assembly for protection against transportation loads</a:t>
            </a:r>
            <a:endParaRPr lang="en-US" dirty="0">
              <a:solidFill>
                <a:srgbClr val="0070C0"/>
              </a:solidFill>
            </a:endParaRPr>
          </a:p>
        </p:txBody>
      </p:sp>
      <p:sp>
        <p:nvSpPr>
          <p:cNvPr id="5" name="TextBox 4">
            <a:extLst>
              <a:ext uri="{FF2B5EF4-FFF2-40B4-BE49-F238E27FC236}">
                <a16:creationId xmlns:a16="http://schemas.microsoft.com/office/drawing/2014/main" id="{48C3DBBE-3E4F-4194-BB2C-335C5B7D13F7}"/>
              </a:ext>
            </a:extLst>
          </p:cNvPr>
          <p:cNvSpPr txBox="1"/>
          <p:nvPr/>
        </p:nvSpPr>
        <p:spPr>
          <a:xfrm>
            <a:off x="1606062" y="3505199"/>
            <a:ext cx="3893245" cy="1200329"/>
          </a:xfrm>
          <a:prstGeom prst="rect">
            <a:avLst/>
          </a:prstGeom>
          <a:noFill/>
        </p:spPr>
        <p:txBody>
          <a:bodyPr wrap="none" rtlCol="0">
            <a:spAutoFit/>
          </a:bodyPr>
          <a:lstStyle/>
          <a:p>
            <a:r>
              <a:rPr lang="en-US" b="1" dirty="0">
                <a:solidFill>
                  <a:srgbClr val="7030A0"/>
                </a:solidFill>
              </a:rPr>
              <a:t>What we can provide to LAL right now:</a:t>
            </a:r>
          </a:p>
          <a:p>
            <a:endParaRPr lang="en-US" b="1" dirty="0">
              <a:solidFill>
                <a:srgbClr val="7030A0"/>
              </a:solidFill>
            </a:endParaRPr>
          </a:p>
          <a:p>
            <a:pPr marL="285750" indent="-285750">
              <a:buFont typeface="Wingdings" panose="05000000000000000000" pitchFamily="2" charset="2"/>
              <a:buChar char="q"/>
            </a:pPr>
            <a:r>
              <a:rPr lang="en-US" dirty="0">
                <a:solidFill>
                  <a:srgbClr val="0070C0"/>
                </a:solidFill>
              </a:rPr>
              <a:t>3D model of old design.</a:t>
            </a:r>
          </a:p>
          <a:p>
            <a:pPr marL="285750" indent="-285750">
              <a:buFont typeface="Wingdings" panose="05000000000000000000" pitchFamily="2" charset="2"/>
              <a:buChar char="q"/>
            </a:pPr>
            <a:r>
              <a:rPr lang="en-US" dirty="0">
                <a:solidFill>
                  <a:srgbClr val="0070C0"/>
                </a:solidFill>
              </a:rPr>
              <a:t>3D model of new design.</a:t>
            </a:r>
          </a:p>
        </p:txBody>
      </p:sp>
      <p:sp>
        <p:nvSpPr>
          <p:cNvPr id="6" name="TextBox 5">
            <a:extLst>
              <a:ext uri="{FF2B5EF4-FFF2-40B4-BE49-F238E27FC236}">
                <a16:creationId xmlns:a16="http://schemas.microsoft.com/office/drawing/2014/main" id="{C7D86363-6C4D-4D01-83B3-06DFBCDE7C91}"/>
              </a:ext>
            </a:extLst>
          </p:cNvPr>
          <p:cNvSpPr txBox="1"/>
          <p:nvPr/>
        </p:nvSpPr>
        <p:spPr>
          <a:xfrm>
            <a:off x="1483156" y="6178374"/>
            <a:ext cx="8719566" cy="400110"/>
          </a:xfrm>
          <a:prstGeom prst="rect">
            <a:avLst/>
          </a:prstGeom>
          <a:noFill/>
        </p:spPr>
        <p:txBody>
          <a:bodyPr wrap="none" rtlCol="0">
            <a:spAutoFit/>
          </a:bodyPr>
          <a:lstStyle/>
          <a:p>
            <a:r>
              <a:rPr lang="en-US" sz="2000" b="1" dirty="0">
                <a:solidFill>
                  <a:srgbClr val="7030A0"/>
                </a:solidFill>
              </a:rPr>
              <a:t>Appendix of this presentation includes slides with detail explanation of changes.</a:t>
            </a:r>
          </a:p>
        </p:txBody>
      </p:sp>
      <p:sp>
        <p:nvSpPr>
          <p:cNvPr id="7" name="TextBox 6">
            <a:extLst>
              <a:ext uri="{FF2B5EF4-FFF2-40B4-BE49-F238E27FC236}">
                <a16:creationId xmlns:a16="http://schemas.microsoft.com/office/drawing/2014/main" id="{9C6249DB-EC80-41EE-8691-1ED304B3D51D}"/>
              </a:ext>
            </a:extLst>
          </p:cNvPr>
          <p:cNvSpPr txBox="1"/>
          <p:nvPr/>
        </p:nvSpPr>
        <p:spPr>
          <a:xfrm>
            <a:off x="1559170" y="5044046"/>
            <a:ext cx="8567538" cy="707886"/>
          </a:xfrm>
          <a:prstGeom prst="rect">
            <a:avLst/>
          </a:prstGeom>
          <a:noFill/>
        </p:spPr>
        <p:txBody>
          <a:bodyPr wrap="none" rtlCol="0">
            <a:spAutoFit/>
          </a:bodyPr>
          <a:lstStyle/>
          <a:p>
            <a:r>
              <a:rPr lang="en-US" sz="2000" b="1" u="sng" dirty="0">
                <a:solidFill>
                  <a:srgbClr val="7030A0"/>
                </a:solidFill>
              </a:rPr>
              <a:t>New design is strongly based on previous design and</a:t>
            </a:r>
            <a:r>
              <a:rPr lang="ru-RU" sz="2000" b="1" u="sng" dirty="0">
                <a:solidFill>
                  <a:srgbClr val="7030A0"/>
                </a:solidFill>
              </a:rPr>
              <a:t> </a:t>
            </a:r>
            <a:r>
              <a:rPr lang="en-US" sz="2000" b="1" u="sng" dirty="0">
                <a:solidFill>
                  <a:srgbClr val="7030A0"/>
                </a:solidFill>
              </a:rPr>
              <a:t>it is an improved version. </a:t>
            </a:r>
          </a:p>
          <a:p>
            <a:r>
              <a:rPr lang="en-US" sz="2000" b="1" dirty="0">
                <a:solidFill>
                  <a:srgbClr val="0070C0"/>
                </a:solidFill>
              </a:rPr>
              <a:t>New coupler will be used for SSR2 and SSR1 cavities.</a:t>
            </a:r>
          </a:p>
        </p:txBody>
      </p:sp>
    </p:spTree>
    <p:extLst>
      <p:ext uri="{BB962C8B-B14F-4D97-AF65-F5344CB8AC3E}">
        <p14:creationId xmlns:p14="http://schemas.microsoft.com/office/powerpoint/2010/main" val="394064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4F6FB9-C828-43E0-A909-456FC16A0963}"/>
              </a:ext>
            </a:extLst>
          </p:cNvPr>
          <p:cNvSpPr txBox="1"/>
          <p:nvPr/>
        </p:nvSpPr>
        <p:spPr>
          <a:xfrm>
            <a:off x="3774831" y="2596662"/>
            <a:ext cx="3411511" cy="1015663"/>
          </a:xfrm>
          <a:prstGeom prst="rect">
            <a:avLst/>
          </a:prstGeom>
          <a:noFill/>
        </p:spPr>
        <p:txBody>
          <a:bodyPr wrap="none" rtlCol="0">
            <a:spAutoFit/>
          </a:bodyPr>
          <a:lstStyle/>
          <a:p>
            <a:r>
              <a:rPr lang="en-US" sz="6000" b="1" dirty="0">
                <a:solidFill>
                  <a:srgbClr val="0070C0"/>
                </a:solidFill>
              </a:rPr>
              <a:t>Appendix </a:t>
            </a:r>
          </a:p>
        </p:txBody>
      </p:sp>
    </p:spTree>
    <p:extLst>
      <p:ext uri="{BB962C8B-B14F-4D97-AF65-F5344CB8AC3E}">
        <p14:creationId xmlns:p14="http://schemas.microsoft.com/office/powerpoint/2010/main" val="313855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2299</Words>
  <Application>Microsoft Office PowerPoint</Application>
  <PresentationFormat>Widescreen</PresentationFormat>
  <Paragraphs>357</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MS Gothic</vt:lpstr>
      <vt:lpstr>MS Mincho</vt:lpstr>
      <vt:lpstr>Arial</vt:lpstr>
      <vt:lpstr>Calibri</vt:lpstr>
      <vt:lpstr>Calibri Light</vt:lpstr>
      <vt:lpstr>Helvetica</vt:lpstr>
      <vt:lpstr>Palatino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Kazakov</dc:creator>
  <cp:lastModifiedBy>Donato Passarelli x3932 15424N</cp:lastModifiedBy>
  <cp:revision>35</cp:revision>
  <dcterms:created xsi:type="dcterms:W3CDTF">2019-04-16T19:04:47Z</dcterms:created>
  <dcterms:modified xsi:type="dcterms:W3CDTF">2019-04-18T20:03:49Z</dcterms:modified>
</cp:coreProperties>
</file>