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430" r:id="rId2"/>
    <p:sldId id="434" r:id="rId3"/>
    <p:sldId id="432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BCF03-B27A-4737-A876-E82EB8B1736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8DC03-182E-433D-B31C-0055DEA78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2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9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197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5/30/2019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5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5/30/2019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03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5/30/2019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42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5/30/2019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83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381000"/>
            <a:ext cx="6856413" cy="533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1" y="1981201"/>
            <a:ext cx="3351213" cy="41132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3813" y="1981202"/>
            <a:ext cx="3352800" cy="19796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None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 baseline="0"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3813" y="4113213"/>
            <a:ext cx="3352800" cy="1981200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374D6-08DB-804C-94FA-96800582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5/30/2019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20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47B7F2A-2A9F-45E6-ADAE-2E99E8F5C7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7749" y="5126926"/>
            <a:ext cx="5497909" cy="1529241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Jim Steimel</a:t>
            </a:r>
          </a:p>
          <a:p>
            <a:r>
              <a:rPr lang="en-US" dirty="0">
                <a:solidFill>
                  <a:schemeClr val="tx2"/>
                </a:solidFill>
              </a:rPr>
              <a:t>May 30, 2019</a:t>
            </a:r>
          </a:p>
          <a:p>
            <a:r>
              <a:rPr lang="en-US" dirty="0">
                <a:solidFill>
                  <a:schemeClr val="tx2"/>
                </a:solidFill>
              </a:rPr>
              <a:t>Final Design Review – RF Distribution at PIP2IT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A7548EE-ECE2-4C73-9A8E-CBD9151DBC46}"/>
              </a:ext>
            </a:extLst>
          </p:cNvPr>
          <p:cNvSpPr txBox="1">
            <a:spLocks/>
          </p:cNvSpPr>
          <p:nvPr/>
        </p:nvSpPr>
        <p:spPr>
          <a:xfrm>
            <a:off x="157749" y="3950623"/>
            <a:ext cx="8828502" cy="1003049"/>
          </a:xfrm>
          <a:prstGeom prst="rect">
            <a:avLst/>
          </a:prstGeom>
        </p:spPr>
        <p:txBody>
          <a:bodyPr vert="horz" wrap="square" lIns="0" tIns="45720" anchor="ctr" anchorCtr="0">
            <a:noAutofit/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b="1" i="0" kern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b="1" i="0" kern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b="1" i="0" kern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b="1" i="0" kern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PIP2IT HPRF RF Distribution Calculations and Technical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198959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E135-90FE-49C3-905C-CC688DA2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by Design and Hazard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3024-622F-44C3-BF73-3D06F5CE0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issues were flagged in the Safety by Design and Hazard Assessment documents:</a:t>
            </a:r>
          </a:p>
          <a:p>
            <a:pPr lvl="1"/>
            <a:r>
              <a:rPr lang="en-US" dirty="0"/>
              <a:t>Drop hazard from falling, heavy components</a:t>
            </a:r>
          </a:p>
          <a:p>
            <a:pPr lvl="1"/>
            <a:r>
              <a:rPr lang="en-US" dirty="0"/>
              <a:t>Possible head impact on low elevation components (components will be installed above 7’ in elevation or against walls)</a:t>
            </a:r>
          </a:p>
          <a:p>
            <a:pPr lvl="1"/>
            <a:r>
              <a:rPr lang="en-US" dirty="0"/>
              <a:t>Trip hazard on floor level mounted transmission line (transmission line will be covered by secondary floor).</a:t>
            </a:r>
          </a:p>
          <a:p>
            <a:pPr lvl="1"/>
            <a:r>
              <a:rPr lang="en-US" dirty="0"/>
              <a:t>Non-ionizing radiation (detectors will be mounted to detect and trip amplifiers if radiation goes above 10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W/cm</a:t>
            </a:r>
            <a:r>
              <a:rPr lang="en-US" baseline="30000" dirty="0"/>
              <a:t>2</a:t>
            </a:r>
            <a:r>
              <a:rPr lang="en-US" dirty="0"/>
              <a:t>.  National code limit is 1mW/cm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19F7-3E71-4A54-8DFE-71C3A96F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D9FA6-ED79-4875-A519-7F1E6674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0969B-3962-42BA-84DA-CD84BAF3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87169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2DA8-FE3D-4A2A-9A6F-5963AE3E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Failure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0A56C-83EF-4897-B081-9E439884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failure modes were identified in the Failure Mode Effect Analysis:</a:t>
            </a:r>
          </a:p>
          <a:p>
            <a:pPr lvl="1"/>
            <a:r>
              <a:rPr lang="en-US" dirty="0"/>
              <a:t>Electrical breakdown in transmission lines</a:t>
            </a:r>
          </a:p>
          <a:p>
            <a:pPr lvl="1"/>
            <a:r>
              <a:rPr lang="en-US" dirty="0"/>
              <a:t>Overheating of waveguide sections</a:t>
            </a:r>
          </a:p>
          <a:p>
            <a:pPr lvl="1"/>
            <a:r>
              <a:rPr lang="en-US" dirty="0"/>
              <a:t>Stress on input coupler due to thermal expansion of transmission line</a:t>
            </a:r>
          </a:p>
          <a:p>
            <a:pPr lvl="1"/>
            <a:r>
              <a:rPr lang="en-US" dirty="0"/>
              <a:t>Overheating of circulator</a:t>
            </a:r>
          </a:p>
          <a:p>
            <a:pPr lvl="1"/>
            <a:r>
              <a:rPr lang="en-US" dirty="0"/>
              <a:t>Circulator goes out of tune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2C9F9-6CF5-4A50-9F1B-FABB5236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90E31-C1F1-49F1-9D1F-22F83061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D1BDC-A8FE-4AF2-8375-786E35EF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0957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7BDE-9D4D-4A94-A4F5-6C5850DE2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26EDC-794C-43D1-84D9-0DF306DCA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technical specification of the circulators will be verified according to the “Circulator Specification Verification and High Power Test Plan”.</a:t>
            </a:r>
          </a:p>
          <a:p>
            <a:r>
              <a:rPr lang="en-US" dirty="0"/>
              <a:t>162.5 MHz circulators will not be accepted as delivered until they pass the full verification process.</a:t>
            </a:r>
          </a:p>
          <a:p>
            <a:r>
              <a:rPr lang="en-US" dirty="0"/>
              <a:t>325 MHz circulator will only be required to pass the low power testing of the verification process to be accepted (due to current lack of available 325 MHz power amplifiers).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F9673-64BE-457F-8EC3-0E73A4B3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019513-01AF-4568-B4F4-261CDC1A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8ACC-8834-4858-838D-508AA506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9585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8AEF7F-37F8-A94B-B82F-6F8C4711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DAD0DD-B6F0-C341-8B5C-9A08506BF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73998"/>
            <a:ext cx="8672513" cy="4831478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/>
              <a:t>SRF Cavity Power Requirements</a:t>
            </a:r>
          </a:p>
          <a:p>
            <a:r>
              <a:rPr lang="en-US" sz="3200" dirty="0"/>
              <a:t>Justification of Technical Specifications</a:t>
            </a:r>
          </a:p>
          <a:p>
            <a:r>
              <a:rPr lang="en-US" sz="3200" dirty="0"/>
              <a:t>Total Loss Calculation</a:t>
            </a:r>
          </a:p>
          <a:p>
            <a:r>
              <a:rPr lang="en-US" sz="3200" dirty="0"/>
              <a:t>Cable Power Handling Calculation</a:t>
            </a:r>
          </a:p>
          <a:p>
            <a:r>
              <a:rPr lang="en-US" sz="3200" dirty="0"/>
              <a:t>Risk</a:t>
            </a:r>
          </a:p>
          <a:p>
            <a:r>
              <a:rPr lang="en-US" sz="3200" dirty="0"/>
              <a:t>Safety by Design &amp; Hazard Analysis</a:t>
            </a:r>
          </a:p>
          <a:p>
            <a:r>
              <a:rPr lang="en-US" sz="3200" dirty="0"/>
              <a:t>Failure Mode Effect Analysis</a:t>
            </a:r>
          </a:p>
          <a:p>
            <a:r>
              <a:rPr lang="en-US" sz="3200" dirty="0"/>
              <a:t>Technical Verification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D6DD5-1E35-4B01-BB86-09A1D171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0A0AC-FFF6-41EB-84F1-775EDD41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2DCC2-B543-48B3-AF6F-FF7E2BC6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41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55E3-FE22-F140-BC9C-6AB1B471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Used for RF Power at a Cavity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5B160-805B-4048-8F27-18BFB8598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3970264"/>
            <a:ext cx="8672513" cy="2060650"/>
          </a:xfrm>
        </p:spPr>
        <p:txBody>
          <a:bodyPr/>
          <a:lstStyle/>
          <a:p>
            <a:r>
              <a:rPr lang="en-US" dirty="0"/>
              <a:t>This formula assumes that the cavity is detuned to compensate for beam loading.</a:t>
            </a:r>
          </a:p>
          <a:p>
            <a:r>
              <a:rPr lang="en-US" dirty="0"/>
              <a:t>Most cavity parameters taken from PDR.</a:t>
            </a:r>
          </a:p>
          <a:p>
            <a:r>
              <a:rPr lang="en-US" dirty="0"/>
              <a:t>Voltage and beam current are approximated as “worst case” for power requirements (~2MV and 2mA).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84E3E-4810-2B43-8240-37FB13F7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0CBF6-EC99-C64C-AFFF-BDCE7D02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5E744D-93E9-C14E-B9A3-1AA4E42A6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178" y="1559348"/>
            <a:ext cx="6336822" cy="97231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8A2194D-9889-EF44-A1EF-BA235CA42AB2}"/>
              </a:ext>
            </a:extLst>
          </p:cNvPr>
          <p:cNvSpPr txBox="1"/>
          <p:nvPr/>
        </p:nvSpPr>
        <p:spPr>
          <a:xfrm>
            <a:off x="104682" y="1722342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Formula used to calculate</a:t>
            </a:r>
          </a:p>
          <a:p>
            <a:r>
              <a:rPr lang="en-US" dirty="0"/>
              <a:t>required power at cavity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AF1821-C842-458C-AF6B-C043C88ACA4A}"/>
              </a:ext>
            </a:extLst>
          </p:cNvPr>
          <p:cNvSpPr txBox="1"/>
          <p:nvPr/>
        </p:nvSpPr>
        <p:spPr>
          <a:xfrm>
            <a:off x="228600" y="923281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Eduard </a:t>
            </a:r>
            <a:r>
              <a:rPr lang="en-US" dirty="0" err="1"/>
              <a:t>Pozdeyev’s</a:t>
            </a:r>
            <a:r>
              <a:rPr lang="en-US" dirty="0"/>
              <a:t> “Estimates of Heat and Electrical Load from SS RF Amplifiers”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1F140-55A2-4A13-9857-D89A3D4B53B0}"/>
              </a:ext>
            </a:extLst>
          </p:cNvPr>
          <p:cNvSpPr txBox="1"/>
          <p:nvPr/>
        </p:nvSpPr>
        <p:spPr>
          <a:xfrm>
            <a:off x="666206" y="2782669"/>
            <a:ext cx="2673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to maintain field in ideal cavity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F4F4C1-04D2-4E8C-B5D8-5C57CF6BF14B}"/>
              </a:ext>
            </a:extLst>
          </p:cNvPr>
          <p:cNvSpPr txBox="1"/>
          <p:nvPr/>
        </p:nvSpPr>
        <p:spPr>
          <a:xfrm>
            <a:off x="3302058" y="3162912"/>
            <a:ext cx="2673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to compensate beam loading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B25CD-5F92-4262-9F7A-018F8FB3F375}"/>
              </a:ext>
            </a:extLst>
          </p:cNvPr>
          <p:cNvSpPr txBox="1"/>
          <p:nvPr/>
        </p:nvSpPr>
        <p:spPr>
          <a:xfrm>
            <a:off x="5736104" y="3162911"/>
            <a:ext cx="2673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to compensate microphonics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EEAB219-89C8-4841-A0F5-054E131B164A}"/>
              </a:ext>
            </a:extLst>
          </p:cNvPr>
          <p:cNvCxnSpPr/>
          <p:nvPr/>
        </p:nvCxnSpPr>
        <p:spPr>
          <a:xfrm flipV="1">
            <a:off x="2316480" y="2255520"/>
            <a:ext cx="1219200" cy="5271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24FCD8-6BBC-4D6B-A429-41E4784A436C}"/>
              </a:ext>
            </a:extLst>
          </p:cNvPr>
          <p:cNvCxnSpPr>
            <a:stCxn id="17" idx="0"/>
          </p:cNvCxnSpPr>
          <p:nvPr/>
        </p:nvCxnSpPr>
        <p:spPr>
          <a:xfrm flipV="1">
            <a:off x="4638824" y="2346996"/>
            <a:ext cx="994769" cy="8159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C0FF276-AEA9-4493-9E36-DA2C8D0F6FED}"/>
              </a:ext>
            </a:extLst>
          </p:cNvPr>
          <p:cNvCxnSpPr>
            <a:stCxn id="18" idx="0"/>
          </p:cNvCxnSpPr>
          <p:nvPr/>
        </p:nvCxnSpPr>
        <p:spPr>
          <a:xfrm flipV="1">
            <a:off x="7072870" y="2346996"/>
            <a:ext cx="677759" cy="8159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C0E2BC5-5D3E-48E2-A509-10C57CD8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0435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023C-F236-4801-B5D0-7372D13F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PIP2IT SRF Power Requirements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3248AD-F295-4F51-B94E-656B3B060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797332"/>
              </p:ext>
            </p:extLst>
          </p:nvPr>
        </p:nvGraphicFramePr>
        <p:xfrm>
          <a:off x="1448185" y="1261251"/>
          <a:ext cx="5937250" cy="238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60">
                  <a:extLst>
                    <a:ext uri="{9D8B030D-6E8A-4147-A177-3AD203B41FA5}">
                      <a16:colId xmlns:a16="http://schemas.microsoft.com/office/drawing/2014/main" val="2031158729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3050334632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280236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HWR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SSR1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6275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Required Peak Power at Cavity Coupler (kW)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4.7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4.4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986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</a:rPr>
                        <a:t>Required Peak Power at Cavity with 25% Contingency (kW)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</a:rPr>
                        <a:t>5.9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56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Required Power at Cavity Coupler without beam (kW)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1.4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519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Required Power at Cavity without beam, with 25% Contingency (kW)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2.4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  <a:latin typeface="Helvetica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1.8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901039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75CF-3C0C-4BD1-900D-0C2520B6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04807-9368-477B-A75D-B25C8DEF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46BAA-934C-4F93-915F-C32564CAF3D3}"/>
              </a:ext>
            </a:extLst>
          </p:cNvPr>
          <p:cNvSpPr txBox="1"/>
          <p:nvPr/>
        </p:nvSpPr>
        <p:spPr>
          <a:xfrm>
            <a:off x="740229" y="4101737"/>
            <a:ext cx="8011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row shows peak power required at coupler to maintain 2mA of beam current.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 row shows forward power required to maintain CW cavity field with beam current set to zero.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Second and fourth rows show required power with 25% contingency for RF headroom and manipulations.  This will be the power level used to specify distribution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RF distribution losses not included in the calculation.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49C69C7-E48F-41D6-813D-E8857B62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01593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C023C-F236-4801-B5D0-7372D13F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PIP2IT SRF Backward Power Handling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75CF-3C0C-4BD1-900D-0C2520B6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04807-9368-477B-A75D-B25C8DEF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46BAA-934C-4F93-915F-C32564CAF3D3}"/>
              </a:ext>
            </a:extLst>
          </p:cNvPr>
          <p:cNvSpPr txBox="1"/>
          <p:nvPr/>
        </p:nvSpPr>
        <p:spPr>
          <a:xfrm>
            <a:off x="740229" y="4101737"/>
            <a:ext cx="8011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row shows forward power required to maintain CW cavity field without beam or microphonics compensation.  This represents the power required to maintain the stored energy.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Second row shows the expected peak power from cavity field decay with highly </a:t>
            </a:r>
            <a:r>
              <a:rPr lang="en-US" dirty="0" err="1"/>
              <a:t>overcoupled</a:t>
            </a:r>
            <a:r>
              <a:rPr lang="en-US" dirty="0"/>
              <a:t> input couplers.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Circulators and circulator loads must be able to handle this peak power.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503FD2D-EDBA-4237-A558-18B6FD8BB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214797"/>
              </p:ext>
            </p:extLst>
          </p:nvPr>
        </p:nvGraphicFramePr>
        <p:xfrm>
          <a:off x="1777546" y="1686009"/>
          <a:ext cx="5937250" cy="1296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660">
                  <a:extLst>
                    <a:ext uri="{9D8B030D-6E8A-4147-A177-3AD203B41FA5}">
                      <a16:colId xmlns:a16="http://schemas.microsoft.com/office/drawing/2014/main" val="2002548698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7619123"/>
                    </a:ext>
                  </a:extLst>
                </a:gridCol>
                <a:gridCol w="1979295">
                  <a:extLst>
                    <a:ext uri="{9D8B030D-6E8A-4147-A177-3AD203B41FA5}">
                      <a16:colId xmlns:a16="http://schemas.microsoft.com/office/drawing/2014/main" val="26136162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HWR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SSR1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9166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Required Minimum Power at Cavity Coupler to Maintain Field (kW)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996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Expected Reverse Pulse Peak Amplitude (kW)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>
                          <a:effectLst/>
                        </a:rPr>
                        <a:t>4.0</a:t>
                      </a:r>
                      <a:endParaRPr lang="en-US" sz="100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88390" algn="l"/>
                        </a:tabLst>
                      </a:pPr>
                      <a:r>
                        <a:rPr lang="en-US" sz="1100" dirty="0">
                          <a:effectLst/>
                        </a:rPr>
                        <a:t>4.0</a:t>
                      </a:r>
                      <a:endParaRPr lang="en-US" sz="1000" dirty="0">
                        <a:effectLst/>
                        <a:latin typeface="Palatino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296365"/>
                  </a:ext>
                </a:extLst>
              </a:tr>
            </a:tbl>
          </a:graphicData>
        </a:graphic>
      </p:graphicFrame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437CAD3-6F56-4D95-91B1-E3D5A5CE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6680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718B-715B-445E-8159-481F92AF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for Technical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F31C4-5DDD-4B0E-A2C4-555FB19D6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 Frequency – Dictated by the center frequency of the cavities.</a:t>
            </a:r>
          </a:p>
          <a:p>
            <a:r>
              <a:rPr lang="en-US" dirty="0"/>
              <a:t>Bandwidth – Derived from precision of transient RF manipulations required.  Copied from RF amplifier bandwidth specifications.</a:t>
            </a:r>
          </a:p>
          <a:p>
            <a:r>
              <a:rPr lang="en-US" dirty="0"/>
              <a:t>Total loss – Keep distribution transmission above 90% as defined by PDR.</a:t>
            </a:r>
          </a:p>
          <a:p>
            <a:r>
              <a:rPr lang="en-US" dirty="0"/>
              <a:t>Insertion VSWR – Derived from amplifier VSWR trip point.</a:t>
            </a:r>
          </a:p>
          <a:p>
            <a:r>
              <a:rPr lang="en-US" dirty="0"/>
              <a:t>Power Handling – Derived from power handling calculations.</a:t>
            </a:r>
          </a:p>
          <a:p>
            <a:r>
              <a:rPr lang="en-US" dirty="0"/>
              <a:t>Inlet water pressure – Defined by water system interface.</a:t>
            </a:r>
          </a:p>
          <a:p>
            <a:r>
              <a:rPr lang="en-US" dirty="0"/>
              <a:t>Water pressure drop and flow – Defined by requirements to cool circulator and load in series.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2760C-939E-42C4-A94E-54F94EE4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F9C0A-AC73-4AE0-BC74-D0F5690A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14701-C57E-4A65-A105-C279E1F9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9784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209F-B720-4B4B-AA08-86BDF077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Loss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8CB0A-D5D1-4ECB-A939-BDACD130C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loss represents the RF power that gets absorbed between the amplifier output and the cavity input coupler.</a:t>
            </a:r>
          </a:p>
          <a:p>
            <a:r>
              <a:rPr lang="en-US" dirty="0"/>
              <a:t>The calculation for the total loss takes into account the following factors:</a:t>
            </a:r>
          </a:p>
          <a:p>
            <a:pPr lvl="1"/>
            <a:r>
              <a:rPr lang="en-US" dirty="0"/>
              <a:t>Transmission loss through cables or coaxial </a:t>
            </a:r>
            <a:r>
              <a:rPr lang="en-US" dirty="0" err="1"/>
              <a:t>hard-line</a:t>
            </a:r>
            <a:endParaRPr lang="en-US" dirty="0"/>
          </a:p>
          <a:p>
            <a:pPr lvl="1"/>
            <a:r>
              <a:rPr lang="en-US" dirty="0"/>
              <a:t>Insertion loss through the circulator</a:t>
            </a:r>
          </a:p>
          <a:p>
            <a:pPr lvl="1"/>
            <a:r>
              <a:rPr lang="en-US" dirty="0"/>
              <a:t>Insertion loss through flanges</a:t>
            </a:r>
          </a:p>
          <a:p>
            <a:r>
              <a:rPr lang="en-US" dirty="0"/>
              <a:t>Lengths of transmission lines and numbers of flanges was calculated using the HWR System schematic and calculated on the “Total insertion loss table”.</a:t>
            </a:r>
          </a:p>
          <a:p>
            <a:r>
              <a:rPr lang="en-US" dirty="0"/>
              <a:t>Total loss for SSR1 distribution was calculated at 0.46dB and for HWR distribution to 0.83dB.  HWR loss had considerably more flange insertion loss due to the flexible cable flanges.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DB598-52CC-460F-8F1C-991568C5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10F1C-A3EA-4027-BFA0-7E8DC503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8D5E6-F6CF-4945-8F44-00F048E7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12421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73BD-75EB-4391-AC1D-1D4CD7D0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Power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0C48-9359-466D-8585-FB12ACA50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Expected power and cable power ratings are summarized in “Power rating table”.</a:t>
            </a:r>
          </a:p>
          <a:p>
            <a:r>
              <a:rPr lang="en-US" dirty="0"/>
              <a:t>Expected RF drive power is well below the peak power rating of the cable.</a:t>
            </a:r>
          </a:p>
          <a:p>
            <a:r>
              <a:rPr lang="en-US" dirty="0"/>
              <a:t>The average RF power that the PIP2IT distribution will need to handle is dominated by the No Beam power demand of the cavities.</a:t>
            </a:r>
          </a:p>
          <a:p>
            <a:r>
              <a:rPr lang="en-US" dirty="0"/>
              <a:t>The cable must be able to handle this power moving in both directions, so the expected average power through the cable will be ~4kW, which is far below the cable rating of 11.33kW.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2B382-9F3C-4AA2-B2CA-F78B8E8E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ABF71-9C61-4179-95AF-80FE0F8D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B21B9-7446-472F-AC34-57A2F199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5246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8716-631B-4DEE-9093-A624EB00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F4B83-BCB2-4BC1-BE85-C28C76CA8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assessments for the SRF RF distribution can be found in “HWR Distribution Risk Assessment” and “SSR1 Risk Assessment”.</a:t>
            </a:r>
          </a:p>
          <a:p>
            <a:r>
              <a:rPr lang="en-US" dirty="0"/>
              <a:t>These are both listed and “Standard Risk” and have no elements in the PIP-II risk register.</a:t>
            </a:r>
          </a:p>
          <a:p>
            <a:r>
              <a:rPr lang="en-US" dirty="0"/>
              <a:t>Largest risk elements are due to scarcity of expert resources and schedule deadlines.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86FB3-98FD-402D-9DE7-12EC5B8C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5/30/2019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C1FC6-26A6-4008-BDEF-12EEAE62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31860-7F6E-4703-8411-01C95D04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RF Distribution at PIP2IT FDR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7993349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Custom 4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4C97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IP2_FL.pptx" id="{58E47688-CE1D-AE45-91E4-3B43BBDC7859}" vid="{992D792C-143F-5A41-B18D-F5FBAE78B7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FNAL_TemplateMac_060514</Template>
  <TotalTime>1339</TotalTime>
  <Words>1001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Palatino</vt:lpstr>
      <vt:lpstr>Wingdings</vt:lpstr>
      <vt:lpstr>FNAL_TemplateMac_060514</vt:lpstr>
      <vt:lpstr>PowerPoint Presentation</vt:lpstr>
      <vt:lpstr>Outline</vt:lpstr>
      <vt:lpstr>Formulas Used for RF Power at a Cavity</vt:lpstr>
      <vt:lpstr>PIP2IT SRF Power Requirements</vt:lpstr>
      <vt:lpstr>PIP2IT SRF Backward Power Handling Requirements</vt:lpstr>
      <vt:lpstr>Justification for Technical Specifications</vt:lpstr>
      <vt:lpstr>Total Loss Calculation</vt:lpstr>
      <vt:lpstr>Cable Power Calculation</vt:lpstr>
      <vt:lpstr>Risk</vt:lpstr>
      <vt:lpstr>Safety by Design and Hazard Assessment</vt:lpstr>
      <vt:lpstr>Possible Failure Modes</vt:lpstr>
      <vt:lpstr>Technical Verification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 Pozdeyev</dc:creator>
  <cp:lastModifiedBy>James M Steimel</cp:lastModifiedBy>
  <cp:revision>160</cp:revision>
  <dcterms:created xsi:type="dcterms:W3CDTF">2019-02-23T20:01:51Z</dcterms:created>
  <dcterms:modified xsi:type="dcterms:W3CDTF">2019-05-30T03:38:51Z</dcterms:modified>
</cp:coreProperties>
</file>