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2"/>
  </p:notesMasterIdLst>
  <p:handoutMasterIdLst>
    <p:handoutMasterId r:id="rId13"/>
  </p:handoutMasterIdLst>
  <p:sldIdLst>
    <p:sldId id="294" r:id="rId2"/>
    <p:sldId id="551" r:id="rId3"/>
    <p:sldId id="552" r:id="rId4"/>
    <p:sldId id="567" r:id="rId5"/>
    <p:sldId id="568" r:id="rId6"/>
    <p:sldId id="569" r:id="rId7"/>
    <p:sldId id="571" r:id="rId8"/>
    <p:sldId id="575" r:id="rId9"/>
    <p:sldId id="561" r:id="rId10"/>
    <p:sldId id="562" r:id="rId11"/>
  </p:sldIdLst>
  <p:sldSz cx="9144000" cy="6858000" type="screen4x3"/>
  <p:notesSz cx="9144000" cy="6858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00"/>
    <a:srgbClr val="004C97"/>
    <a:srgbClr val="0432FF"/>
    <a:srgbClr val="003087"/>
    <a:srgbClr val="0F2D62"/>
    <a:srgbClr val="50504E"/>
    <a:srgbClr val="4E4E4E"/>
    <a:srgbClr val="404040"/>
    <a:srgbClr val="63666A"/>
    <a:srgbClr val="99D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89" autoAdjust="0"/>
    <p:restoredTop sz="94694"/>
  </p:normalViewPr>
  <p:slideViewPr>
    <p:cSldViewPr snapToGrid="0" snapToObjects="1" showGuides="1">
      <p:cViewPr varScale="1">
        <p:scale>
          <a:sx n="120" d="100"/>
          <a:sy n="120" d="100"/>
        </p:scale>
        <p:origin x="1552" y="176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4/30/19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4/30/19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201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4/30/19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Jon Bakken | Computing All Hands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4/30/19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Jon Bakken | Computing All Hands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4/30/19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Jon Bakken | Computing All Hands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4/30/19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Jon Bakken | Computing All Hands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4/30/19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Jon Bakken | Computing All Hands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4/30/19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Jon Bakken | Computing All Hands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6268"/>
            <a:ext cx="6532039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8959" y="6497848"/>
            <a:ext cx="851643" cy="240612"/>
          </a:xfrm>
        </p:spPr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r>
              <a:rPr lang="en-US"/>
              <a:t>4/30/19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r>
              <a:rPr lang="en-US" dirty="0"/>
              <a:t>Jon Bakken | Computing All Hands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fld id="{2E8B149A-14C6-B749-AF60-1744CFF2A8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248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4/30/19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Jon Bakken | Computing All Hands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  <p:sldLayoutId id="2147484123" r:id="rId8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mfa-questions@fnal.gov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/>
              <a:t>Jon Bakken</a:t>
            </a:r>
          </a:p>
          <a:p>
            <a:r>
              <a:rPr lang="en-US" dirty="0"/>
              <a:t>April 30, 2019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CCD + OCIO All-Hands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70F22-C860-7C46-A275-3E63A949B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6532039" cy="391489"/>
          </a:xfrm>
        </p:spPr>
        <p:txBody>
          <a:bodyPr/>
          <a:lstStyle/>
          <a:p>
            <a:r>
              <a:rPr lang="en-US" dirty="0"/>
              <a:t>Business Highlights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88954-5440-7348-A6B9-CB4A4AB42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469" y="717917"/>
            <a:ext cx="8811491" cy="5599756"/>
          </a:xfrm>
        </p:spPr>
        <p:txBody>
          <a:bodyPr/>
          <a:lstStyle/>
          <a:p>
            <a:r>
              <a:rPr lang="en-US" sz="2200" dirty="0">
                <a:solidFill>
                  <a:srgbClr val="000000"/>
                </a:solidFill>
              </a:rPr>
              <a:t>Replacing multiple </a:t>
            </a:r>
            <a:r>
              <a:rPr lang="en-US" sz="2200" b="1" dirty="0">
                <a:solidFill>
                  <a:srgbClr val="004C97"/>
                </a:solidFill>
              </a:rPr>
              <a:t>Core NAS </a:t>
            </a:r>
            <a:r>
              <a:rPr lang="en-US" sz="2200" dirty="0">
                <a:solidFill>
                  <a:srgbClr val="000000"/>
                </a:solidFill>
              </a:rPr>
              <a:t>arrays with a single, larger array with </a:t>
            </a:r>
            <a:br>
              <a:rPr lang="en-US" sz="2200" dirty="0">
                <a:solidFill>
                  <a:srgbClr val="000000"/>
                </a:solidFill>
              </a:rPr>
            </a:br>
            <a:r>
              <a:rPr lang="en-US" sz="2200" dirty="0">
                <a:solidFill>
                  <a:srgbClr val="000000"/>
                </a:solidFill>
              </a:rPr>
              <a:t>5 years of maintenance.  ½ system has been ordered</a:t>
            </a:r>
          </a:p>
          <a:p>
            <a:endParaRPr lang="en-US" sz="2200" dirty="0">
              <a:solidFill>
                <a:srgbClr val="000000"/>
              </a:solidFill>
            </a:endParaRPr>
          </a:p>
          <a:p>
            <a:r>
              <a:rPr lang="en-US" sz="2200" dirty="0">
                <a:solidFill>
                  <a:srgbClr val="000000"/>
                </a:solidFill>
              </a:rPr>
              <a:t>Adding </a:t>
            </a:r>
            <a:r>
              <a:rPr lang="en-US" sz="2200" b="1" dirty="0">
                <a:solidFill>
                  <a:srgbClr val="004C97"/>
                </a:solidFill>
              </a:rPr>
              <a:t>flash storage </a:t>
            </a:r>
            <a:r>
              <a:rPr lang="en-US" sz="2200" dirty="0">
                <a:solidFill>
                  <a:srgbClr val="000000"/>
                </a:solidFill>
              </a:rPr>
              <a:t>to Business &amp; Financial systems VM arrays in preparation for next year’s </a:t>
            </a:r>
            <a:r>
              <a:rPr lang="en-US" sz="2200" dirty="0" err="1">
                <a:solidFill>
                  <a:srgbClr val="000000"/>
                </a:solidFill>
              </a:rPr>
              <a:t>eBS</a:t>
            </a:r>
            <a:r>
              <a:rPr lang="en-US" sz="2200" dirty="0">
                <a:solidFill>
                  <a:srgbClr val="000000"/>
                </a:solidFill>
              </a:rPr>
              <a:t> upgrade.   </a:t>
            </a:r>
          </a:p>
          <a:p>
            <a:endParaRPr lang="en-US" sz="2200" dirty="0">
              <a:solidFill>
                <a:srgbClr val="000000"/>
              </a:solidFill>
            </a:endParaRPr>
          </a:p>
          <a:p>
            <a:r>
              <a:rPr lang="en-US" sz="2200" dirty="0">
                <a:solidFill>
                  <a:srgbClr val="000000"/>
                </a:solidFill>
              </a:rPr>
              <a:t>Developing </a:t>
            </a:r>
            <a:r>
              <a:rPr lang="en-US" sz="2200" b="1" dirty="0">
                <a:solidFill>
                  <a:srgbClr val="004C97"/>
                </a:solidFill>
              </a:rPr>
              <a:t>Cell Phone Billing Approval</a:t>
            </a:r>
            <a:r>
              <a:rPr lang="en-US" sz="2200" dirty="0">
                <a:solidFill>
                  <a:srgbClr val="000000"/>
                </a:solidFill>
              </a:rPr>
              <a:t> system to replace current paper based form process. </a:t>
            </a:r>
          </a:p>
          <a:p>
            <a:endParaRPr lang="en-US" sz="2200" dirty="0"/>
          </a:p>
          <a:p>
            <a:r>
              <a:rPr lang="en-US" sz="2200" dirty="0"/>
              <a:t>Deployed </a:t>
            </a:r>
            <a:r>
              <a:rPr lang="en-US" sz="2200" b="1" dirty="0">
                <a:solidFill>
                  <a:srgbClr val="004C97"/>
                </a:solidFill>
              </a:rPr>
              <a:t>electronic payments </a:t>
            </a:r>
            <a:r>
              <a:rPr lang="en-US" sz="2200" dirty="0"/>
              <a:t>to users eliminating paper checks. </a:t>
            </a:r>
          </a:p>
          <a:p>
            <a:endParaRPr lang="en-US" sz="2200" dirty="0"/>
          </a:p>
          <a:p>
            <a:r>
              <a:rPr lang="en-US" sz="2200" dirty="0"/>
              <a:t>Finishing eBS </a:t>
            </a:r>
            <a:r>
              <a:rPr lang="en-US" sz="2200" b="1" dirty="0">
                <a:solidFill>
                  <a:srgbClr val="004C97"/>
                </a:solidFill>
              </a:rPr>
              <a:t>iSupplier &amp; Sourcing </a:t>
            </a:r>
            <a:r>
              <a:rPr lang="en-US" sz="2200" dirty="0"/>
              <a:t>modules to automate processes in Procurement, Accounting &amp; Receiving. </a:t>
            </a:r>
          </a:p>
          <a:p>
            <a:pPr lvl="1"/>
            <a:r>
              <a:rPr lang="en-US" sz="2000" dirty="0"/>
              <a:t>Go-live: June 10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074247-9553-0747-86D6-91CED5A1E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4/30/19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B7D577-0D45-224F-8FA3-F058A9867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Jon Bakken | Computing All Hands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5417F-B3D3-A643-8CAE-1049317BD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B149A-14C6-B749-AF60-1744CFF2A84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996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03F2C-743A-4D73-B861-613A49AD9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250" y="-162"/>
            <a:ext cx="6532039" cy="360119"/>
          </a:xfrm>
        </p:spPr>
        <p:txBody>
          <a:bodyPr/>
          <a:lstStyle/>
          <a:p>
            <a:r>
              <a:rPr lang="en-US" dirty="0"/>
              <a:t>Nigel’s Top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A4A71-E3C4-4ECC-9F7B-D93302B67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365" y="999743"/>
            <a:ext cx="8461428" cy="19872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</a:rPr>
              <a:t>What does Nigel’s Top 5 have to do with CCD &amp; OCIO?</a:t>
            </a:r>
          </a:p>
          <a:p>
            <a:pPr marL="0" indent="0">
              <a:buNone/>
            </a:pPr>
            <a:endParaRPr lang="en-US" sz="2200" dirty="0">
              <a:solidFill>
                <a:srgbClr val="000000"/>
              </a:solidFill>
            </a:endParaRPr>
          </a:p>
          <a:p>
            <a:r>
              <a:rPr lang="en-US" sz="2200" dirty="0"/>
              <a:t>We are either directly working on these projects, or are providing support allowing our colleagues to accomplish these tasks</a:t>
            </a:r>
          </a:p>
          <a:p>
            <a:endParaRPr lang="en-US" sz="1000" dirty="0"/>
          </a:p>
          <a:p>
            <a:endParaRPr lang="en-US" sz="1000" dirty="0">
              <a:solidFill>
                <a:srgbClr val="7030A0"/>
              </a:solidFill>
            </a:endParaRPr>
          </a:p>
          <a:p>
            <a:r>
              <a:rPr lang="en-US" sz="2200" dirty="0">
                <a:solidFill>
                  <a:srgbClr val="FF0000"/>
                </a:solidFill>
              </a:rPr>
              <a:t>Some of the ways CCD &amp; OCIO are directly contributing:</a:t>
            </a:r>
            <a:endParaRPr lang="en-US" sz="220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17EE0B2-F697-2C4C-A502-5E24955AD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4/30/19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5EA188-4016-423F-8174-88E347880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Jon Bakken | Computing All Hands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3EE109-4B3E-4A27-89BC-F9C87C6E2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B149A-14C6-B749-AF60-1744CFF2A84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BF7F21-18C3-E346-B55D-0139B0F029F5}"/>
              </a:ext>
            </a:extLst>
          </p:cNvPr>
          <p:cNvSpPr txBox="1"/>
          <p:nvPr/>
        </p:nvSpPr>
        <p:spPr>
          <a:xfrm>
            <a:off x="459994" y="3411353"/>
            <a:ext cx="411200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0000"/>
                </a:solidFill>
              </a:rPr>
              <a:t>Cyber Security, Safety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0000"/>
                </a:solidFill>
              </a:rPr>
              <a:t>Business systems, FermiDash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0000"/>
                </a:solidFill>
              </a:rPr>
              <a:t>SURF networking, printing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0000"/>
                </a:solidFill>
              </a:rPr>
              <a:t>TeamCenter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0000"/>
                </a:solidFill>
              </a:rPr>
              <a:t>Office Environment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0000"/>
                </a:solidFill>
              </a:rPr>
              <a:t>Service Management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78ED9D-0D98-9143-991B-CF1A9D698E22}"/>
              </a:ext>
            </a:extLst>
          </p:cNvPr>
          <p:cNvSpPr txBox="1"/>
          <p:nvPr/>
        </p:nvSpPr>
        <p:spPr>
          <a:xfrm>
            <a:off x="4151122" y="3402209"/>
            <a:ext cx="459054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0000"/>
                </a:solidFill>
              </a:rPr>
              <a:t>File Storage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0000"/>
                </a:solidFill>
              </a:rPr>
              <a:t>Virtual Systems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0000"/>
                </a:solidFill>
              </a:rPr>
              <a:t>Networking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0000"/>
                </a:solidFill>
              </a:rPr>
              <a:t>Databases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0000"/>
                </a:solidFill>
              </a:rPr>
              <a:t>Central Web, SharePoint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0000"/>
                </a:solidFill>
              </a:rPr>
              <a:t>Project Management</a:t>
            </a:r>
          </a:p>
        </p:txBody>
      </p:sp>
    </p:spTree>
    <p:extLst>
      <p:ext uri="{BB962C8B-B14F-4D97-AF65-F5344CB8AC3E}">
        <p14:creationId xmlns:p14="http://schemas.microsoft.com/office/powerpoint/2010/main" val="2758252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887DD-7CEA-364A-8AD1-6DA186285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0"/>
            <a:ext cx="8730465" cy="428960"/>
          </a:xfrm>
        </p:spPr>
        <p:txBody>
          <a:bodyPr/>
          <a:lstStyle/>
          <a:p>
            <a:r>
              <a:rPr lang="en-US" dirty="0"/>
              <a:t>Multi-factor Authentication (MFA) Environments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C3397-3E5A-4B4E-8A1B-88FEDD7D1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15" y="544530"/>
            <a:ext cx="8846049" cy="5772584"/>
          </a:xfrm>
        </p:spPr>
        <p:txBody>
          <a:bodyPr/>
          <a:lstStyle/>
          <a:p>
            <a:r>
              <a:rPr lang="en-US" dirty="0"/>
              <a:t>New cybersecurity threats require us to </a:t>
            </a:r>
            <a:r>
              <a:rPr lang="en-US" b="1" dirty="0">
                <a:solidFill>
                  <a:srgbClr val="004C97"/>
                </a:solidFill>
              </a:rPr>
              <a:t>expand use of MFA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VPN</a:t>
            </a:r>
            <a:r>
              <a:rPr lang="en-US" dirty="0">
                <a:solidFill>
                  <a:srgbClr val="FF0000"/>
                </a:solidFill>
              </a:rPr>
              <a:t>:</a:t>
            </a:r>
            <a:r>
              <a:rPr lang="en-US" dirty="0"/>
              <a:t>    Load “</a:t>
            </a:r>
            <a:r>
              <a:rPr lang="en-US" dirty="0" err="1"/>
              <a:t>Fermilab</a:t>
            </a:r>
            <a:r>
              <a:rPr lang="en-US" dirty="0"/>
              <a:t> Root CA” cert on each device by 5/1</a:t>
            </a:r>
          </a:p>
          <a:p>
            <a:pPr lvl="2"/>
            <a:r>
              <a:rPr lang="en-US" dirty="0"/>
              <a:t>By July 30: Will require use of </a:t>
            </a:r>
            <a:r>
              <a:rPr lang="en-US" dirty="0" err="1"/>
              <a:t>Yubikey</a:t>
            </a:r>
            <a:r>
              <a:rPr lang="en-US" dirty="0"/>
              <a:t> or RSA (hard or soft token)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Staff with access to </a:t>
            </a:r>
            <a:r>
              <a:rPr lang="en-US" b="1" dirty="0" err="1">
                <a:solidFill>
                  <a:srgbClr val="FF0000"/>
                </a:solidFill>
              </a:rPr>
              <a:t>FermiWorks</a:t>
            </a:r>
            <a:r>
              <a:rPr lang="en-US" b="1" dirty="0">
                <a:solidFill>
                  <a:srgbClr val="FF0000"/>
                </a:solidFill>
              </a:rPr>
              <a:t> PII</a:t>
            </a:r>
            <a:r>
              <a:rPr lang="en-US" dirty="0">
                <a:solidFill>
                  <a:srgbClr val="FF0000"/>
                </a:solidFill>
              </a:rPr>
              <a:t>: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By June 15: Will require </a:t>
            </a:r>
            <a:r>
              <a:rPr lang="en-US" dirty="0" err="1"/>
              <a:t>Yubikey</a:t>
            </a:r>
            <a:endParaRPr lang="en-US" dirty="0"/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Finance: (Peoplesoft, eBS, etc.): </a:t>
            </a:r>
          </a:p>
          <a:p>
            <a:pPr lvl="4"/>
            <a:r>
              <a:rPr lang="en-US" sz="1100" dirty="0">
                <a:solidFill>
                  <a:srgbClr val="000000"/>
                </a:solidFill>
              </a:rPr>
              <a:t>Self-Service Peoplesoft not included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By June 30: </a:t>
            </a:r>
            <a:r>
              <a:rPr lang="en-US" dirty="0"/>
              <a:t>Will require </a:t>
            </a:r>
            <a:r>
              <a:rPr lang="en-US" dirty="0" err="1"/>
              <a:t>Yubikey</a:t>
            </a:r>
            <a:endParaRPr lang="en-US" dirty="0"/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All PIV-I cards 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By June 1: </a:t>
            </a:r>
            <a:r>
              <a:rPr lang="en-US" dirty="0"/>
              <a:t>need to be replaced with </a:t>
            </a:r>
            <a:r>
              <a:rPr lang="en-US" dirty="0" err="1"/>
              <a:t>Yubikey</a:t>
            </a:r>
            <a:r>
              <a:rPr lang="en-US" dirty="0"/>
              <a:t> &amp; tested.</a:t>
            </a:r>
          </a:p>
          <a:p>
            <a:pPr lvl="2"/>
            <a:endParaRPr lang="en-US" sz="500" dirty="0"/>
          </a:p>
          <a:p>
            <a:r>
              <a:rPr lang="en-US" b="1" dirty="0">
                <a:solidFill>
                  <a:srgbClr val="004C97"/>
                </a:solidFill>
              </a:rPr>
              <a:t>Planned rollout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Service Desk will be giving out </a:t>
            </a:r>
            <a:r>
              <a:rPr lang="en-US" dirty="0" err="1"/>
              <a:t>Yubikeys</a:t>
            </a:r>
            <a:r>
              <a:rPr lang="en-US" dirty="0"/>
              <a:t> &amp; RSA tokens  (150/</a:t>
            </a:r>
            <a:r>
              <a:rPr lang="en-US" dirty="0" err="1"/>
              <a:t>wk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Communications planned.  </a:t>
            </a:r>
          </a:p>
          <a:p>
            <a:pPr lvl="2"/>
            <a:r>
              <a:rPr lang="en-US" dirty="0"/>
              <a:t>Email notices, </a:t>
            </a:r>
            <a:r>
              <a:rPr lang="en-US" dirty="0" err="1"/>
              <a:t>Fermilab</a:t>
            </a:r>
            <a:r>
              <a:rPr lang="en-US" dirty="0"/>
              <a:t> at Work, &amp;  </a:t>
            </a:r>
            <a:r>
              <a:rPr lang="en-US" dirty="0" err="1"/>
              <a:t>mfa.fnal.gov</a:t>
            </a:r>
            <a:endParaRPr lang="en-US" dirty="0"/>
          </a:p>
          <a:p>
            <a:r>
              <a:rPr lang="en-US" b="1" dirty="0">
                <a:solidFill>
                  <a:srgbClr val="004C97"/>
                </a:solidFill>
              </a:rPr>
              <a:t>Questions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mfa-questions@fnal.gov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F4D3C3-AC16-EF43-A5D1-DB9A7ECE7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4/30/19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FC0128-09E8-7045-8EF7-4EDD5E3A2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Jon Bakken | Computing All Hands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AAA15A-3B3D-8042-AB8E-DD8A855B9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B149A-14C6-B749-AF60-1744CFF2A849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 descr="A close up of a device&#10;&#10;Description automatically generated">
            <a:extLst>
              <a:ext uri="{FF2B5EF4-FFF2-40B4-BE49-F238E27FC236}">
                <a16:creationId xmlns:a16="http://schemas.microsoft.com/office/drawing/2014/main" id="{9298BA86-11A5-9240-B7AB-38D14783DF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689" y="1742046"/>
            <a:ext cx="1645034" cy="1430464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EC2A330B-79FD-A64B-9E33-690EB2A9EB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683" y="2649239"/>
            <a:ext cx="1608635" cy="77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712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DECE2-3D0A-8C44-A9F8-1A1F1B20F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460" y="41611"/>
            <a:ext cx="5802423" cy="408411"/>
          </a:xfrm>
        </p:spPr>
        <p:txBody>
          <a:bodyPr/>
          <a:lstStyle/>
          <a:p>
            <a:r>
              <a:rPr lang="en-US" dirty="0"/>
              <a:t>Cyber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4FFEF-2D34-954D-9EF8-E775D6627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929" y="660911"/>
            <a:ext cx="6482963" cy="5634987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Congratulations to </a:t>
            </a:r>
            <a:r>
              <a:rPr lang="en-US" b="1" dirty="0">
                <a:solidFill>
                  <a:srgbClr val="004C97"/>
                </a:solidFill>
              </a:rPr>
              <a:t>Joe </a:t>
            </a:r>
            <a:r>
              <a:rPr lang="en-US" b="1" dirty="0" err="1">
                <a:solidFill>
                  <a:srgbClr val="004C97"/>
                </a:solidFill>
              </a:rPr>
              <a:t>Klemencic</a:t>
            </a:r>
            <a:r>
              <a:rPr lang="en-US" dirty="0">
                <a:solidFill>
                  <a:srgbClr val="000000"/>
                </a:solidFill>
              </a:rPr>
              <a:t>, who was hired as our Deputy Chief Information Security Officer (DCISO) 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Congratulations to </a:t>
            </a:r>
            <a:r>
              <a:rPr lang="en-US" b="1" dirty="0">
                <a:solidFill>
                  <a:srgbClr val="004C97"/>
                </a:solidFill>
              </a:rPr>
              <a:t>Art Lee</a:t>
            </a:r>
            <a:r>
              <a:rPr lang="en-US" dirty="0">
                <a:solidFill>
                  <a:srgbClr val="000000"/>
                </a:solidFill>
              </a:rPr>
              <a:t>, who has taken over as Group Leader of the Computer Security Operations Group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b="1" dirty="0">
                <a:solidFill>
                  <a:srgbClr val="004C97"/>
                </a:solidFill>
              </a:rPr>
              <a:t>Mine &amp; her scientific computing security team</a:t>
            </a:r>
            <a:r>
              <a:rPr lang="en-US" dirty="0">
                <a:solidFill>
                  <a:srgbClr val="000000"/>
                </a:solidFill>
              </a:rPr>
              <a:t> have moved from SCD to OCIO, with the goal of consolidating these experts into one department. Work is the same.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F8A2C-1DAC-F84B-BBDD-CA2AD402A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4/30/19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EDD630-2C5B-B84D-BC15-18AE46DF9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Jon Bakken | Computing All Hands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9E9116-3B93-B440-BFCE-C8D9AF186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149A-14C6-B749-AF60-1744CFF2A84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C44A9D1-AF54-EB4E-95B4-CE9B30DDDD43}"/>
              </a:ext>
            </a:extLst>
          </p:cNvPr>
          <p:cNvGrpSpPr/>
          <p:nvPr/>
        </p:nvGrpSpPr>
        <p:grpSpPr>
          <a:xfrm>
            <a:off x="6711784" y="49404"/>
            <a:ext cx="2432216" cy="6858000"/>
            <a:chOff x="3552024" y="0"/>
            <a:chExt cx="2432216" cy="685800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4E5618F-8B47-0341-BE47-472D8BBA365E}"/>
                </a:ext>
              </a:extLst>
            </p:cNvPr>
            <p:cNvGrpSpPr/>
            <p:nvPr/>
          </p:nvGrpSpPr>
          <p:grpSpPr>
            <a:xfrm>
              <a:off x="3552024" y="0"/>
              <a:ext cx="2432216" cy="6858000"/>
              <a:chOff x="3562184" y="0"/>
              <a:chExt cx="2432216" cy="6858000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54D9C08A-2786-184A-9E38-E4DBAD769A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637377" y="0"/>
                <a:ext cx="2282713" cy="6858000"/>
              </a:xfrm>
              <a:prstGeom prst="rect">
                <a:avLst/>
              </a:prstGeom>
            </p:spPr>
          </p:pic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F536AFA-188D-A441-9C5C-84E0049DCCC7}"/>
                  </a:ext>
                </a:extLst>
              </p:cNvPr>
              <p:cNvSpPr/>
              <p:nvPr/>
            </p:nvSpPr>
            <p:spPr>
              <a:xfrm>
                <a:off x="3562184" y="0"/>
                <a:ext cx="159026" cy="8666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A145E49-B79C-E34C-955F-98B4459F9AF7}"/>
                  </a:ext>
                </a:extLst>
              </p:cNvPr>
              <p:cNvSpPr/>
              <p:nvPr/>
            </p:nvSpPr>
            <p:spPr>
              <a:xfrm>
                <a:off x="5422792" y="0"/>
                <a:ext cx="571608" cy="1645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BA99F84-F219-D74E-A709-0388628C1E27}"/>
                </a:ext>
              </a:extLst>
            </p:cNvPr>
            <p:cNvSpPr txBox="1"/>
            <p:nvPr/>
          </p:nvSpPr>
          <p:spPr>
            <a:xfrm>
              <a:off x="3924634" y="541080"/>
              <a:ext cx="1297511" cy="323165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1500" b="1" dirty="0">
                  <a:solidFill>
                    <a:srgbClr val="FF0000"/>
                  </a:solidFill>
                </a:rPr>
                <a:t>Joe </a:t>
              </a:r>
              <a:r>
                <a:rPr lang="en-US" sz="1500" b="1" dirty="0" err="1">
                  <a:solidFill>
                    <a:srgbClr val="FF0000"/>
                  </a:solidFill>
                </a:rPr>
                <a:t>Klemencic</a:t>
              </a:r>
              <a:endParaRPr lang="en-US" sz="1500" b="1" dirty="0">
                <a:solidFill>
                  <a:srgbClr val="FF0000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79EED77-8022-484F-B7B3-B61D9526CBC1}"/>
                </a:ext>
              </a:extLst>
            </p:cNvPr>
            <p:cNvSpPr txBox="1"/>
            <p:nvPr/>
          </p:nvSpPr>
          <p:spPr>
            <a:xfrm>
              <a:off x="4480465" y="2268395"/>
              <a:ext cx="906572" cy="323165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1500" b="1" dirty="0">
                  <a:solidFill>
                    <a:srgbClr val="FF0000"/>
                  </a:solidFill>
                </a:rPr>
                <a:t>Art Lee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12D1BAF-CDF5-E640-959C-BD35730647A9}"/>
                </a:ext>
              </a:extLst>
            </p:cNvPr>
            <p:cNvSpPr txBox="1"/>
            <p:nvPr/>
          </p:nvSpPr>
          <p:spPr>
            <a:xfrm>
              <a:off x="4376941" y="5881076"/>
              <a:ext cx="1259382" cy="323165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1500" b="1" dirty="0">
                  <a:solidFill>
                    <a:srgbClr val="FF0000"/>
                  </a:solidFill>
                </a:rPr>
                <a:t>Mine </a:t>
              </a:r>
              <a:r>
                <a:rPr lang="en-US" sz="1500" b="1" dirty="0" err="1">
                  <a:solidFill>
                    <a:srgbClr val="FF0000"/>
                  </a:solidFill>
                </a:rPr>
                <a:t>Altunay</a:t>
              </a:r>
              <a:endParaRPr lang="en-US" sz="15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2967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47490-8AD7-0C47-A9B4-874E745B7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250" y="0"/>
            <a:ext cx="6532039" cy="427765"/>
          </a:xfrm>
        </p:spPr>
        <p:txBody>
          <a:bodyPr/>
          <a:lstStyle/>
          <a:p>
            <a:r>
              <a:rPr lang="en-US" dirty="0"/>
              <a:t>Security – </a:t>
            </a:r>
            <a:r>
              <a:rPr lang="en-US" dirty="0" err="1"/>
              <a:t>InCommon</a:t>
            </a:r>
            <a:r>
              <a:rPr lang="en-US" dirty="0"/>
              <a:t> CA Transition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FA95F-6914-DF41-9834-C0960AA78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250" y="520996"/>
            <a:ext cx="8815424" cy="5818844"/>
          </a:xfrm>
        </p:spPr>
        <p:txBody>
          <a:bodyPr>
            <a:noAutofit/>
          </a:bodyPr>
          <a:lstStyle/>
          <a:p>
            <a:r>
              <a:rPr lang="en-US" sz="2000" dirty="0"/>
              <a:t>Science work at the lab requires both user &amp; service certs</a:t>
            </a:r>
          </a:p>
          <a:p>
            <a:pPr lvl="1"/>
            <a:r>
              <a:rPr lang="en-US" sz="2000" dirty="0" err="1"/>
              <a:t>Fermilab</a:t>
            </a:r>
            <a:r>
              <a:rPr lang="en-US" sz="2000" dirty="0"/>
              <a:t> has been using </a:t>
            </a:r>
            <a:r>
              <a:rPr lang="en-US" sz="2000" b="1" dirty="0" err="1">
                <a:solidFill>
                  <a:srgbClr val="004C97"/>
                </a:solidFill>
              </a:rPr>
              <a:t>CILogon</a:t>
            </a:r>
            <a:r>
              <a:rPr lang="en-US" sz="2000" b="1" dirty="0">
                <a:solidFill>
                  <a:srgbClr val="004C97"/>
                </a:solidFill>
              </a:rPr>
              <a:t> Basic CA for user certs</a:t>
            </a:r>
          </a:p>
          <a:p>
            <a:pPr lvl="2"/>
            <a:r>
              <a:rPr lang="en-US" dirty="0" err="1"/>
              <a:t>CILogon</a:t>
            </a:r>
            <a:r>
              <a:rPr lang="en-US" dirty="0"/>
              <a:t> only provides user certs, no service certs. </a:t>
            </a:r>
          </a:p>
          <a:p>
            <a:pPr lvl="1"/>
            <a:r>
              <a:rPr lang="en-US" sz="2000" dirty="0" err="1"/>
              <a:t>Fermilab</a:t>
            </a:r>
            <a:r>
              <a:rPr lang="en-US" sz="2000" dirty="0"/>
              <a:t> has been using </a:t>
            </a:r>
            <a:r>
              <a:rPr lang="en-US" sz="2000" b="1" dirty="0">
                <a:solidFill>
                  <a:srgbClr val="004C97"/>
                </a:solidFill>
              </a:rPr>
              <a:t>OSG CA certs for service certs</a:t>
            </a:r>
          </a:p>
          <a:p>
            <a:pPr lvl="2"/>
            <a:r>
              <a:rPr lang="en-US" dirty="0"/>
              <a:t>Unfortunately, OSG CA is being </a:t>
            </a:r>
            <a:r>
              <a:rPr lang="en-US" b="1" dirty="0">
                <a:solidFill>
                  <a:srgbClr val="004C97"/>
                </a:solidFill>
              </a:rPr>
              <a:t>shut down </a:t>
            </a:r>
            <a:r>
              <a:rPr lang="en-US" dirty="0"/>
              <a:t>for budget reasons.</a:t>
            </a:r>
          </a:p>
          <a:p>
            <a:pPr lvl="2"/>
            <a:endParaRPr lang="en-US" dirty="0"/>
          </a:p>
          <a:p>
            <a:r>
              <a:rPr lang="en-US" sz="2000" dirty="0"/>
              <a:t>2 Options: DigiCert or </a:t>
            </a:r>
            <a:r>
              <a:rPr lang="en-US" sz="2000" dirty="0" err="1"/>
              <a:t>InCommon</a:t>
            </a:r>
            <a:r>
              <a:rPr lang="en-US" sz="2000" dirty="0"/>
              <a:t>.  </a:t>
            </a:r>
          </a:p>
          <a:p>
            <a:pPr lvl="1"/>
            <a:r>
              <a:rPr lang="en-US" sz="2000" b="1" dirty="0" err="1">
                <a:solidFill>
                  <a:srgbClr val="004C97"/>
                </a:solidFill>
              </a:rPr>
              <a:t>InCommon</a:t>
            </a:r>
            <a:r>
              <a:rPr lang="en-US" sz="2000" b="1" dirty="0">
                <a:solidFill>
                  <a:srgbClr val="004C97"/>
                </a:solidFill>
              </a:rPr>
              <a:t> was chosen</a:t>
            </a:r>
            <a:r>
              <a:rPr lang="en-US" sz="2000" dirty="0"/>
              <a:t>, due to the reasonable pricing we get because of our existing </a:t>
            </a:r>
            <a:r>
              <a:rPr lang="en-US" sz="2000" dirty="0" err="1"/>
              <a:t>InCommon</a:t>
            </a:r>
            <a:r>
              <a:rPr lang="en-US" sz="2000" dirty="0"/>
              <a:t> membership.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Testing found some issues with </a:t>
            </a:r>
            <a:r>
              <a:rPr lang="en-US" sz="2000" dirty="0" err="1">
                <a:solidFill>
                  <a:srgbClr val="000000"/>
                </a:solidFill>
              </a:rPr>
              <a:t>InCommon</a:t>
            </a:r>
            <a:r>
              <a:rPr lang="en-US" sz="2000" dirty="0">
                <a:solidFill>
                  <a:srgbClr val="000000"/>
                </a:solidFill>
              </a:rPr>
              <a:t>, but they were fixed quickly</a:t>
            </a:r>
          </a:p>
          <a:p>
            <a:pPr lvl="1"/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dirty="0">
                <a:solidFill>
                  <a:srgbClr val="000000"/>
                </a:solidFill>
              </a:rPr>
              <a:t>Transition started on April 4.  	OSG CA certs </a:t>
            </a:r>
            <a:r>
              <a:rPr lang="en-US" sz="2000" b="1" dirty="0">
                <a:solidFill>
                  <a:srgbClr val="004C97"/>
                </a:solidFill>
              </a:rPr>
              <a:t>expire at end of May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Found latent error with a library we need (version of </a:t>
            </a:r>
            <a:r>
              <a:rPr lang="en-US" sz="2000" dirty="0" err="1">
                <a:solidFill>
                  <a:srgbClr val="000000"/>
                </a:solidFill>
              </a:rPr>
              <a:t>pycurl</a:t>
            </a:r>
            <a:r>
              <a:rPr lang="en-US" sz="2000" dirty="0">
                <a:solidFill>
                  <a:srgbClr val="000000"/>
                </a:solidFill>
              </a:rPr>
              <a:t> in </a:t>
            </a:r>
            <a:r>
              <a:rPr lang="en-US" sz="2000" dirty="0" err="1">
                <a:solidFill>
                  <a:srgbClr val="000000"/>
                </a:solidFill>
              </a:rPr>
              <a:t>nss</a:t>
            </a:r>
            <a:r>
              <a:rPr lang="en-US" sz="2000" dirty="0">
                <a:solidFill>
                  <a:srgbClr val="000000"/>
                </a:solidFill>
              </a:rPr>
              <a:t> lib was not handling cert revocation lists property).  Workaround deployed.</a:t>
            </a:r>
          </a:p>
          <a:p>
            <a:pPr lvl="1"/>
            <a:endParaRPr lang="en-US" sz="1200" dirty="0">
              <a:solidFill>
                <a:srgbClr val="000000"/>
              </a:solidFill>
            </a:endParaRPr>
          </a:p>
          <a:p>
            <a:r>
              <a:rPr lang="en-US" sz="2000" b="1" dirty="0">
                <a:solidFill>
                  <a:srgbClr val="004C97"/>
                </a:solidFill>
              </a:rPr>
              <a:t>1012 </a:t>
            </a:r>
            <a:r>
              <a:rPr lang="en-US" sz="2000" b="1" dirty="0" err="1">
                <a:solidFill>
                  <a:srgbClr val="004C97"/>
                </a:solidFill>
              </a:rPr>
              <a:t>InCommon</a:t>
            </a:r>
            <a:r>
              <a:rPr lang="en-US" sz="2000" b="1" dirty="0">
                <a:solidFill>
                  <a:srgbClr val="004C97"/>
                </a:solidFill>
              </a:rPr>
              <a:t> certs (complete set) have been issued to replace the OSG certs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05E0C2-67F4-6042-A4A1-3C8D2365C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4/30/19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26DD13-1432-EF4B-915A-7E19B1135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Jon Bakken | Computing All Hands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766E9-285B-1A4C-A72E-E0BF1F119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149A-14C6-B749-AF60-1744CFF2A84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490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A6775-C9FE-374E-BB17-C357CC0F5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250" y="0"/>
            <a:ext cx="6532039" cy="378393"/>
          </a:xfrm>
        </p:spPr>
        <p:txBody>
          <a:bodyPr/>
          <a:lstStyle/>
          <a:p>
            <a:r>
              <a:rPr lang="en-US" dirty="0"/>
              <a:t>ANL-FNAL-UC Joint Task Force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59638-81BC-9E45-832F-8BFA8F8BE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250" y="596348"/>
            <a:ext cx="8678863" cy="5434565"/>
          </a:xfrm>
        </p:spPr>
        <p:txBody>
          <a:bodyPr/>
          <a:lstStyle/>
          <a:p>
            <a:r>
              <a:rPr lang="en-US" sz="2200" dirty="0"/>
              <a:t>Have held 2 meetings with ANL/FNAL/UC Computing Leaders</a:t>
            </a:r>
          </a:p>
          <a:p>
            <a:endParaRPr lang="en-US" sz="2200" dirty="0"/>
          </a:p>
          <a:p>
            <a:r>
              <a:rPr lang="en-US" sz="2200" dirty="0"/>
              <a:t>Business Goals have set as a priority:</a:t>
            </a:r>
          </a:p>
          <a:p>
            <a:pPr lvl="1"/>
            <a:r>
              <a:rPr lang="en-US" dirty="0"/>
              <a:t>Develop a formal </a:t>
            </a:r>
            <a:r>
              <a:rPr lang="en-US" b="1" dirty="0">
                <a:solidFill>
                  <a:srgbClr val="004C97"/>
                </a:solidFill>
              </a:rPr>
              <a:t>cyber-security threat sharing model</a:t>
            </a:r>
            <a:r>
              <a:rPr lang="en-US" b="1" dirty="0"/>
              <a:t> </a:t>
            </a:r>
            <a:r>
              <a:rPr lang="en-US" dirty="0"/>
              <a:t>for identifying &amp; responding to information security threats. </a:t>
            </a:r>
          </a:p>
          <a:p>
            <a:pPr lvl="2"/>
            <a:endParaRPr lang="en-US" sz="1500" dirty="0"/>
          </a:p>
          <a:p>
            <a:pPr lvl="1"/>
            <a:r>
              <a:rPr lang="en-US" dirty="0"/>
              <a:t>Identify areas of purchasing opportunities &amp; explore volume purchasing, cost savings/improved terms. (e.g. hardware, software &amp; cloud)  </a:t>
            </a:r>
          </a:p>
          <a:p>
            <a:pPr lvl="2"/>
            <a:r>
              <a:rPr lang="en-US" sz="2200" b="1" dirty="0">
                <a:solidFill>
                  <a:srgbClr val="004C97"/>
                </a:solidFill>
              </a:rPr>
              <a:t>Create a database of major vendors by category for each organization &amp; contract renewal dates</a:t>
            </a:r>
            <a:r>
              <a:rPr lang="en-US" sz="2200" dirty="0"/>
              <a:t>.</a:t>
            </a:r>
          </a:p>
          <a:p>
            <a:pPr lvl="2"/>
            <a:r>
              <a:rPr lang="en-US" sz="2200" dirty="0"/>
              <a:t>UC is investigating whether they can lead a master procurement document that ANL &amp; FNAL can use in their purchases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C794FB-2FDA-464E-8686-654066E39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4/30/19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2997E-EE2C-4347-B880-6A07ED1FE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Jon Bakken | Computing All Hands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BD9E1-28CF-DD4C-B986-64FCCED79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149A-14C6-B749-AF60-1744CFF2A84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390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067FF-E966-EB4A-B7EA-FFB3D359A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346" y="5193"/>
            <a:ext cx="6532039" cy="405270"/>
          </a:xfrm>
        </p:spPr>
        <p:txBody>
          <a:bodyPr/>
          <a:lstStyle/>
          <a:p>
            <a:r>
              <a:rPr lang="en-US" dirty="0"/>
              <a:t>Recent Highlights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5F998-BEFB-2043-B303-F828255A8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026" y="583781"/>
            <a:ext cx="8871948" cy="5690438"/>
          </a:xfrm>
        </p:spPr>
        <p:txBody>
          <a:bodyPr/>
          <a:lstStyle/>
          <a:p>
            <a:r>
              <a:rPr lang="en-US" sz="2200" dirty="0">
                <a:solidFill>
                  <a:srgbClr val="000000"/>
                </a:solidFill>
              </a:rPr>
              <a:t>We are working with ESH &amp; WDRS to deploy a </a:t>
            </a:r>
            <a:r>
              <a:rPr lang="en-US" sz="2200" b="1" dirty="0">
                <a:solidFill>
                  <a:srgbClr val="004C97"/>
                </a:solidFill>
              </a:rPr>
              <a:t>Site Access &amp; Badging </a:t>
            </a:r>
            <a:r>
              <a:rPr lang="en-US" sz="2200" dirty="0">
                <a:solidFill>
                  <a:srgbClr val="000000"/>
                </a:solidFill>
              </a:rPr>
              <a:t>process by developing forms &amp; processes in ServiceNow. 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Phase 1 complete</a:t>
            </a:r>
          </a:p>
          <a:p>
            <a:pPr lvl="1"/>
            <a:r>
              <a:rPr lang="en-US" b="1" dirty="0">
                <a:solidFill>
                  <a:srgbClr val="004C97"/>
                </a:solidFill>
              </a:rPr>
              <a:t>Centralized lab affiliation database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–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in production 4/29/19 </a:t>
            </a:r>
          </a:p>
          <a:p>
            <a:pPr lvl="2"/>
            <a:r>
              <a:rPr lang="en-US" sz="2200" dirty="0">
                <a:solidFill>
                  <a:srgbClr val="000000"/>
                </a:solidFill>
              </a:rPr>
              <a:t>Lays foundation for proactive provisioning of resources, which enables advanced provisioning of accounts for experiments.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New user request forms revamped.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Badging data flows reduced from 20 minutes to 3 minutes</a:t>
            </a:r>
          </a:p>
          <a:p>
            <a:pPr lvl="1"/>
            <a:endParaRPr lang="en-US" sz="1500" dirty="0">
              <a:solidFill>
                <a:srgbClr val="000000"/>
              </a:solidFill>
            </a:endParaRPr>
          </a:p>
          <a:p>
            <a:pPr marL="400050"/>
            <a:r>
              <a:rPr lang="en-US" sz="2200" dirty="0"/>
              <a:t>We deployed with FESS Phase 3 of </a:t>
            </a:r>
            <a:r>
              <a:rPr lang="en-US" sz="2200" b="1" dirty="0">
                <a:solidFill>
                  <a:srgbClr val="004C97"/>
                </a:solidFill>
              </a:rPr>
              <a:t>Self-Service Property </a:t>
            </a:r>
            <a:r>
              <a:rPr lang="en-US" sz="2200" dirty="0"/>
              <a:t>Portal</a:t>
            </a:r>
          </a:p>
          <a:p>
            <a:pPr marL="800100" lvl="1"/>
            <a:r>
              <a:rPr lang="en-US" dirty="0"/>
              <a:t>Included electronic property inventories &amp; approvals</a:t>
            </a:r>
          </a:p>
          <a:p>
            <a:pPr marL="800100" lvl="1"/>
            <a:endParaRPr lang="en-US" sz="1500" dirty="0">
              <a:solidFill>
                <a:srgbClr val="000000"/>
              </a:solidFill>
            </a:endParaRPr>
          </a:p>
          <a:p>
            <a:r>
              <a:rPr lang="en-US" sz="2200" dirty="0"/>
              <a:t>We are working with ESH to deploy a </a:t>
            </a:r>
            <a:r>
              <a:rPr lang="en-US" sz="2200" b="1" dirty="0">
                <a:solidFill>
                  <a:srgbClr val="004C97"/>
                </a:solidFill>
              </a:rPr>
              <a:t>Work Planning &amp; Controls System </a:t>
            </a:r>
            <a:r>
              <a:rPr lang="en-US" sz="2200" dirty="0"/>
              <a:t>to eliminate many existing paper forms &amp; automate processes. June pilot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31F825-DB40-0E45-AA81-DF0DDFECD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4/30/19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38640-2F6A-0F4B-A8F0-B81869FE3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Jon Bakken | Computing All Hands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726330-6049-3642-94E2-5DE1CCCCD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149A-14C6-B749-AF60-1744CFF2A84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872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067FF-E966-EB4A-B7EA-FFB3D359A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6532039" cy="405270"/>
          </a:xfrm>
        </p:spPr>
        <p:txBody>
          <a:bodyPr/>
          <a:lstStyle/>
          <a:p>
            <a:r>
              <a:rPr lang="en-US" dirty="0"/>
              <a:t>Recent Highlights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5F998-BEFB-2043-B303-F828255A8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140" y="581890"/>
            <a:ext cx="8871948" cy="5629983"/>
          </a:xfrm>
        </p:spPr>
        <p:txBody>
          <a:bodyPr/>
          <a:lstStyle/>
          <a:p>
            <a:r>
              <a:rPr lang="en-US" sz="2000" dirty="0"/>
              <a:t>Our Tech Pubs Office continues to fulfill our PEMP goal on </a:t>
            </a:r>
            <a:r>
              <a:rPr lang="en-US" sz="2000" b="1" dirty="0">
                <a:solidFill>
                  <a:srgbClr val="004C97"/>
                </a:solidFill>
              </a:rPr>
              <a:t>submitting our accepted manuscripts to DOE</a:t>
            </a:r>
            <a:r>
              <a:rPr lang="en-US" sz="2000" dirty="0"/>
              <a:t>.   </a:t>
            </a:r>
          </a:p>
          <a:p>
            <a:pPr lvl="1"/>
            <a:r>
              <a:rPr lang="en-US" sz="2000" dirty="0"/>
              <a:t>Note that all conference slides &amp; posters must be approved by our export control &amp; patent office</a:t>
            </a:r>
          </a:p>
          <a:p>
            <a:endParaRPr lang="en-US" sz="2000" dirty="0"/>
          </a:p>
          <a:p>
            <a:r>
              <a:rPr lang="en-US" sz="2000" b="1" dirty="0">
                <a:solidFill>
                  <a:srgbClr val="004C97"/>
                </a:solidFill>
              </a:rPr>
              <a:t>INSPIRE</a:t>
            </a:r>
            <a:r>
              <a:rPr lang="en-US" sz="2000" dirty="0"/>
              <a:t>: </a:t>
            </a:r>
          </a:p>
          <a:p>
            <a:pPr lvl="1"/>
            <a:r>
              <a:rPr lang="en-US" sz="2000" dirty="0"/>
              <a:t>Now have a </a:t>
            </a:r>
            <a:r>
              <a:rPr lang="en-US" sz="2000" b="1" dirty="0">
                <a:solidFill>
                  <a:srgbClr val="004C97"/>
                </a:solidFill>
              </a:rPr>
              <a:t>web form for authors</a:t>
            </a:r>
            <a:r>
              <a:rPr lang="en-US" sz="2000" dirty="0"/>
              <a:t> to easily create </a:t>
            </a:r>
            <a:r>
              <a:rPr lang="en-US" sz="2000" dirty="0" err="1"/>
              <a:t>authors.xml</a:t>
            </a:r>
            <a:r>
              <a:rPr lang="en-US" sz="2000" dirty="0"/>
              <a:t> files to keep track of author identity &amp; it is being used by </a:t>
            </a:r>
            <a:r>
              <a:rPr lang="en-US" sz="2000" dirty="0" err="1"/>
              <a:t>Fermilab</a:t>
            </a:r>
            <a:r>
              <a:rPr lang="en-US" sz="2000" dirty="0"/>
              <a:t> theorists. </a:t>
            </a:r>
          </a:p>
          <a:p>
            <a:pPr lvl="1"/>
            <a:r>
              <a:rPr lang="en-US" sz="2000" b="1" dirty="0">
                <a:solidFill>
                  <a:srgbClr val="004C97"/>
                </a:solidFill>
              </a:rPr>
              <a:t>Created a </a:t>
            </a:r>
            <a:r>
              <a:rPr lang="en-US" sz="2000" b="1" dirty="0" err="1">
                <a:solidFill>
                  <a:srgbClr val="004C97"/>
                </a:solidFill>
              </a:rPr>
              <a:t>Zenodo</a:t>
            </a:r>
            <a:r>
              <a:rPr lang="en-US" sz="2000" b="1" dirty="0">
                <a:solidFill>
                  <a:srgbClr val="004C97"/>
                </a:solidFill>
              </a:rPr>
              <a:t> community </a:t>
            </a:r>
            <a:r>
              <a:rPr lang="en-US" sz="2000" dirty="0"/>
              <a:t>for a Fermi DUNE conference, creating DOIs for all slides, enabling them to be cited &amp; the citations tracked</a:t>
            </a:r>
          </a:p>
          <a:p>
            <a:pPr lvl="1"/>
            <a:endParaRPr lang="en-US" sz="2000" dirty="0"/>
          </a:p>
          <a:p>
            <a:r>
              <a:rPr lang="en-US" sz="2000" dirty="0"/>
              <a:t>Central Web Team is enforcing HTTP Strict Transport Security (HSTS) for all web traffic at the lab. (</a:t>
            </a:r>
            <a:r>
              <a:rPr lang="en-US" sz="2000" b="1" dirty="0">
                <a:solidFill>
                  <a:srgbClr val="004C97"/>
                </a:solidFill>
              </a:rPr>
              <a:t>http      https</a:t>
            </a:r>
            <a:r>
              <a:rPr lang="en-US" sz="2000" dirty="0"/>
              <a:t>).  (DHS Order)</a:t>
            </a:r>
          </a:p>
          <a:p>
            <a:pPr lvl="1"/>
            <a:r>
              <a:rPr lang="en-US" sz="2000" dirty="0"/>
              <a:t>1</a:t>
            </a:r>
            <a:r>
              <a:rPr lang="en-US" sz="2000" baseline="30000" dirty="0"/>
              <a:t>st</a:t>
            </a:r>
            <a:r>
              <a:rPr lang="en-US" sz="2000" dirty="0"/>
              <a:t> step in using SSL only &amp; disabling port 80 </a:t>
            </a:r>
          </a:p>
          <a:p>
            <a:pPr lvl="1"/>
            <a:r>
              <a:rPr lang="en-US" sz="2000" dirty="0"/>
              <a:t>WordPress Service finished, Rest of Central Web ~July 2019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31F825-DB40-0E45-AA81-DF0DDFECD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4/30/19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38640-2F6A-0F4B-A8F0-B81869FE3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Jon Bakken | Computing All Hands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726330-6049-3642-94E2-5DE1CCCCD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149A-14C6-B749-AF60-1744CFF2A84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1DB78CB1-A0BF-0840-A30B-7EF2F30DD0EB}"/>
              </a:ext>
            </a:extLst>
          </p:cNvPr>
          <p:cNvSpPr/>
          <p:nvPr/>
        </p:nvSpPr>
        <p:spPr>
          <a:xfrm>
            <a:off x="3835792" y="4730269"/>
            <a:ext cx="333955" cy="214287"/>
          </a:xfrm>
          <a:prstGeom prst="rightArrow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462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703EA-0B1E-A044-8FFB-10B423FFA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250" y="-23244"/>
            <a:ext cx="6532039" cy="358225"/>
          </a:xfrm>
        </p:spPr>
        <p:txBody>
          <a:bodyPr/>
          <a:lstStyle/>
          <a:p>
            <a:r>
              <a:rPr lang="en-US" dirty="0"/>
              <a:t>Networking Highlights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8BEAB-ECF0-3F46-B1EE-9A8BB30FC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71" y="476093"/>
            <a:ext cx="9046029" cy="5809446"/>
          </a:xfrm>
        </p:spPr>
        <p:txBody>
          <a:bodyPr/>
          <a:lstStyle/>
          <a:p>
            <a:r>
              <a:rPr lang="en-US" sz="2200" dirty="0">
                <a:solidFill>
                  <a:srgbClr val="000000"/>
                </a:solidFill>
              </a:rPr>
              <a:t>Ongoing project to </a:t>
            </a:r>
            <a:r>
              <a:rPr lang="en-US" sz="2200" b="1" dirty="0">
                <a:solidFill>
                  <a:srgbClr val="004C97"/>
                </a:solidFill>
              </a:rPr>
              <a:t>replace 1980’s AT&amp;T 5ESS</a:t>
            </a:r>
            <a:r>
              <a:rPr lang="en-US" sz="2200" dirty="0">
                <a:solidFill>
                  <a:srgbClr val="000000"/>
                </a:solidFill>
              </a:rPr>
              <a:t> switch, delivering phone services via desk phone, computer, tablet, or cell phone. More than 900 phone lines migrated. Completion ~Summer 2020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Existing cable duct under IERC is causing lots of extra work &amp; headaches</a:t>
            </a:r>
          </a:p>
          <a:p>
            <a:pPr lvl="1"/>
            <a:endParaRPr lang="en-US" sz="1000" dirty="0">
              <a:solidFill>
                <a:srgbClr val="000000"/>
              </a:solidFill>
            </a:endParaRPr>
          </a:p>
          <a:p>
            <a:r>
              <a:rPr lang="en-US" sz="2200" dirty="0">
                <a:solidFill>
                  <a:srgbClr val="000000"/>
                </a:solidFill>
              </a:rPr>
              <a:t>Deployed </a:t>
            </a:r>
            <a:r>
              <a:rPr lang="en-US" sz="2200" b="1" dirty="0">
                <a:solidFill>
                  <a:srgbClr val="004C97"/>
                </a:solidFill>
              </a:rPr>
              <a:t>network out to SURF </a:t>
            </a:r>
            <a:r>
              <a:rPr lang="en-US" sz="2200" dirty="0">
                <a:solidFill>
                  <a:srgbClr val="000000"/>
                </a:solidFill>
              </a:rPr>
              <a:t>– so South Dakota team can work the same as the Batavia employees</a:t>
            </a:r>
          </a:p>
          <a:p>
            <a:endParaRPr lang="en-US" sz="1000" dirty="0">
              <a:solidFill>
                <a:srgbClr val="000000"/>
              </a:solidFill>
            </a:endParaRPr>
          </a:p>
          <a:p>
            <a:r>
              <a:rPr lang="en-US" sz="2200" dirty="0">
                <a:solidFill>
                  <a:srgbClr val="000000"/>
                </a:solidFill>
              </a:rPr>
              <a:t>Continuing to roll out </a:t>
            </a:r>
            <a:r>
              <a:rPr lang="en-US" sz="2200" b="1" dirty="0">
                <a:solidFill>
                  <a:srgbClr val="004C97"/>
                </a:solidFill>
              </a:rPr>
              <a:t>Zoom &amp; Solstice </a:t>
            </a:r>
            <a:r>
              <a:rPr lang="en-US" sz="2200" dirty="0">
                <a:solidFill>
                  <a:srgbClr val="000000"/>
                </a:solidFill>
              </a:rPr>
              <a:t>rooms, standardizing controls &amp; simplifying user experience. 62 total rooms modernized &amp; counting.</a:t>
            </a:r>
          </a:p>
          <a:p>
            <a:pPr lvl="1"/>
            <a:endParaRPr lang="en-US" sz="1000" dirty="0">
              <a:solidFill>
                <a:srgbClr val="000000"/>
              </a:solidFill>
            </a:endParaRPr>
          </a:p>
          <a:p>
            <a:r>
              <a:rPr lang="en-US" sz="2200" b="1" dirty="0">
                <a:solidFill>
                  <a:srgbClr val="004C97"/>
                </a:solidFill>
              </a:rPr>
              <a:t>Network upgrades for 100Gb</a:t>
            </a:r>
            <a:r>
              <a:rPr lang="en-US" sz="2200" dirty="0">
                <a:solidFill>
                  <a:srgbClr val="000000"/>
                </a:solidFill>
              </a:rPr>
              <a:t>: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Ongoing multi-year project to upgrade legacy network  &amp; campus infrastructure</a:t>
            </a:r>
          </a:p>
          <a:p>
            <a:pPr lvl="1"/>
            <a:endParaRPr lang="en-US" sz="1000" dirty="0">
              <a:solidFill>
                <a:srgbClr val="000000"/>
              </a:solidFill>
            </a:endParaRPr>
          </a:p>
          <a:p>
            <a:r>
              <a:rPr lang="en-US" sz="2200" dirty="0">
                <a:solidFill>
                  <a:srgbClr val="000000"/>
                </a:solidFill>
              </a:rPr>
              <a:t>Continuing </a:t>
            </a:r>
            <a:r>
              <a:rPr lang="en-US" sz="2200" b="1" dirty="0">
                <a:solidFill>
                  <a:srgbClr val="004C97"/>
                </a:solidFill>
              </a:rPr>
              <a:t>segmentation of network </a:t>
            </a:r>
            <a:r>
              <a:rPr lang="en-US" sz="2200" dirty="0">
                <a:solidFill>
                  <a:srgbClr val="000000"/>
                </a:solidFill>
              </a:rPr>
              <a:t>&amp; transitioning these areas into new security zones behind site-firewall. 122+ subnets migrated.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5BC4B0-71F3-3D4A-99ED-CC3DE7D85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4/30/19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4EECD9-B559-4346-A367-D354DB7BA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Jon Bakken | Computing All Hands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AFBCD-3939-FE4F-9961-B9ED775B5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B149A-14C6-B749-AF60-1744CFF2A84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261707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Fermilab_PPT_090815</Template>
  <TotalTime>1924</TotalTime>
  <Words>912</Words>
  <Application>Microsoft Macintosh PowerPoint</Application>
  <PresentationFormat>On-screen Show (4:3)</PresentationFormat>
  <Paragraphs>148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Helvetica</vt:lpstr>
      <vt:lpstr>Fermilab_PPT_090815</vt:lpstr>
      <vt:lpstr>PowerPoint Presentation</vt:lpstr>
      <vt:lpstr>Nigel’s Top 5</vt:lpstr>
      <vt:lpstr>Multi-factor Authentication (MFA) Environments</vt:lpstr>
      <vt:lpstr>Cyber Security</vt:lpstr>
      <vt:lpstr>Security – InCommon CA Transition</vt:lpstr>
      <vt:lpstr>ANL-FNAL-UC Joint Task Force </vt:lpstr>
      <vt:lpstr>Recent Highlights </vt:lpstr>
      <vt:lpstr>Recent Highlights</vt:lpstr>
      <vt:lpstr>Networking Highlights</vt:lpstr>
      <vt:lpstr>Business Highlights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 A Bakken</dc:creator>
  <cp:lastModifiedBy>Jon A Bakken</cp:lastModifiedBy>
  <cp:revision>180</cp:revision>
  <cp:lastPrinted>2019-04-23T17:17:28Z</cp:lastPrinted>
  <dcterms:created xsi:type="dcterms:W3CDTF">2019-04-20T22:59:23Z</dcterms:created>
  <dcterms:modified xsi:type="dcterms:W3CDTF">2019-04-30T16:36:17Z</dcterms:modified>
</cp:coreProperties>
</file>