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6"/>
  </p:notesMasterIdLst>
  <p:handoutMasterIdLst>
    <p:handoutMasterId r:id="rId17"/>
  </p:handoutMasterIdLst>
  <p:sldIdLst>
    <p:sldId id="294" r:id="rId2"/>
    <p:sldId id="321" r:id="rId3"/>
    <p:sldId id="324" r:id="rId4"/>
    <p:sldId id="325" r:id="rId5"/>
    <p:sldId id="326" r:id="rId6"/>
    <p:sldId id="327" r:id="rId7"/>
    <p:sldId id="328" r:id="rId8"/>
    <p:sldId id="329" r:id="rId9"/>
    <p:sldId id="330" r:id="rId10"/>
    <p:sldId id="331" r:id="rId11"/>
    <p:sldId id="332" r:id="rId12"/>
    <p:sldId id="322" r:id="rId13"/>
    <p:sldId id="333" r:id="rId14"/>
    <p:sldId id="334" r:id="rId15"/>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4E4E4E"/>
    <a:srgbClr val="50504E"/>
    <a:srgbClr val="404040"/>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showGuides="1">
      <p:cViewPr varScale="1">
        <p:scale>
          <a:sx n="114" d="100"/>
          <a:sy n="114" d="100"/>
        </p:scale>
        <p:origin x="590" y="77"/>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4/30/2019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4/30/2019</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4/30/2019</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4/30/2019</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4/30/2019</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4/30/2019</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Presenter | Presentation Title or Meeting Title</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4/30/2019</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4/30/2019</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2400" dirty="0"/>
              <a:t>Surface Muon Production Using the Fermilab </a:t>
            </a:r>
            <a:r>
              <a:rPr lang="en-US" sz="2400" dirty="0" err="1"/>
              <a:t>Linac</a:t>
            </a:r>
            <a:endParaRPr lang="en-US" sz="2400" dirty="0"/>
          </a:p>
          <a:p>
            <a:r>
              <a:rPr lang="en-US" sz="2400" dirty="0"/>
              <a:t> </a:t>
            </a:r>
          </a:p>
        </p:txBody>
      </p:sp>
      <p:sp>
        <p:nvSpPr>
          <p:cNvPr id="4" name="Text Placeholder 3"/>
          <p:cNvSpPr>
            <a:spLocks noGrp="1"/>
          </p:cNvSpPr>
          <p:nvPr>
            <p:ph type="body" sz="quarter" idx="10"/>
          </p:nvPr>
        </p:nvSpPr>
        <p:spPr/>
        <p:txBody>
          <a:bodyPr/>
          <a:lstStyle/>
          <a:p>
            <a:r>
              <a:rPr lang="en-US" dirty="0"/>
              <a:t>J. Johnstone and C. Johnstone	</a:t>
            </a:r>
          </a:p>
          <a:p>
            <a:r>
              <a:rPr lang="en-US" dirty="0"/>
              <a:t>30 April 2019</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13DE6F-9A75-4387-AEC6-4BC2B25E8806}"/>
              </a:ext>
            </a:extLst>
          </p:cNvPr>
          <p:cNvSpPr>
            <a:spLocks noGrp="1"/>
          </p:cNvSpPr>
          <p:nvPr>
            <p:ph idx="1"/>
          </p:nvPr>
        </p:nvSpPr>
        <p:spPr>
          <a:xfrm>
            <a:off x="228603" y="728664"/>
            <a:ext cx="8126487" cy="1281671"/>
          </a:xfrm>
        </p:spPr>
        <p:txBody>
          <a:bodyPr/>
          <a:lstStyle/>
          <a:p>
            <a:r>
              <a:rPr lang="en-US" dirty="0"/>
              <a:t>In an ISIS study, to maximize surface, the graphite target was split into slices maintaining the nominal proton transmission efficiency of 96%. Target angle was also studied. The predicted yield is effectively doubled.</a:t>
            </a:r>
          </a:p>
        </p:txBody>
      </p:sp>
      <p:sp>
        <p:nvSpPr>
          <p:cNvPr id="3" name="Title 2">
            <a:extLst>
              <a:ext uri="{FF2B5EF4-FFF2-40B4-BE49-F238E27FC236}">
                <a16:creationId xmlns:a16="http://schemas.microsoft.com/office/drawing/2014/main" id="{E3AE782D-8644-4B96-AE22-DFE5719CDC56}"/>
              </a:ext>
            </a:extLst>
          </p:cNvPr>
          <p:cNvSpPr>
            <a:spLocks noGrp="1"/>
          </p:cNvSpPr>
          <p:nvPr>
            <p:ph type="title"/>
          </p:nvPr>
        </p:nvSpPr>
        <p:spPr/>
        <p:txBody>
          <a:bodyPr/>
          <a:lstStyle/>
          <a:p>
            <a:r>
              <a:rPr lang="en-US" dirty="0"/>
              <a:t>Target slice geometry</a:t>
            </a:r>
          </a:p>
        </p:txBody>
      </p:sp>
      <p:sp>
        <p:nvSpPr>
          <p:cNvPr id="4" name="Date Placeholder 3">
            <a:extLst>
              <a:ext uri="{FF2B5EF4-FFF2-40B4-BE49-F238E27FC236}">
                <a16:creationId xmlns:a16="http://schemas.microsoft.com/office/drawing/2014/main" id="{4576C137-43C0-4C03-B308-DCA84F629E25}"/>
              </a:ext>
            </a:extLst>
          </p:cNvPr>
          <p:cNvSpPr>
            <a:spLocks noGrp="1"/>
          </p:cNvSpPr>
          <p:nvPr>
            <p:ph type="dt" sz="half" idx="2"/>
          </p:nvPr>
        </p:nvSpPr>
        <p:spPr/>
        <p:txBody>
          <a:bodyPr/>
          <a:lstStyle/>
          <a:p>
            <a:pPr>
              <a:defRPr/>
            </a:pPr>
            <a:fld id="{57ADAB69-348E-2C41-AF41-E98D046040A4}"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31A98BAE-ABCF-4524-895F-3F54B83E9E0B}"/>
              </a:ext>
            </a:extLst>
          </p:cNvPr>
          <p:cNvSpPr>
            <a:spLocks noGrp="1"/>
          </p:cNvSpPr>
          <p:nvPr>
            <p:ph type="ftr" sz="quarter" idx="3"/>
          </p:nvPr>
        </p:nvSpPr>
        <p:spPr/>
        <p:txBody>
          <a:bodyPr/>
          <a:lstStyle/>
          <a:p>
            <a:pPr>
              <a:defRPr/>
            </a:pPr>
            <a:r>
              <a:rPr lang="en-US" dirty="0"/>
              <a:t>Presenter | Presentation Title or Meeting Title</a:t>
            </a:r>
            <a:endParaRPr lang="en-US" b="1" dirty="0"/>
          </a:p>
        </p:txBody>
      </p:sp>
      <p:sp>
        <p:nvSpPr>
          <p:cNvPr id="6" name="Slide Number Placeholder 5">
            <a:extLst>
              <a:ext uri="{FF2B5EF4-FFF2-40B4-BE49-F238E27FC236}">
                <a16:creationId xmlns:a16="http://schemas.microsoft.com/office/drawing/2014/main" id="{DD23F260-6935-4528-9BF9-9A8454E4FF55}"/>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7" name="Picture 6">
            <a:extLst>
              <a:ext uri="{FF2B5EF4-FFF2-40B4-BE49-F238E27FC236}">
                <a16:creationId xmlns:a16="http://schemas.microsoft.com/office/drawing/2014/main" id="{D3B67BED-8BE5-41AF-A4EE-BE1275522F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9419" y="1713036"/>
            <a:ext cx="3265379" cy="2474023"/>
          </a:xfrm>
          <a:prstGeom prst="rect">
            <a:avLst/>
          </a:prstGeom>
          <a:noFill/>
          <a:ln>
            <a:noFill/>
          </a:ln>
        </p:spPr>
      </p:pic>
      <p:pic>
        <p:nvPicPr>
          <p:cNvPr id="8" name="Picture 7">
            <a:extLst>
              <a:ext uri="{FF2B5EF4-FFF2-40B4-BE49-F238E27FC236}">
                <a16:creationId xmlns:a16="http://schemas.microsoft.com/office/drawing/2014/main" id="{F702AAC1-1461-485F-95D0-4B20B89450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61662" y="1665509"/>
            <a:ext cx="3133165" cy="2569079"/>
          </a:xfrm>
          <a:prstGeom prst="rect">
            <a:avLst/>
          </a:prstGeom>
          <a:noFill/>
          <a:ln>
            <a:noFill/>
          </a:ln>
        </p:spPr>
      </p:pic>
      <p:sp>
        <p:nvSpPr>
          <p:cNvPr id="9" name="Rectangle 8">
            <a:extLst>
              <a:ext uri="{FF2B5EF4-FFF2-40B4-BE49-F238E27FC236}">
                <a16:creationId xmlns:a16="http://schemas.microsoft.com/office/drawing/2014/main" id="{9EA5B98E-6A2D-4D1A-B5E8-AB6F672EE72B}"/>
              </a:ext>
            </a:extLst>
          </p:cNvPr>
          <p:cNvSpPr/>
          <p:nvPr/>
        </p:nvSpPr>
        <p:spPr>
          <a:xfrm>
            <a:off x="200822" y="4161908"/>
            <a:ext cx="4128244" cy="584775"/>
          </a:xfrm>
          <a:prstGeom prst="rect">
            <a:avLst/>
          </a:prstGeom>
        </p:spPr>
        <p:txBody>
          <a:bodyPr wrap="square">
            <a:spAutoFit/>
          </a:bodyPr>
          <a:lstStyle/>
          <a:p>
            <a:r>
              <a:rPr lang="en-US" sz="1600" b="1" dirty="0">
                <a:latin typeface="Times New Roman" panose="02020603050405020304" pitchFamily="18" charset="0"/>
                <a:ea typeface="Calibri" panose="020F0502020204030204" pitchFamily="34" charset="0"/>
              </a:rPr>
              <a:t>Variation of the number of surface muons with distance between target slices </a:t>
            </a:r>
            <a:endParaRPr lang="en-US" sz="1600" dirty="0"/>
          </a:p>
        </p:txBody>
      </p:sp>
      <p:sp>
        <p:nvSpPr>
          <p:cNvPr id="10" name="Rectangle 9">
            <a:extLst>
              <a:ext uri="{FF2B5EF4-FFF2-40B4-BE49-F238E27FC236}">
                <a16:creationId xmlns:a16="http://schemas.microsoft.com/office/drawing/2014/main" id="{3CE4086C-9998-4EA8-BF8A-09B83E62B698}"/>
              </a:ext>
            </a:extLst>
          </p:cNvPr>
          <p:cNvSpPr/>
          <p:nvPr/>
        </p:nvSpPr>
        <p:spPr>
          <a:xfrm>
            <a:off x="4108510" y="3981425"/>
            <a:ext cx="5395417" cy="830997"/>
          </a:xfrm>
          <a:prstGeom prst="rect">
            <a:avLst/>
          </a:prstGeom>
        </p:spPr>
        <p:txBody>
          <a:bodyPr wrap="square">
            <a:spAutoFit/>
          </a:bodyPr>
          <a:lstStyle/>
          <a:p>
            <a:r>
              <a:rPr lang="en-US" sz="1600" b="1" dirty="0">
                <a:latin typeface="Times New Roman" panose="02020603050405020304" pitchFamily="18" charset="0"/>
                <a:ea typeface="Calibri" panose="020F0502020204030204" pitchFamily="34" charset="0"/>
              </a:rPr>
              <a:t>Number of surface muons collected at the ISIS entrance window to beamline with distance showing coupling of target design to muon beamline design </a:t>
            </a:r>
            <a:endParaRPr lang="en-US" sz="1600" dirty="0"/>
          </a:p>
        </p:txBody>
      </p:sp>
    </p:spTree>
    <p:extLst>
      <p:ext uri="{BB962C8B-B14F-4D97-AF65-F5344CB8AC3E}">
        <p14:creationId xmlns:p14="http://schemas.microsoft.com/office/powerpoint/2010/main" val="357918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1169FF-DDC2-424B-A010-2243D1B1353B}"/>
              </a:ext>
            </a:extLst>
          </p:cNvPr>
          <p:cNvSpPr>
            <a:spLocks noGrp="1"/>
          </p:cNvSpPr>
          <p:nvPr>
            <p:ph type="title"/>
          </p:nvPr>
        </p:nvSpPr>
        <p:spPr/>
        <p:txBody>
          <a:bodyPr/>
          <a:lstStyle/>
          <a:p>
            <a:r>
              <a:rPr lang="en-US" dirty="0"/>
              <a:t>Target Material</a:t>
            </a:r>
          </a:p>
        </p:txBody>
      </p:sp>
      <p:sp>
        <p:nvSpPr>
          <p:cNvPr id="4" name="Date Placeholder 3">
            <a:extLst>
              <a:ext uri="{FF2B5EF4-FFF2-40B4-BE49-F238E27FC236}">
                <a16:creationId xmlns:a16="http://schemas.microsoft.com/office/drawing/2014/main" id="{B7BB775B-AC72-41E7-A8A8-E175EE213E16}"/>
              </a:ext>
            </a:extLst>
          </p:cNvPr>
          <p:cNvSpPr>
            <a:spLocks noGrp="1"/>
          </p:cNvSpPr>
          <p:nvPr>
            <p:ph type="dt" sz="half" idx="2"/>
          </p:nvPr>
        </p:nvSpPr>
        <p:spPr/>
        <p:txBody>
          <a:bodyPr/>
          <a:lstStyle/>
          <a:p>
            <a:pPr>
              <a:defRPr/>
            </a:pPr>
            <a:fld id="{57ADAB69-348E-2C41-AF41-E98D046040A4}"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43BBC8F3-3A6F-4163-A367-DDF50EF29A7A}"/>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3E4102BA-0655-46EF-ACFC-E725B0A605B5}"/>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7" name="Picture 6">
            <a:extLst>
              <a:ext uri="{FF2B5EF4-FFF2-40B4-BE49-F238E27FC236}">
                <a16:creationId xmlns:a16="http://schemas.microsoft.com/office/drawing/2014/main" id="{629EFD40-1ACC-490A-A140-B6D09E9A87EB}"/>
              </a:ext>
            </a:extLst>
          </p:cNvPr>
          <p:cNvPicPr/>
          <p:nvPr/>
        </p:nvPicPr>
        <p:blipFill>
          <a:blip r:embed="rId2">
            <a:extLst>
              <a:ext uri="{28A0092B-C50C-407E-A947-70E740481C1C}">
                <a14:useLocalDpi xmlns:a14="http://schemas.microsoft.com/office/drawing/2010/main" val="0"/>
              </a:ext>
            </a:extLst>
          </a:blip>
          <a:stretch>
            <a:fillRect/>
          </a:stretch>
        </p:blipFill>
        <p:spPr>
          <a:xfrm>
            <a:off x="429419" y="1290918"/>
            <a:ext cx="3924300" cy="2893199"/>
          </a:xfrm>
          <a:prstGeom prst="rect">
            <a:avLst/>
          </a:prstGeom>
        </p:spPr>
      </p:pic>
      <p:sp>
        <p:nvSpPr>
          <p:cNvPr id="8" name="Rectangle 7">
            <a:extLst>
              <a:ext uri="{FF2B5EF4-FFF2-40B4-BE49-F238E27FC236}">
                <a16:creationId xmlns:a16="http://schemas.microsoft.com/office/drawing/2014/main" id="{A3131260-9314-4D4B-9D4A-E5DA08A12879}"/>
              </a:ext>
            </a:extLst>
          </p:cNvPr>
          <p:cNvSpPr/>
          <p:nvPr/>
        </p:nvSpPr>
        <p:spPr>
          <a:xfrm>
            <a:off x="228603" y="4108287"/>
            <a:ext cx="4433059" cy="523220"/>
          </a:xfrm>
          <a:prstGeom prst="rect">
            <a:avLst/>
          </a:prstGeom>
        </p:spPr>
        <p:txBody>
          <a:bodyPr wrap="square">
            <a:spAutoFit/>
          </a:bodyPr>
          <a:lstStyle/>
          <a:p>
            <a:r>
              <a:rPr lang="en-US" sz="1400" b="1" dirty="0">
                <a:latin typeface="Times New Roman" panose="02020603050405020304" pitchFamily="18" charset="0"/>
                <a:ea typeface="Calibri" panose="020F0502020204030204" pitchFamily="34" charset="0"/>
              </a:rPr>
              <a:t>Comparison of muon yield for 800 MeV protons on 3 different materials a function of target thickness </a:t>
            </a:r>
            <a:endParaRPr lang="en-US" sz="1400" dirty="0"/>
          </a:p>
        </p:txBody>
      </p:sp>
      <p:pic>
        <p:nvPicPr>
          <p:cNvPr id="9" name="Picture 8">
            <a:extLst>
              <a:ext uri="{FF2B5EF4-FFF2-40B4-BE49-F238E27FC236}">
                <a16:creationId xmlns:a16="http://schemas.microsoft.com/office/drawing/2014/main" id="{CCDAD094-C8AC-4900-8F58-B5A1CD62A586}"/>
              </a:ext>
            </a:extLst>
          </p:cNvPr>
          <p:cNvPicPr/>
          <p:nvPr/>
        </p:nvPicPr>
        <p:blipFill>
          <a:blip r:embed="rId3">
            <a:extLst>
              <a:ext uri="{28A0092B-C50C-407E-A947-70E740481C1C}">
                <a14:useLocalDpi xmlns:a14="http://schemas.microsoft.com/office/drawing/2010/main" val="0"/>
              </a:ext>
            </a:extLst>
          </a:blip>
          <a:stretch>
            <a:fillRect/>
          </a:stretch>
        </p:blipFill>
        <p:spPr>
          <a:xfrm>
            <a:off x="4528109" y="1409028"/>
            <a:ext cx="3748556" cy="2864507"/>
          </a:xfrm>
          <a:prstGeom prst="rect">
            <a:avLst/>
          </a:prstGeom>
        </p:spPr>
      </p:pic>
      <p:sp>
        <p:nvSpPr>
          <p:cNvPr id="10" name="Rectangle 9">
            <a:extLst>
              <a:ext uri="{FF2B5EF4-FFF2-40B4-BE49-F238E27FC236}">
                <a16:creationId xmlns:a16="http://schemas.microsoft.com/office/drawing/2014/main" id="{5848ACF0-0FC9-4467-952A-DCAB66A60705}"/>
              </a:ext>
            </a:extLst>
          </p:cNvPr>
          <p:cNvSpPr/>
          <p:nvPr/>
        </p:nvSpPr>
        <p:spPr>
          <a:xfrm>
            <a:off x="4649361" y="4060209"/>
            <a:ext cx="4572000" cy="523220"/>
          </a:xfrm>
          <a:prstGeom prst="rect">
            <a:avLst/>
          </a:prstGeom>
        </p:spPr>
        <p:txBody>
          <a:bodyPr>
            <a:spAutoFit/>
          </a:bodyPr>
          <a:lstStyle/>
          <a:p>
            <a:r>
              <a:rPr lang="en-US" sz="1400" b="1" dirty="0">
                <a:latin typeface="Times New Roman" panose="02020603050405020304" pitchFamily="18" charset="0"/>
                <a:ea typeface="Calibri" panose="020F0502020204030204" pitchFamily="34" charset="0"/>
              </a:rPr>
              <a:t>Comparison of muon yield for 800 MeV protons on 3 different materials as a function of interaction length </a:t>
            </a:r>
            <a:endParaRPr lang="en-US" sz="1400" dirty="0"/>
          </a:p>
        </p:txBody>
      </p:sp>
      <p:sp>
        <p:nvSpPr>
          <p:cNvPr id="2" name="Content Placeholder 1">
            <a:extLst>
              <a:ext uri="{FF2B5EF4-FFF2-40B4-BE49-F238E27FC236}">
                <a16:creationId xmlns:a16="http://schemas.microsoft.com/office/drawing/2014/main" id="{31333FC1-2704-40D9-AB17-7D12B70BE164}"/>
              </a:ext>
            </a:extLst>
          </p:cNvPr>
          <p:cNvSpPr>
            <a:spLocks noGrp="1"/>
          </p:cNvSpPr>
          <p:nvPr>
            <p:ph idx="1"/>
          </p:nvPr>
        </p:nvSpPr>
        <p:spPr>
          <a:xfrm>
            <a:off x="228603" y="670954"/>
            <a:ext cx="8672513" cy="757236"/>
          </a:xfrm>
        </p:spPr>
        <p:txBody>
          <a:bodyPr/>
          <a:lstStyle/>
          <a:p>
            <a:r>
              <a:rPr lang="en-US" sz="1600" dirty="0"/>
              <a:t>A nickel target produces a substantially higher muon yield than graphite and beryllium due to decreased nuclear interaction length but the radiation length is also decreasing rapidly so the size of the downstream primary beam increases causing primary beam control issues.</a:t>
            </a:r>
          </a:p>
        </p:txBody>
      </p:sp>
    </p:spTree>
    <p:extLst>
      <p:ext uri="{BB962C8B-B14F-4D97-AF65-F5344CB8AC3E}">
        <p14:creationId xmlns:p14="http://schemas.microsoft.com/office/powerpoint/2010/main" val="29768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333281-7E88-43D0-BAA8-8DC1C9A4E3A4}"/>
              </a:ext>
            </a:extLst>
          </p:cNvPr>
          <p:cNvSpPr>
            <a:spLocks noGrp="1"/>
          </p:cNvSpPr>
          <p:nvPr>
            <p:ph type="body" sz="half" idx="2"/>
          </p:nvPr>
        </p:nvSpPr>
        <p:spPr/>
        <p:txBody>
          <a:bodyPr/>
          <a:lstStyle/>
          <a:p>
            <a:pPr marL="285750" indent="-285750">
              <a:buFont typeface="Arial" panose="020B0604020202020204" pitchFamily="34" charset="0"/>
              <a:buChar char="•"/>
            </a:pPr>
            <a:r>
              <a:rPr lang="en-US" sz="1800" b="0" dirty="0">
                <a:solidFill>
                  <a:schemeClr val="accent6">
                    <a:lumMod val="50000"/>
                  </a:schemeClr>
                </a:solidFill>
              </a:rPr>
              <a:t>The 400-MeV Fermilab </a:t>
            </a:r>
            <a:r>
              <a:rPr lang="en-US" sz="1800" b="0" dirty="0" err="1">
                <a:solidFill>
                  <a:schemeClr val="accent6">
                    <a:lumMod val="50000"/>
                  </a:schemeClr>
                </a:solidFill>
              </a:rPr>
              <a:t>Linac</a:t>
            </a:r>
            <a:r>
              <a:rPr lang="en-US" sz="1800" b="0" dirty="0">
                <a:solidFill>
                  <a:schemeClr val="accent6">
                    <a:lumMod val="50000"/>
                  </a:schemeClr>
                </a:solidFill>
              </a:rPr>
              <a:t> operates at 15 Hz;</a:t>
            </a:r>
          </a:p>
          <a:p>
            <a:pPr marL="285750" indent="-285750">
              <a:buFont typeface="Arial" panose="020B0604020202020204" pitchFamily="34" charset="0"/>
              <a:buChar char="•"/>
            </a:pPr>
            <a:r>
              <a:rPr lang="en-US" sz="1800" b="0" dirty="0">
                <a:solidFill>
                  <a:schemeClr val="accent6">
                    <a:lumMod val="50000"/>
                  </a:schemeClr>
                </a:solidFill>
              </a:rPr>
              <a:t>Currently the klystrons operate at 30 microsec pulse length but are capable of 80 microsec.</a:t>
            </a:r>
          </a:p>
        </p:txBody>
      </p:sp>
      <p:sp>
        <p:nvSpPr>
          <p:cNvPr id="4" name="Date Placeholder 3">
            <a:extLst>
              <a:ext uri="{FF2B5EF4-FFF2-40B4-BE49-F238E27FC236}">
                <a16:creationId xmlns:a16="http://schemas.microsoft.com/office/drawing/2014/main" id="{F3E6AEAC-55D0-41DC-86DB-50A0B21CF672}"/>
              </a:ext>
            </a:extLst>
          </p:cNvPr>
          <p:cNvSpPr>
            <a:spLocks noGrp="1"/>
          </p:cNvSpPr>
          <p:nvPr>
            <p:ph type="dt" sz="half" idx="16"/>
          </p:nvPr>
        </p:nvSpPr>
        <p:spPr/>
        <p:txBody>
          <a:bodyPr/>
          <a:lstStyle/>
          <a:p>
            <a:pPr>
              <a:defRPr/>
            </a:pPr>
            <a:fld id="{09EA2773-F02A-CC43-B1C5-479A1F34EDA7}"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4EB86E1F-307E-4432-9BAC-094F94856774}"/>
              </a:ext>
            </a:extLst>
          </p:cNvPr>
          <p:cNvSpPr>
            <a:spLocks noGrp="1"/>
          </p:cNvSpPr>
          <p:nvPr>
            <p:ph type="ftr" sz="quarter" idx="17"/>
          </p:nvPr>
        </p:nvSpPr>
        <p:spPr/>
        <p:txBody>
          <a:bodyPr/>
          <a:lstStyle/>
          <a:p>
            <a:pPr>
              <a:defRPr/>
            </a:pPr>
            <a:r>
              <a:rPr lang="en-US"/>
              <a:t>Presenter | Presentation Title or Meeting Title</a:t>
            </a:r>
            <a:endParaRPr lang="en-US" b="1"/>
          </a:p>
        </p:txBody>
      </p:sp>
      <p:sp>
        <p:nvSpPr>
          <p:cNvPr id="6" name="Slide Number Placeholder 5">
            <a:extLst>
              <a:ext uri="{FF2B5EF4-FFF2-40B4-BE49-F238E27FC236}">
                <a16:creationId xmlns:a16="http://schemas.microsoft.com/office/drawing/2014/main" id="{0EA645FE-4621-4818-8B78-7746BBC9DFD0}"/>
              </a:ext>
            </a:extLst>
          </p:cNvPr>
          <p:cNvSpPr>
            <a:spLocks noGrp="1"/>
          </p:cNvSpPr>
          <p:nvPr>
            <p:ph type="sldNum" sz="quarter" idx="18"/>
          </p:nvPr>
        </p:nvSpPr>
        <p:spPr/>
        <p:txBody>
          <a:bodyPr/>
          <a:lstStyle/>
          <a:p>
            <a:pPr>
              <a:defRPr/>
            </a:pPr>
            <a:fld id="{979A04A2-726F-2143-A443-7788AF27176E}" type="slidenum">
              <a:rPr lang="en-US" smtClean="0"/>
              <a:pPr>
                <a:defRPr/>
              </a:pPr>
              <a:t>12</a:t>
            </a:fld>
            <a:endParaRPr lang="en-US" dirty="0"/>
          </a:p>
        </p:txBody>
      </p:sp>
      <p:sp>
        <p:nvSpPr>
          <p:cNvPr id="7" name="Title 6">
            <a:extLst>
              <a:ext uri="{FF2B5EF4-FFF2-40B4-BE49-F238E27FC236}">
                <a16:creationId xmlns:a16="http://schemas.microsoft.com/office/drawing/2014/main" id="{FD0B73D5-E466-48FE-BFFD-A727E80023F5}"/>
              </a:ext>
            </a:extLst>
          </p:cNvPr>
          <p:cNvSpPr>
            <a:spLocks noGrp="1"/>
          </p:cNvSpPr>
          <p:nvPr>
            <p:ph type="title"/>
          </p:nvPr>
        </p:nvSpPr>
        <p:spPr/>
        <p:txBody>
          <a:bodyPr/>
          <a:lstStyle/>
          <a:p>
            <a:r>
              <a:rPr lang="en-US" dirty="0"/>
              <a:t>The 400 MeV Fermilab </a:t>
            </a:r>
            <a:r>
              <a:rPr lang="en-US" dirty="0" err="1"/>
              <a:t>Linac</a:t>
            </a:r>
            <a:endParaRPr lang="en-US" dirty="0"/>
          </a:p>
        </p:txBody>
      </p:sp>
      <p:graphicFrame>
        <p:nvGraphicFramePr>
          <p:cNvPr id="9" name="Table 8">
            <a:extLst>
              <a:ext uri="{FF2B5EF4-FFF2-40B4-BE49-F238E27FC236}">
                <a16:creationId xmlns:a16="http://schemas.microsoft.com/office/drawing/2014/main" id="{8456C079-3FF7-4FC8-970B-5661E2D35384}"/>
              </a:ext>
            </a:extLst>
          </p:cNvPr>
          <p:cNvGraphicFramePr>
            <a:graphicFrameLocks noGrp="1"/>
          </p:cNvGraphicFramePr>
          <p:nvPr>
            <p:extLst>
              <p:ext uri="{D42A27DB-BD31-4B8C-83A1-F6EECF244321}">
                <p14:modId xmlns:p14="http://schemas.microsoft.com/office/powerpoint/2010/main" val="3034647183"/>
              </p:ext>
            </p:extLst>
          </p:nvPr>
        </p:nvGraphicFramePr>
        <p:xfrm>
          <a:off x="3323729" y="844459"/>
          <a:ext cx="5302559" cy="3631444"/>
        </p:xfrm>
        <a:graphic>
          <a:graphicData uri="http://schemas.openxmlformats.org/drawingml/2006/table">
            <a:tbl>
              <a:tblPr firstRow="1" firstCol="1" lastRow="1" lastCol="1" bandRow="1" bandCol="1">
                <a:tableStyleId>{5C22544A-7EE6-4342-B048-85BDC9FD1C3A}</a:tableStyleId>
              </a:tblPr>
              <a:tblGrid>
                <a:gridCol w="3054293">
                  <a:extLst>
                    <a:ext uri="{9D8B030D-6E8A-4147-A177-3AD203B41FA5}">
                      <a16:colId xmlns:a16="http://schemas.microsoft.com/office/drawing/2014/main" val="355105294"/>
                    </a:ext>
                  </a:extLst>
                </a:gridCol>
                <a:gridCol w="1118283">
                  <a:extLst>
                    <a:ext uri="{9D8B030D-6E8A-4147-A177-3AD203B41FA5}">
                      <a16:colId xmlns:a16="http://schemas.microsoft.com/office/drawing/2014/main" val="753810810"/>
                    </a:ext>
                  </a:extLst>
                </a:gridCol>
                <a:gridCol w="1129983">
                  <a:extLst>
                    <a:ext uri="{9D8B030D-6E8A-4147-A177-3AD203B41FA5}">
                      <a16:colId xmlns:a16="http://schemas.microsoft.com/office/drawing/2014/main" val="1788423987"/>
                    </a:ext>
                  </a:extLst>
                </a:gridCol>
              </a:tblGrid>
              <a:tr h="228989">
                <a:tc>
                  <a:txBody>
                    <a:bodyPr/>
                    <a:lstStyle/>
                    <a:p>
                      <a:pPr marL="50800" marR="0">
                        <a:lnSpc>
                          <a:spcPct val="107000"/>
                        </a:lnSpc>
                        <a:spcBef>
                          <a:spcPts val="0"/>
                        </a:spcBef>
                        <a:spcAft>
                          <a:spcPts val="0"/>
                        </a:spcAft>
                      </a:pPr>
                      <a:r>
                        <a:rPr lang="en-US" sz="1800" b="1" spc="-25" dirty="0">
                          <a:solidFill>
                            <a:schemeClr val="tx1"/>
                          </a:solidFill>
                          <a:effectLst/>
                        </a:rPr>
                        <a:t>Parameter</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1" spc="25" dirty="0">
                          <a:solidFill>
                            <a:schemeClr val="tx1"/>
                          </a:solidFill>
                          <a:effectLst/>
                        </a:rPr>
                        <a:t>Value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1" spc="40" dirty="0">
                          <a:solidFill>
                            <a:schemeClr val="tx1"/>
                          </a:solidFill>
                          <a:effectLst/>
                        </a:rPr>
                        <a:t>Unit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58353229"/>
                  </a:ext>
                </a:extLst>
              </a:tr>
              <a:tr h="228989">
                <a:tc>
                  <a:txBody>
                    <a:bodyPr/>
                    <a:lstStyle/>
                    <a:p>
                      <a:pPr marL="50800" marR="0">
                        <a:lnSpc>
                          <a:spcPct val="107000"/>
                        </a:lnSpc>
                        <a:spcBef>
                          <a:spcPts val="0"/>
                        </a:spcBef>
                        <a:spcAft>
                          <a:spcPts val="0"/>
                        </a:spcAft>
                      </a:pPr>
                      <a:r>
                        <a:rPr lang="en-US" sz="1800" spc="-15">
                          <a:solidFill>
                            <a:schemeClr val="tx1"/>
                          </a:solidFill>
                          <a:effectLst/>
                        </a:rPr>
                        <a:t>Kineti</a:t>
                      </a:r>
                      <a:r>
                        <a:rPr lang="en-US" sz="1800">
                          <a:solidFill>
                            <a:schemeClr val="tx1"/>
                          </a:solidFill>
                          <a:effectLst/>
                        </a:rPr>
                        <a:t>c</a:t>
                      </a:r>
                      <a:r>
                        <a:rPr lang="en-US" sz="1800" spc="-35">
                          <a:solidFill>
                            <a:schemeClr val="tx1"/>
                          </a:solidFill>
                          <a:effectLst/>
                        </a:rPr>
                        <a:t> </a:t>
                      </a:r>
                      <a:r>
                        <a:rPr lang="en-US" sz="1800" spc="-15">
                          <a:solidFill>
                            <a:schemeClr val="tx1"/>
                          </a:solidFill>
                          <a:effectLst/>
                        </a:rPr>
                        <a:t>Energy</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a:solidFill>
                            <a:schemeClr val="tx1"/>
                          </a:solidFill>
                          <a:effectLst/>
                        </a:rPr>
                        <a:t>401.5</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spc="-35" dirty="0">
                          <a:solidFill>
                            <a:schemeClr val="tx1"/>
                          </a:solidFill>
                          <a:effectLst/>
                        </a:rPr>
                        <a:t>MeV</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53869411"/>
                  </a:ext>
                </a:extLst>
              </a:tr>
              <a:tr h="234288">
                <a:tc>
                  <a:txBody>
                    <a:bodyPr/>
                    <a:lstStyle/>
                    <a:p>
                      <a:pPr marL="50800" marR="0">
                        <a:lnSpc>
                          <a:spcPct val="107000"/>
                        </a:lnSpc>
                        <a:spcBef>
                          <a:spcPts val="0"/>
                        </a:spcBef>
                        <a:spcAft>
                          <a:spcPts val="0"/>
                        </a:spcAft>
                      </a:pPr>
                      <a:r>
                        <a:rPr lang="en-US" sz="1800" spc="-10">
                          <a:solidFill>
                            <a:schemeClr val="tx1"/>
                          </a:solidFill>
                          <a:effectLst/>
                        </a:rPr>
                        <a:t>Energ</a:t>
                      </a:r>
                      <a:r>
                        <a:rPr lang="en-US" sz="1800">
                          <a:solidFill>
                            <a:schemeClr val="tx1"/>
                          </a:solidFill>
                          <a:effectLst/>
                        </a:rPr>
                        <a:t>y</a:t>
                      </a:r>
                      <a:r>
                        <a:rPr lang="en-US" sz="1800" spc="-20">
                          <a:solidFill>
                            <a:schemeClr val="tx1"/>
                          </a:solidFill>
                          <a:effectLst/>
                        </a:rPr>
                        <a:t> </a:t>
                      </a:r>
                      <a:r>
                        <a:rPr lang="en-US" sz="1800" spc="-10">
                          <a:solidFill>
                            <a:schemeClr val="tx1"/>
                          </a:solidFill>
                          <a:effectLst/>
                        </a:rPr>
                        <a:t>Spread</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a:solidFill>
                            <a:schemeClr val="tx1"/>
                          </a:solidFill>
                          <a:effectLst/>
                        </a:rPr>
                        <a:t>1</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spc="-35" dirty="0">
                          <a:solidFill>
                            <a:schemeClr val="tx1"/>
                          </a:solidFill>
                          <a:effectLst/>
                        </a:rPr>
                        <a:t>MeV</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73382920"/>
                  </a:ext>
                </a:extLst>
              </a:tr>
              <a:tr h="228989">
                <a:tc>
                  <a:txBody>
                    <a:bodyPr/>
                    <a:lstStyle/>
                    <a:p>
                      <a:pPr marL="50800" marR="0">
                        <a:lnSpc>
                          <a:spcPct val="107000"/>
                        </a:lnSpc>
                        <a:spcBef>
                          <a:spcPts val="0"/>
                        </a:spcBef>
                        <a:spcAft>
                          <a:spcPts val="0"/>
                        </a:spcAft>
                      </a:pPr>
                      <a:r>
                        <a:rPr lang="en-US" sz="1800" spc="-10" dirty="0">
                          <a:solidFill>
                            <a:schemeClr val="tx1"/>
                          </a:solidFill>
                          <a:effectLst/>
                        </a:rPr>
                        <a:t>R</a:t>
                      </a:r>
                      <a:r>
                        <a:rPr lang="en-US" sz="1800" dirty="0">
                          <a:solidFill>
                            <a:schemeClr val="tx1"/>
                          </a:solidFill>
                          <a:effectLst/>
                        </a:rPr>
                        <a:t>F</a:t>
                      </a:r>
                      <a:r>
                        <a:rPr lang="en-US" sz="1800" spc="-15" dirty="0">
                          <a:solidFill>
                            <a:schemeClr val="tx1"/>
                          </a:solidFill>
                          <a:effectLst/>
                        </a:rPr>
                        <a:t> </a:t>
                      </a:r>
                      <a:r>
                        <a:rPr lang="en-US" sz="1800" spc="-10" dirty="0">
                          <a:solidFill>
                            <a:schemeClr val="tx1"/>
                          </a:solidFill>
                          <a:effectLst/>
                        </a:rPr>
                        <a:t>Structure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dirty="0">
                          <a:solidFill>
                            <a:schemeClr val="tx1"/>
                          </a:solidFill>
                          <a:effectLst/>
                        </a:rPr>
                        <a:t>201.24</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spc="15" dirty="0">
                          <a:solidFill>
                            <a:schemeClr val="tx1"/>
                          </a:solidFill>
                          <a:effectLst/>
                        </a:rPr>
                        <a:t>MHz</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63941464"/>
                  </a:ext>
                </a:extLst>
              </a:tr>
              <a:tr h="228989">
                <a:tc>
                  <a:txBody>
                    <a:bodyPr/>
                    <a:lstStyle/>
                    <a:p>
                      <a:pPr marL="50800" marR="0">
                        <a:lnSpc>
                          <a:spcPct val="107000"/>
                        </a:lnSpc>
                        <a:spcBef>
                          <a:spcPts val="0"/>
                        </a:spcBef>
                        <a:spcAft>
                          <a:spcPts val="0"/>
                        </a:spcAft>
                      </a:pPr>
                      <a:r>
                        <a:rPr lang="en-US" sz="1800" spc="-15" dirty="0">
                          <a:solidFill>
                            <a:schemeClr val="tx1"/>
                          </a:solidFill>
                          <a:effectLst/>
                        </a:rPr>
                        <a:t>Bunc</a:t>
                      </a:r>
                      <a:r>
                        <a:rPr lang="en-US" sz="1800" dirty="0">
                          <a:solidFill>
                            <a:schemeClr val="tx1"/>
                          </a:solidFill>
                          <a:effectLst/>
                        </a:rPr>
                        <a:t>h</a:t>
                      </a:r>
                      <a:r>
                        <a:rPr lang="en-US" sz="1800" spc="-25" dirty="0">
                          <a:solidFill>
                            <a:schemeClr val="tx1"/>
                          </a:solidFill>
                          <a:effectLst/>
                        </a:rPr>
                        <a:t> </a:t>
                      </a:r>
                      <a:r>
                        <a:rPr lang="en-US" sz="1800" spc="-15" dirty="0">
                          <a:solidFill>
                            <a:schemeClr val="tx1"/>
                          </a:solidFill>
                          <a:effectLst/>
                        </a:rPr>
                        <a:t>Length</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dirty="0">
                          <a:solidFill>
                            <a:schemeClr val="tx1"/>
                          </a:solidFill>
                          <a:effectLst/>
                        </a:rPr>
                        <a:t>0.05</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spc="30" dirty="0">
                          <a:solidFill>
                            <a:schemeClr val="tx1"/>
                          </a:solidFill>
                          <a:effectLst/>
                        </a:rPr>
                        <a:t>ns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52285237"/>
                  </a:ext>
                </a:extLst>
              </a:tr>
              <a:tr h="228989">
                <a:tc>
                  <a:txBody>
                    <a:bodyPr/>
                    <a:lstStyle/>
                    <a:p>
                      <a:pPr marL="50800" marR="0">
                        <a:lnSpc>
                          <a:spcPct val="107000"/>
                        </a:lnSpc>
                        <a:spcBef>
                          <a:spcPts val="0"/>
                        </a:spcBef>
                        <a:spcAft>
                          <a:spcPts val="0"/>
                        </a:spcAft>
                      </a:pPr>
                      <a:r>
                        <a:rPr lang="en-US" sz="1800" spc="-10" dirty="0">
                          <a:solidFill>
                            <a:schemeClr val="tx1"/>
                          </a:solidFill>
                          <a:effectLst/>
                        </a:rPr>
                        <a:t>Max Puls</a:t>
                      </a:r>
                      <a:r>
                        <a:rPr lang="en-US" sz="1800" dirty="0">
                          <a:solidFill>
                            <a:schemeClr val="tx1"/>
                          </a:solidFill>
                          <a:effectLst/>
                        </a:rPr>
                        <a:t>e</a:t>
                      </a:r>
                      <a:r>
                        <a:rPr lang="en-US" sz="1800" spc="-20" dirty="0">
                          <a:solidFill>
                            <a:schemeClr val="tx1"/>
                          </a:solidFill>
                          <a:effectLst/>
                        </a:rPr>
                        <a:t> </a:t>
                      </a:r>
                      <a:r>
                        <a:rPr lang="en-US" sz="1800" spc="-10" dirty="0">
                          <a:solidFill>
                            <a:schemeClr val="tx1"/>
                          </a:solidFill>
                          <a:effectLst/>
                        </a:rPr>
                        <a:t>Length</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dirty="0">
                          <a:solidFill>
                            <a:schemeClr val="tx1"/>
                          </a:solidFill>
                          <a:effectLst/>
                        </a:rPr>
                        <a:t>80</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spc="35" dirty="0">
                          <a:solidFill>
                            <a:schemeClr val="tx1"/>
                          </a:solidFill>
                          <a:effectLst/>
                        </a:rPr>
                        <a:t>µs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55476303"/>
                  </a:ext>
                </a:extLst>
              </a:tr>
              <a:tr h="241219">
                <a:tc>
                  <a:txBody>
                    <a:bodyPr/>
                    <a:lstStyle/>
                    <a:p>
                      <a:pPr marL="50800" marR="0">
                        <a:lnSpc>
                          <a:spcPct val="107000"/>
                        </a:lnSpc>
                        <a:spcBef>
                          <a:spcPts val="0"/>
                        </a:spcBef>
                        <a:spcAft>
                          <a:spcPts val="0"/>
                        </a:spcAft>
                      </a:pPr>
                      <a:r>
                        <a:rPr lang="en-US" sz="1800" spc="-10" dirty="0">
                          <a:solidFill>
                            <a:schemeClr val="tx1"/>
                          </a:solidFill>
                          <a:effectLst/>
                        </a:rPr>
                        <a:t>Ma</a:t>
                      </a:r>
                      <a:r>
                        <a:rPr lang="en-US" sz="1800" dirty="0">
                          <a:solidFill>
                            <a:schemeClr val="tx1"/>
                          </a:solidFill>
                          <a:effectLst/>
                        </a:rPr>
                        <a:t>x</a:t>
                      </a:r>
                      <a:r>
                        <a:rPr lang="en-US" sz="1800" spc="-15" dirty="0">
                          <a:solidFill>
                            <a:schemeClr val="tx1"/>
                          </a:solidFill>
                          <a:effectLst/>
                        </a:rPr>
                        <a:t> </a:t>
                      </a:r>
                      <a:r>
                        <a:rPr lang="en-US" sz="1800" spc="-10" dirty="0">
                          <a:solidFill>
                            <a:schemeClr val="tx1"/>
                          </a:solidFill>
                          <a:effectLst/>
                        </a:rPr>
                        <a:t>Particle</a:t>
                      </a:r>
                      <a:r>
                        <a:rPr lang="en-US" sz="1800" dirty="0">
                          <a:solidFill>
                            <a:schemeClr val="tx1"/>
                          </a:solidFill>
                          <a:effectLst/>
                        </a:rPr>
                        <a:t>s</a:t>
                      </a:r>
                      <a:r>
                        <a:rPr lang="en-US" sz="1800" spc="-15" dirty="0">
                          <a:solidFill>
                            <a:schemeClr val="tx1"/>
                          </a:solidFill>
                          <a:effectLst/>
                        </a:rPr>
                        <a:t> </a:t>
                      </a:r>
                      <a:r>
                        <a:rPr lang="en-US" sz="1800" spc="-10" dirty="0">
                          <a:solidFill>
                            <a:schemeClr val="tx1"/>
                          </a:solidFill>
                          <a:effectLst/>
                        </a:rPr>
                        <a:t>Pe</a:t>
                      </a:r>
                      <a:r>
                        <a:rPr lang="en-US" sz="1800" dirty="0">
                          <a:solidFill>
                            <a:schemeClr val="tx1"/>
                          </a:solidFill>
                          <a:effectLst/>
                        </a:rPr>
                        <a:t>r</a:t>
                      </a:r>
                      <a:r>
                        <a:rPr lang="en-US" sz="1800" spc="-15" dirty="0">
                          <a:solidFill>
                            <a:schemeClr val="tx1"/>
                          </a:solidFill>
                          <a:effectLst/>
                        </a:rPr>
                        <a:t> </a:t>
                      </a:r>
                      <a:r>
                        <a:rPr lang="en-US" sz="1800" spc="-10" dirty="0">
                          <a:solidFill>
                            <a:schemeClr val="tx1"/>
                          </a:solidFill>
                          <a:effectLst/>
                        </a:rPr>
                        <a:t>Bunch (28 mA)</a:t>
                      </a:r>
                      <a:endParaRPr lang="en-US" sz="1800" dirty="0">
                        <a:solidFill>
                          <a:schemeClr val="tx1"/>
                        </a:solidFill>
                        <a:effectLst/>
                      </a:endParaRPr>
                    </a:p>
                  </a:txBody>
                  <a:tcPr marL="0" marR="0" marT="0" marB="0"/>
                </a:tc>
                <a:tc>
                  <a:txBody>
                    <a:bodyPr/>
                    <a:lstStyle/>
                    <a:p>
                      <a:pPr marL="54610" marR="0">
                        <a:lnSpc>
                          <a:spcPct val="107000"/>
                        </a:lnSpc>
                        <a:spcBef>
                          <a:spcPts val="0"/>
                        </a:spcBef>
                        <a:spcAft>
                          <a:spcPts val="0"/>
                        </a:spcAft>
                      </a:pPr>
                      <a:r>
                        <a:rPr lang="en-US" sz="1800" b="0" dirty="0">
                          <a:solidFill>
                            <a:schemeClr val="tx1"/>
                          </a:solidFill>
                          <a:effectLst/>
                        </a:rPr>
                        <a:t>0.88x10</a:t>
                      </a:r>
                      <a:r>
                        <a:rPr lang="en-US" sz="1800" b="0" baseline="30000" dirty="0">
                          <a:solidFill>
                            <a:schemeClr val="tx1"/>
                          </a:solidFill>
                          <a:effectLst/>
                        </a:rPr>
                        <a:t>9</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95149611"/>
                  </a:ext>
                </a:extLst>
              </a:tr>
              <a:tr h="228989">
                <a:tc>
                  <a:txBody>
                    <a:bodyPr/>
                    <a:lstStyle/>
                    <a:p>
                      <a:pPr marL="50800" marR="0">
                        <a:lnSpc>
                          <a:spcPct val="107000"/>
                        </a:lnSpc>
                        <a:spcBef>
                          <a:spcPts val="0"/>
                        </a:spcBef>
                        <a:spcAft>
                          <a:spcPts val="0"/>
                        </a:spcAft>
                      </a:pPr>
                      <a:r>
                        <a:rPr lang="en-US" sz="1800" spc="-10" dirty="0">
                          <a:solidFill>
                            <a:schemeClr val="tx1"/>
                          </a:solidFill>
                          <a:effectLst/>
                        </a:rPr>
                        <a:t>Ma</a:t>
                      </a:r>
                      <a:r>
                        <a:rPr lang="en-US" sz="1800" dirty="0">
                          <a:solidFill>
                            <a:schemeClr val="tx1"/>
                          </a:solidFill>
                          <a:effectLst/>
                        </a:rPr>
                        <a:t>x</a:t>
                      </a:r>
                      <a:r>
                        <a:rPr lang="en-US" sz="1800" spc="-15" dirty="0">
                          <a:solidFill>
                            <a:schemeClr val="tx1"/>
                          </a:solidFill>
                          <a:effectLst/>
                        </a:rPr>
                        <a:t> </a:t>
                      </a:r>
                      <a:r>
                        <a:rPr lang="en-US" sz="1800" spc="-10" dirty="0">
                          <a:solidFill>
                            <a:schemeClr val="tx1"/>
                          </a:solidFill>
                          <a:effectLst/>
                        </a:rPr>
                        <a:t>Particle</a:t>
                      </a:r>
                      <a:r>
                        <a:rPr lang="en-US" sz="1800" dirty="0">
                          <a:solidFill>
                            <a:schemeClr val="tx1"/>
                          </a:solidFill>
                          <a:effectLst/>
                        </a:rPr>
                        <a:t>s</a:t>
                      </a:r>
                      <a:r>
                        <a:rPr lang="en-US" sz="1800" spc="-15" dirty="0">
                          <a:solidFill>
                            <a:schemeClr val="tx1"/>
                          </a:solidFill>
                          <a:effectLst/>
                        </a:rPr>
                        <a:t> </a:t>
                      </a:r>
                      <a:r>
                        <a:rPr lang="en-US" sz="1800" spc="-10" dirty="0">
                          <a:solidFill>
                            <a:schemeClr val="tx1"/>
                          </a:solidFill>
                          <a:effectLst/>
                        </a:rPr>
                        <a:t>Pe</a:t>
                      </a:r>
                      <a:r>
                        <a:rPr lang="en-US" sz="1800" dirty="0">
                          <a:solidFill>
                            <a:schemeClr val="tx1"/>
                          </a:solidFill>
                          <a:effectLst/>
                        </a:rPr>
                        <a:t>r</a:t>
                      </a:r>
                      <a:r>
                        <a:rPr lang="en-US" sz="1800" spc="-15" dirty="0">
                          <a:solidFill>
                            <a:schemeClr val="tx1"/>
                          </a:solidFill>
                          <a:effectLst/>
                        </a:rPr>
                        <a:t> </a:t>
                      </a:r>
                      <a:r>
                        <a:rPr lang="en-US" sz="1800" spc="-10" dirty="0">
                          <a:solidFill>
                            <a:schemeClr val="tx1"/>
                          </a:solidFill>
                          <a:effectLst/>
                        </a:rPr>
                        <a:t>Pulse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4610" marR="0">
                        <a:lnSpc>
                          <a:spcPct val="107000"/>
                        </a:lnSpc>
                        <a:spcBef>
                          <a:spcPts val="0"/>
                        </a:spcBef>
                        <a:spcAft>
                          <a:spcPts val="0"/>
                        </a:spcAft>
                      </a:pPr>
                      <a:r>
                        <a:rPr lang="en-US" sz="1800" b="0" dirty="0">
                          <a:solidFill>
                            <a:schemeClr val="tx1"/>
                          </a:solidFill>
                          <a:effectLst/>
                        </a:rPr>
                        <a:t>1.4x10</a:t>
                      </a:r>
                      <a:r>
                        <a:rPr lang="en-US" sz="1800" b="0" baseline="30000" dirty="0">
                          <a:solidFill>
                            <a:schemeClr val="tx1"/>
                          </a:solidFill>
                          <a:effectLst/>
                        </a:rPr>
                        <a:t>13</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51225022"/>
                  </a:ext>
                </a:extLst>
              </a:tr>
              <a:tr h="143094">
                <a:tc>
                  <a:txBody>
                    <a:bodyPr/>
                    <a:lstStyle/>
                    <a:p>
                      <a:pPr marL="50800" marR="0">
                        <a:lnSpc>
                          <a:spcPct val="107000"/>
                        </a:lnSpc>
                        <a:spcBef>
                          <a:spcPts val="0"/>
                        </a:spcBef>
                        <a:spcAft>
                          <a:spcPts val="0"/>
                        </a:spcAft>
                      </a:pPr>
                      <a:r>
                        <a:rPr lang="en-US" sz="1800" spc="-10">
                          <a:solidFill>
                            <a:schemeClr val="tx1"/>
                          </a:solidFill>
                          <a:effectLst/>
                        </a:rPr>
                        <a:t>Pea</a:t>
                      </a:r>
                      <a:r>
                        <a:rPr lang="en-US" sz="1800">
                          <a:solidFill>
                            <a:schemeClr val="tx1"/>
                          </a:solidFill>
                          <a:effectLst/>
                        </a:rPr>
                        <a:t>k</a:t>
                      </a:r>
                      <a:r>
                        <a:rPr lang="en-US" sz="1800" spc="-20">
                          <a:solidFill>
                            <a:schemeClr val="tx1"/>
                          </a:solidFill>
                          <a:effectLst/>
                        </a:rPr>
                        <a:t> </a:t>
                      </a:r>
                      <a:r>
                        <a:rPr lang="en-US" sz="1800" spc="-10">
                          <a:solidFill>
                            <a:schemeClr val="tx1"/>
                          </a:solidFill>
                          <a:effectLst/>
                        </a:rPr>
                        <a:t>Current</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dirty="0">
                          <a:solidFill>
                            <a:schemeClr val="tx1"/>
                          </a:solidFill>
                          <a:effectLst/>
                        </a:rPr>
                        <a:t>28</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7F3F4"/>
                    </a:solidFill>
                  </a:tcPr>
                </a:tc>
                <a:tc>
                  <a:txBody>
                    <a:bodyPr/>
                    <a:lstStyle/>
                    <a:p>
                      <a:pPr marL="50800" marR="0">
                        <a:lnSpc>
                          <a:spcPct val="107000"/>
                        </a:lnSpc>
                        <a:spcBef>
                          <a:spcPts val="0"/>
                        </a:spcBef>
                        <a:spcAft>
                          <a:spcPts val="0"/>
                        </a:spcAft>
                      </a:pPr>
                      <a:r>
                        <a:rPr lang="en-US" sz="1800" b="0" spc="-100" dirty="0">
                          <a:solidFill>
                            <a:schemeClr val="tx1"/>
                          </a:solidFill>
                          <a:effectLst/>
                        </a:rPr>
                        <a:t>mA</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36458486"/>
                  </a:ext>
                </a:extLst>
              </a:tr>
              <a:tr h="228989">
                <a:tc>
                  <a:txBody>
                    <a:bodyPr/>
                    <a:lstStyle/>
                    <a:p>
                      <a:pPr marL="50800" marR="0">
                        <a:lnSpc>
                          <a:spcPct val="107000"/>
                        </a:lnSpc>
                        <a:spcBef>
                          <a:spcPts val="0"/>
                        </a:spcBef>
                        <a:spcAft>
                          <a:spcPts val="0"/>
                        </a:spcAft>
                      </a:pPr>
                      <a:r>
                        <a:rPr lang="en-US" sz="1800" spc="-10">
                          <a:solidFill>
                            <a:schemeClr val="tx1"/>
                          </a:solidFill>
                          <a:effectLst/>
                        </a:rPr>
                        <a:t>Avg Current</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dirty="0">
                          <a:solidFill>
                            <a:schemeClr val="tx1"/>
                          </a:solidFill>
                          <a:effectLst/>
                        </a:rPr>
                        <a:t>34</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spc="25" dirty="0">
                          <a:solidFill>
                            <a:schemeClr val="tx1"/>
                          </a:solidFill>
                          <a:effectLst/>
                        </a:rPr>
                        <a:t>µA</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75839217"/>
                  </a:ext>
                </a:extLst>
              </a:tr>
              <a:tr h="228989">
                <a:tc>
                  <a:txBody>
                    <a:bodyPr/>
                    <a:lstStyle/>
                    <a:p>
                      <a:pPr marL="50800" marR="0">
                        <a:lnSpc>
                          <a:spcPct val="107000"/>
                        </a:lnSpc>
                        <a:spcBef>
                          <a:spcPts val="0"/>
                        </a:spcBef>
                        <a:spcAft>
                          <a:spcPts val="0"/>
                        </a:spcAft>
                      </a:pPr>
                      <a:r>
                        <a:rPr lang="en-US" sz="1800" spc="-15">
                          <a:solidFill>
                            <a:schemeClr val="tx1"/>
                          </a:solidFill>
                          <a:effectLst/>
                        </a:rPr>
                        <a:t>Ma</a:t>
                      </a:r>
                      <a:r>
                        <a:rPr lang="en-US" sz="1800">
                          <a:solidFill>
                            <a:schemeClr val="tx1"/>
                          </a:solidFill>
                          <a:effectLst/>
                        </a:rPr>
                        <a:t>x</a:t>
                      </a:r>
                      <a:r>
                        <a:rPr lang="en-US" sz="1800" spc="-30">
                          <a:solidFill>
                            <a:schemeClr val="tx1"/>
                          </a:solidFill>
                          <a:effectLst/>
                        </a:rPr>
                        <a:t> </a:t>
                      </a:r>
                      <a:r>
                        <a:rPr lang="en-US" sz="1800" spc="-15">
                          <a:solidFill>
                            <a:schemeClr val="tx1"/>
                          </a:solidFill>
                          <a:effectLst/>
                        </a:rPr>
                        <a:t>Bea</a:t>
                      </a:r>
                      <a:r>
                        <a:rPr lang="en-US" sz="1800">
                          <a:solidFill>
                            <a:schemeClr val="tx1"/>
                          </a:solidFill>
                          <a:effectLst/>
                        </a:rPr>
                        <a:t>m</a:t>
                      </a:r>
                      <a:r>
                        <a:rPr lang="en-US" sz="1800" spc="-30">
                          <a:solidFill>
                            <a:schemeClr val="tx1"/>
                          </a:solidFill>
                          <a:effectLst/>
                        </a:rPr>
                        <a:t> </a:t>
                      </a:r>
                      <a:r>
                        <a:rPr lang="en-US" sz="1800" spc="-15">
                          <a:solidFill>
                            <a:schemeClr val="tx1"/>
                          </a:solidFill>
                          <a:effectLst/>
                        </a:rPr>
                        <a:t>Power</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dirty="0">
                          <a:solidFill>
                            <a:schemeClr val="tx1"/>
                          </a:solidFill>
                          <a:effectLst/>
                        </a:rPr>
                        <a:t>13.4</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spc="65" dirty="0">
                          <a:solidFill>
                            <a:schemeClr val="tx1"/>
                          </a:solidFill>
                          <a:effectLst/>
                        </a:rPr>
                        <a:t>kW</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13052969"/>
                  </a:ext>
                </a:extLst>
              </a:tr>
              <a:tr h="228989">
                <a:tc>
                  <a:txBody>
                    <a:bodyPr/>
                    <a:lstStyle/>
                    <a:p>
                      <a:pPr marL="50800" marR="0">
                        <a:lnSpc>
                          <a:spcPct val="107000"/>
                        </a:lnSpc>
                        <a:spcBef>
                          <a:spcPts val="0"/>
                        </a:spcBef>
                        <a:spcAft>
                          <a:spcPts val="0"/>
                        </a:spcAft>
                      </a:pPr>
                      <a:r>
                        <a:rPr lang="en-US" sz="1800" spc="-15" dirty="0">
                          <a:solidFill>
                            <a:schemeClr val="tx1"/>
                          </a:solidFill>
                          <a:effectLst/>
                        </a:rPr>
                        <a:t>Bea</a:t>
                      </a:r>
                      <a:r>
                        <a:rPr lang="en-US" sz="1800" dirty="0">
                          <a:solidFill>
                            <a:schemeClr val="tx1"/>
                          </a:solidFill>
                          <a:effectLst/>
                        </a:rPr>
                        <a:t>m</a:t>
                      </a:r>
                      <a:r>
                        <a:rPr lang="en-US" sz="1800" spc="-30" dirty="0">
                          <a:solidFill>
                            <a:schemeClr val="tx1"/>
                          </a:solidFill>
                          <a:effectLst/>
                        </a:rPr>
                        <a:t> </a:t>
                      </a:r>
                      <a:r>
                        <a:rPr lang="en-US" sz="1800" spc="-15" dirty="0">
                          <a:solidFill>
                            <a:schemeClr val="tx1"/>
                          </a:solidFill>
                          <a:effectLst/>
                        </a:rPr>
                        <a:t>Emittanc</a:t>
                      </a:r>
                      <a:r>
                        <a:rPr lang="en-US" sz="1800" dirty="0">
                          <a:solidFill>
                            <a:schemeClr val="tx1"/>
                          </a:solidFill>
                          <a:effectLst/>
                        </a:rPr>
                        <a:t>e</a:t>
                      </a:r>
                      <a:r>
                        <a:rPr lang="en-US" sz="1800" spc="-30" dirty="0">
                          <a:solidFill>
                            <a:schemeClr val="tx1"/>
                          </a:solidFill>
                          <a:effectLst/>
                        </a:rPr>
                        <a:t> </a:t>
                      </a:r>
                      <a:r>
                        <a:rPr lang="en-US" sz="1800" spc="-15" dirty="0">
                          <a:solidFill>
                            <a:schemeClr val="tx1"/>
                          </a:solidFill>
                          <a:effectLst/>
                        </a:rPr>
                        <a:t>(99%)</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nSpc>
                          <a:spcPct val="107000"/>
                        </a:lnSpc>
                        <a:spcBef>
                          <a:spcPts val="0"/>
                        </a:spcBef>
                        <a:spcAft>
                          <a:spcPts val="0"/>
                        </a:spcAft>
                      </a:pPr>
                      <a:r>
                        <a:rPr lang="en-US" sz="1800" b="0" dirty="0">
                          <a:solidFill>
                            <a:schemeClr val="tx1"/>
                          </a:solidFill>
                          <a:effectLst/>
                        </a:rPr>
                        <a:t>8</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7F3F4"/>
                    </a:solidFill>
                  </a:tcPr>
                </a:tc>
                <a:tc>
                  <a:txBody>
                    <a:bodyPr/>
                    <a:lstStyle/>
                    <a:p>
                      <a:pPr marL="50800" marR="0">
                        <a:lnSpc>
                          <a:spcPct val="107000"/>
                        </a:lnSpc>
                        <a:spcBef>
                          <a:spcPts val="0"/>
                        </a:spcBef>
                        <a:spcAft>
                          <a:spcPts val="0"/>
                        </a:spcAft>
                      </a:pPr>
                      <a:r>
                        <a:rPr lang="en-US" sz="1800" b="0" spc="-30" dirty="0">
                          <a:solidFill>
                            <a:schemeClr val="tx1"/>
                          </a:solidFill>
                          <a:effectLst/>
                        </a:rPr>
                        <a:t>mm</a:t>
                      </a:r>
                      <a:r>
                        <a:rPr lang="en-US" sz="1800" b="0" spc="-10" dirty="0">
                          <a:solidFill>
                            <a:schemeClr val="tx1"/>
                          </a:solidFill>
                          <a:effectLst/>
                        </a:rPr>
                        <a:t>-</a:t>
                      </a:r>
                      <a:r>
                        <a:rPr lang="en-US" sz="1800" b="0" spc="-25" dirty="0" err="1">
                          <a:solidFill>
                            <a:schemeClr val="tx1"/>
                          </a:solidFill>
                          <a:effectLst/>
                        </a:rPr>
                        <a:t>mrad</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7767896"/>
                  </a:ext>
                </a:extLst>
              </a:tr>
            </a:tbl>
          </a:graphicData>
        </a:graphic>
      </p:graphicFrame>
    </p:spTree>
    <p:extLst>
      <p:ext uri="{BB962C8B-B14F-4D97-AF65-F5344CB8AC3E}">
        <p14:creationId xmlns:p14="http://schemas.microsoft.com/office/powerpoint/2010/main" val="64824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61AFEE-6386-42BF-9CBB-53C92D3314C0}"/>
              </a:ext>
            </a:extLst>
          </p:cNvPr>
          <p:cNvSpPr>
            <a:spLocks noGrp="1"/>
          </p:cNvSpPr>
          <p:nvPr>
            <p:ph idx="1"/>
          </p:nvPr>
        </p:nvSpPr>
        <p:spPr/>
        <p:txBody>
          <a:bodyPr/>
          <a:lstStyle/>
          <a:p>
            <a:r>
              <a:rPr lang="en-US" b="1" dirty="0">
                <a:ea typeface="Times New Roman" panose="02020603050405020304" pitchFamily="18" charset="0"/>
              </a:rPr>
              <a:t>ISIS</a:t>
            </a:r>
            <a:r>
              <a:rPr lang="en-US" dirty="0">
                <a:ea typeface="Times New Roman" panose="02020603050405020304" pitchFamily="18" charset="0"/>
              </a:rPr>
              <a:t> uses a 70 </a:t>
            </a:r>
            <a:r>
              <a:rPr lang="en-US" dirty="0" err="1">
                <a:ea typeface="Times New Roman" panose="02020603050405020304" pitchFamily="18" charset="0"/>
              </a:rPr>
              <a:t>nsec</a:t>
            </a:r>
            <a:r>
              <a:rPr lang="en-US" dirty="0">
                <a:ea typeface="Times New Roman" panose="02020603050405020304" pitchFamily="18" charset="0"/>
              </a:rPr>
              <a:t> pulse, 2.5x10</a:t>
            </a:r>
            <a:r>
              <a:rPr lang="en-US" baseline="30000" dirty="0">
                <a:ea typeface="Times New Roman" panose="02020603050405020304" pitchFamily="18" charset="0"/>
              </a:rPr>
              <a:t>13</a:t>
            </a:r>
            <a:r>
              <a:rPr lang="en-US" dirty="0">
                <a:ea typeface="Times New Roman" panose="02020603050405020304" pitchFamily="18" charset="0"/>
              </a:rPr>
              <a:t> p/pulse, @40 Hz on a 4% IL target for </a:t>
            </a:r>
            <a:r>
              <a:rPr lang="en-US" dirty="0" err="1">
                <a:ea typeface="Times New Roman" panose="02020603050405020304" pitchFamily="18" charset="0"/>
              </a:rPr>
              <a:t>MuSR</a:t>
            </a:r>
            <a:r>
              <a:rPr lang="en-US" dirty="0">
                <a:ea typeface="Times New Roman" panose="02020603050405020304" pitchFamily="18" charset="0"/>
              </a:rPr>
              <a:t> (1 out of every 5 pulses is sent to a different target station),</a:t>
            </a:r>
          </a:p>
          <a:p>
            <a:pPr marL="0" indent="0">
              <a:buNone/>
            </a:pPr>
            <a:r>
              <a:rPr lang="en-US" dirty="0">
                <a:ea typeface="Times New Roman" panose="02020603050405020304" pitchFamily="18" charset="0"/>
              </a:rPr>
              <a:t> </a:t>
            </a:r>
          </a:p>
          <a:p>
            <a:r>
              <a:rPr lang="en-US" b="1" dirty="0">
                <a:ea typeface="Times New Roman" panose="02020603050405020304" pitchFamily="18" charset="0"/>
              </a:rPr>
              <a:t>TRIUMF</a:t>
            </a:r>
            <a:r>
              <a:rPr lang="en-US" dirty="0">
                <a:ea typeface="Times New Roman" panose="02020603050405020304" pitchFamily="18" charset="0"/>
              </a:rPr>
              <a:t> is a CW beam with a 23 MHz RF structure (PSI is 51 MHz); bunches are too closely spaced for </a:t>
            </a:r>
            <a:r>
              <a:rPr lang="en-US" dirty="0" err="1">
                <a:ea typeface="Times New Roman" panose="02020603050405020304" pitchFamily="18" charset="0"/>
              </a:rPr>
              <a:t>MuSR</a:t>
            </a:r>
            <a:r>
              <a:rPr lang="en-US" dirty="0">
                <a:ea typeface="Times New Roman" panose="02020603050405020304" pitchFamily="18" charset="0"/>
              </a:rPr>
              <a:t> experimental timing; however it uses up to a 24% IL Be target</a:t>
            </a:r>
          </a:p>
          <a:p>
            <a:pPr marL="0" indent="0">
              <a:buNone/>
            </a:pPr>
            <a:endParaRPr lang="en-US" dirty="0">
              <a:ea typeface="Times New Roman" panose="02020603050405020304" pitchFamily="18" charset="0"/>
            </a:endParaRPr>
          </a:p>
          <a:p>
            <a:r>
              <a:rPr lang="en-US" dirty="0"/>
              <a:t>The </a:t>
            </a:r>
            <a:r>
              <a:rPr lang="en-US" b="1" dirty="0"/>
              <a:t>PSI</a:t>
            </a:r>
            <a:r>
              <a:rPr lang="en-US" dirty="0"/>
              <a:t> cyclotron operates at 590 MeV with a proton current of 2200 </a:t>
            </a:r>
            <a:r>
              <a:rPr lang="en-US" dirty="0">
                <a:sym typeface="Symbol" panose="05050102010706020507" pitchFamily="18" charset="2"/>
              </a:rPr>
              <a:t></a:t>
            </a:r>
            <a:r>
              <a:rPr lang="en-US" dirty="0"/>
              <a:t>A [7], thus potentially delivering a maximum of 4x10</a:t>
            </a:r>
            <a:r>
              <a:rPr lang="en-US" baseline="30000" dirty="0"/>
              <a:t>23</a:t>
            </a:r>
            <a:r>
              <a:rPr lang="en-US" dirty="0"/>
              <a:t> POT per year on two graphite production targets. A 1 Hz graphite target wheel with radiative cooling is used .</a:t>
            </a:r>
          </a:p>
        </p:txBody>
      </p:sp>
      <p:sp>
        <p:nvSpPr>
          <p:cNvPr id="3" name="Title 2">
            <a:extLst>
              <a:ext uri="{FF2B5EF4-FFF2-40B4-BE49-F238E27FC236}">
                <a16:creationId xmlns:a16="http://schemas.microsoft.com/office/drawing/2014/main" id="{B514F69D-6EAC-42FD-A938-A7D427B09516}"/>
              </a:ext>
            </a:extLst>
          </p:cNvPr>
          <p:cNvSpPr>
            <a:spLocks noGrp="1"/>
          </p:cNvSpPr>
          <p:nvPr>
            <p:ph type="title"/>
          </p:nvPr>
        </p:nvSpPr>
        <p:spPr/>
        <p:txBody>
          <a:bodyPr/>
          <a:lstStyle/>
          <a:p>
            <a:r>
              <a:rPr lang="en-US" dirty="0"/>
              <a:t>Beam Structure at other facilities</a:t>
            </a:r>
          </a:p>
        </p:txBody>
      </p:sp>
      <p:sp>
        <p:nvSpPr>
          <p:cNvPr id="4" name="Date Placeholder 3">
            <a:extLst>
              <a:ext uri="{FF2B5EF4-FFF2-40B4-BE49-F238E27FC236}">
                <a16:creationId xmlns:a16="http://schemas.microsoft.com/office/drawing/2014/main" id="{05061AE1-4DAD-49E2-BE03-CFA38C4A88F2}"/>
              </a:ext>
            </a:extLst>
          </p:cNvPr>
          <p:cNvSpPr>
            <a:spLocks noGrp="1"/>
          </p:cNvSpPr>
          <p:nvPr>
            <p:ph type="dt" sz="half" idx="2"/>
          </p:nvPr>
        </p:nvSpPr>
        <p:spPr/>
        <p:txBody>
          <a:bodyPr/>
          <a:lstStyle/>
          <a:p>
            <a:pPr>
              <a:defRPr/>
            </a:pPr>
            <a:fld id="{57ADAB69-348E-2C41-AF41-E98D046040A4}"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4FF1B084-F5B2-4167-9332-F740274132AC}"/>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E77BFBA2-28B3-487A-956A-74F0346B3B09}"/>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1464838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ED9739-3530-4F8D-A40B-6B9F27BC8264}"/>
              </a:ext>
            </a:extLst>
          </p:cNvPr>
          <p:cNvSpPr>
            <a:spLocks noGrp="1"/>
          </p:cNvSpPr>
          <p:nvPr>
            <p:ph idx="1"/>
          </p:nvPr>
        </p:nvSpPr>
        <p:spPr>
          <a:xfrm>
            <a:off x="235743" y="674489"/>
            <a:ext cx="8672513" cy="3794522"/>
          </a:xfrm>
        </p:spPr>
        <p:txBody>
          <a:bodyPr/>
          <a:lstStyle/>
          <a:p>
            <a:r>
              <a:rPr lang="en-US" b="1" dirty="0">
                <a:ea typeface="Times New Roman" panose="02020603050405020304" pitchFamily="18" charset="0"/>
              </a:rPr>
              <a:t>To replicate ISIS operation using the Fermilab </a:t>
            </a:r>
            <a:r>
              <a:rPr lang="en-US" b="1" dirty="0" err="1">
                <a:ea typeface="Times New Roman" panose="02020603050405020304" pitchFamily="18" charset="0"/>
              </a:rPr>
              <a:t>Linac</a:t>
            </a:r>
            <a:r>
              <a:rPr lang="en-US" dirty="0">
                <a:ea typeface="Times New Roman" panose="02020603050405020304" pitchFamily="18" charset="0"/>
              </a:rPr>
              <a:t>, a 70 </a:t>
            </a:r>
            <a:r>
              <a:rPr lang="en-US" dirty="0" err="1">
                <a:ea typeface="Times New Roman" panose="02020603050405020304" pitchFamily="18" charset="0"/>
              </a:rPr>
              <a:t>nsec</a:t>
            </a:r>
            <a:r>
              <a:rPr lang="en-US" dirty="0">
                <a:ea typeface="Times New Roman" panose="02020603050405020304" pitchFamily="18" charset="0"/>
              </a:rPr>
              <a:t> batch of RF bunches separated by 4.4 </a:t>
            </a:r>
            <a:r>
              <a:rPr lang="en-US" dirty="0" err="1">
                <a:latin typeface="Symbol" panose="05050102010706020507" pitchFamily="18" charset="2"/>
                <a:ea typeface="Times New Roman" panose="02020603050405020304" pitchFamily="18" charset="0"/>
              </a:rPr>
              <a:t>m</a:t>
            </a:r>
            <a:r>
              <a:rPr lang="en-US" dirty="0" err="1">
                <a:ea typeface="Times New Roman" panose="02020603050405020304" pitchFamily="18" charset="0"/>
              </a:rPr>
              <a:t>sec</a:t>
            </a:r>
            <a:r>
              <a:rPr lang="en-US" dirty="0">
                <a:ea typeface="Times New Roman" panose="02020603050405020304" pitchFamily="18" charset="0"/>
              </a:rPr>
              <a:t> of no beam is formed by stripping the H</a:t>
            </a:r>
            <a:r>
              <a:rPr lang="en-US" baseline="30000" dirty="0">
                <a:ea typeface="Times New Roman" panose="02020603050405020304" pitchFamily="18" charset="0"/>
              </a:rPr>
              <a:t>-</a:t>
            </a:r>
            <a:r>
              <a:rPr lang="en-US" dirty="0">
                <a:ea typeface="Times New Roman" panose="02020603050405020304" pitchFamily="18" charset="0"/>
              </a:rPr>
              <a:t> in the low 750- keV region where the current laser </a:t>
            </a:r>
            <a:r>
              <a:rPr lang="en-US" dirty="0" err="1">
                <a:ea typeface="Times New Roman" panose="02020603050405020304" pitchFamily="18" charset="0"/>
              </a:rPr>
              <a:t>notcher</a:t>
            </a:r>
            <a:endParaRPr lang="en-US" dirty="0">
              <a:ea typeface="Times New Roman" panose="02020603050405020304" pitchFamily="18" charset="0"/>
            </a:endParaRPr>
          </a:p>
          <a:p>
            <a:pPr lvl="1"/>
            <a:r>
              <a:rPr lang="en-US" dirty="0">
                <a:ea typeface="Times New Roman" panose="02020603050405020304" pitchFamily="18" charset="0"/>
              </a:rPr>
              <a:t>For an 80 µsec </a:t>
            </a:r>
            <a:r>
              <a:rPr lang="en-US" dirty="0" err="1">
                <a:ea typeface="Times New Roman" panose="02020603050405020304" pitchFamily="18" charset="0"/>
              </a:rPr>
              <a:t>Linac</a:t>
            </a:r>
            <a:r>
              <a:rPr lang="en-US" dirty="0">
                <a:ea typeface="Times New Roman" panose="02020603050405020304" pitchFamily="18" charset="0"/>
              </a:rPr>
              <a:t> pulse (max klystron pulse length), 18 70 </a:t>
            </a:r>
            <a:r>
              <a:rPr lang="en-US" dirty="0" err="1">
                <a:ea typeface="Times New Roman" panose="02020603050405020304" pitchFamily="18" charset="0"/>
              </a:rPr>
              <a:t>nsec</a:t>
            </a:r>
            <a:r>
              <a:rPr lang="en-US" dirty="0">
                <a:ea typeface="Times New Roman" panose="02020603050405020304" pitchFamily="18" charset="0"/>
              </a:rPr>
              <a:t> batches of 15 RF bunches containing 0.88x10</a:t>
            </a:r>
            <a:r>
              <a:rPr lang="en-US" baseline="30000" dirty="0">
                <a:ea typeface="Times New Roman" panose="02020603050405020304" pitchFamily="18" charset="0"/>
              </a:rPr>
              <a:t>9</a:t>
            </a:r>
            <a:r>
              <a:rPr lang="en-US" dirty="0">
                <a:ea typeface="Times New Roman" panose="02020603050405020304" pitchFamily="18" charset="0"/>
              </a:rPr>
              <a:t> protons per RF bunch (28 mA) are formed separated by 4.4 microseconds yielding 2.4x10</a:t>
            </a:r>
            <a:r>
              <a:rPr lang="en-US" baseline="30000" dirty="0">
                <a:ea typeface="Times New Roman" panose="02020603050405020304" pitchFamily="18" charset="0"/>
              </a:rPr>
              <a:t>11</a:t>
            </a:r>
            <a:r>
              <a:rPr lang="en-US" dirty="0">
                <a:ea typeface="Times New Roman" panose="02020603050405020304" pitchFamily="18" charset="0"/>
              </a:rPr>
              <a:t> p/pulse</a:t>
            </a:r>
          </a:p>
          <a:p>
            <a:pPr lvl="1"/>
            <a:r>
              <a:rPr lang="en-US" dirty="0">
                <a:ea typeface="Times New Roman" panose="02020603050405020304" pitchFamily="18" charset="0"/>
              </a:rPr>
              <a:t>At 15 Hz, this corresponds to 3.6x10</a:t>
            </a:r>
            <a:r>
              <a:rPr lang="en-US" baseline="30000" dirty="0">
                <a:ea typeface="Times New Roman" panose="02020603050405020304" pitchFamily="18" charset="0"/>
              </a:rPr>
              <a:t>12</a:t>
            </a:r>
            <a:r>
              <a:rPr lang="en-US" dirty="0">
                <a:ea typeface="Times New Roman" panose="02020603050405020304" pitchFamily="18" charset="0"/>
              </a:rPr>
              <a:t> p/sec, or 8.9x10</a:t>
            </a:r>
            <a:r>
              <a:rPr lang="en-US" baseline="30000" dirty="0">
                <a:ea typeface="Times New Roman" panose="02020603050405020304" pitchFamily="18" charset="0"/>
              </a:rPr>
              <a:t>11</a:t>
            </a:r>
            <a:r>
              <a:rPr lang="en-US" dirty="0">
                <a:ea typeface="Times New Roman" panose="02020603050405020304" pitchFamily="18" charset="0"/>
              </a:rPr>
              <a:t> effective p/sec for a 25% IL target.</a:t>
            </a:r>
          </a:p>
          <a:p>
            <a:pPr lvl="1"/>
            <a:r>
              <a:rPr lang="en-US" dirty="0">
                <a:ea typeface="Times New Roman" panose="02020603050405020304" pitchFamily="18" charset="0"/>
              </a:rPr>
              <a:t>To achieve an effective 7.2x10</a:t>
            </a:r>
            <a:r>
              <a:rPr lang="en-US" baseline="30000" dirty="0">
                <a:ea typeface="Times New Roman" panose="02020603050405020304" pitchFamily="18" charset="0"/>
              </a:rPr>
              <a:t>16</a:t>
            </a:r>
            <a:r>
              <a:rPr lang="en-US" dirty="0">
                <a:ea typeface="Times New Roman" panose="02020603050405020304" pitchFamily="18" charset="0"/>
              </a:rPr>
              <a:t> POT requires 22.5 hours of full </a:t>
            </a:r>
            <a:r>
              <a:rPr lang="en-US" dirty="0" err="1">
                <a:ea typeface="Times New Roman" panose="02020603050405020304" pitchFamily="18" charset="0"/>
              </a:rPr>
              <a:t>Linac</a:t>
            </a:r>
            <a:r>
              <a:rPr lang="en-US" dirty="0">
                <a:ea typeface="Times New Roman" panose="02020603050405020304" pitchFamily="18" charset="0"/>
              </a:rPr>
              <a:t> 15 Hz operation at an 80 </a:t>
            </a:r>
            <a:r>
              <a:rPr lang="en-US" dirty="0" err="1">
                <a:ea typeface="Times New Roman" panose="02020603050405020304" pitchFamily="18" charset="0"/>
              </a:rPr>
              <a:t>msec</a:t>
            </a:r>
            <a:r>
              <a:rPr lang="en-US" dirty="0">
                <a:ea typeface="Times New Roman" panose="02020603050405020304" pitchFamily="18" charset="0"/>
              </a:rPr>
              <a:t> pulse length for an exact duplication of ISIS conditions which are not optimized for </a:t>
            </a:r>
            <a:r>
              <a:rPr lang="en-US" dirty="0" err="1">
                <a:ea typeface="Times New Roman" panose="02020603050405020304" pitchFamily="18" charset="0"/>
              </a:rPr>
              <a:t>MuSR</a:t>
            </a:r>
            <a:endParaRPr lang="en-US" dirty="0">
              <a:ea typeface="Times New Roman" panose="02020603050405020304" pitchFamily="18" charset="0"/>
            </a:endParaRPr>
          </a:p>
          <a:p>
            <a:pPr lvl="1"/>
            <a:r>
              <a:rPr lang="en-US" dirty="0">
                <a:ea typeface="Times New Roman" panose="02020603050405020304" pitchFamily="18" charset="0"/>
              </a:rPr>
              <a:t>If the larger admittance of the TRIUMF beamline is used instead of the multipurpose ISIS muon line transmission, only 2.25 hours is required.  A 2-slice target would reduce this time further to 1.125 hours</a:t>
            </a:r>
          </a:p>
          <a:p>
            <a:pPr lvl="1"/>
            <a:r>
              <a:rPr lang="en-US" dirty="0">
                <a:ea typeface="Times New Roman" panose="02020603050405020304" pitchFamily="18" charset="0"/>
              </a:rPr>
              <a:t>If no extinction time is required, we could exceed ISIS by about a factor of 50 </a:t>
            </a:r>
          </a:p>
          <a:p>
            <a:pPr lvl="1"/>
            <a:endParaRPr lang="en-US" dirty="0">
              <a:ea typeface="Calibri" panose="020F0502020204030204" pitchFamily="34" charset="0"/>
            </a:endParaRPr>
          </a:p>
          <a:p>
            <a:endParaRPr lang="en-US" dirty="0"/>
          </a:p>
          <a:p>
            <a:endParaRPr lang="en-US" dirty="0"/>
          </a:p>
        </p:txBody>
      </p:sp>
      <p:sp>
        <p:nvSpPr>
          <p:cNvPr id="3" name="Title 2">
            <a:extLst>
              <a:ext uri="{FF2B5EF4-FFF2-40B4-BE49-F238E27FC236}">
                <a16:creationId xmlns:a16="http://schemas.microsoft.com/office/drawing/2014/main" id="{1465DEC4-D7F1-41A2-A55D-17D23C81D1EB}"/>
              </a:ext>
            </a:extLst>
          </p:cNvPr>
          <p:cNvSpPr>
            <a:spLocks noGrp="1"/>
          </p:cNvSpPr>
          <p:nvPr>
            <p:ph type="title"/>
          </p:nvPr>
        </p:nvSpPr>
        <p:spPr/>
        <p:txBody>
          <a:bodyPr/>
          <a:lstStyle/>
          <a:p>
            <a:r>
              <a:rPr lang="en-US" dirty="0"/>
              <a:t>Replicating ISIS operation and conclusion</a:t>
            </a:r>
          </a:p>
        </p:txBody>
      </p:sp>
      <p:sp>
        <p:nvSpPr>
          <p:cNvPr id="4" name="Date Placeholder 3">
            <a:extLst>
              <a:ext uri="{FF2B5EF4-FFF2-40B4-BE49-F238E27FC236}">
                <a16:creationId xmlns:a16="http://schemas.microsoft.com/office/drawing/2014/main" id="{C0943E31-C9D5-4888-8270-0C8C5B31AC81}"/>
              </a:ext>
            </a:extLst>
          </p:cNvPr>
          <p:cNvSpPr>
            <a:spLocks noGrp="1"/>
          </p:cNvSpPr>
          <p:nvPr>
            <p:ph type="dt" sz="half" idx="2"/>
          </p:nvPr>
        </p:nvSpPr>
        <p:spPr/>
        <p:txBody>
          <a:bodyPr/>
          <a:lstStyle/>
          <a:p>
            <a:pPr>
              <a:defRPr/>
            </a:pPr>
            <a:fld id="{57ADAB69-348E-2C41-AF41-E98D046040A4}"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5C0E1B31-A2FB-47A6-A744-EB56DD65CF89}"/>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B1005104-20DE-4DDA-8491-9A4F21E56DD9}"/>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95646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69CAF-80B4-4FFB-9B63-7EB2501E4766}"/>
              </a:ext>
            </a:extLst>
          </p:cNvPr>
          <p:cNvSpPr>
            <a:spLocks noGrp="1"/>
          </p:cNvSpPr>
          <p:nvPr>
            <p:ph idx="1"/>
          </p:nvPr>
        </p:nvSpPr>
        <p:spPr/>
        <p:txBody>
          <a:bodyPr/>
          <a:lstStyle/>
          <a:p>
            <a:r>
              <a:rPr lang="en-GB" dirty="0"/>
              <a:t> </a:t>
            </a:r>
            <a:r>
              <a:rPr lang="en-US" b="1" i="1" dirty="0"/>
              <a:t>Muon Spin Resonance </a:t>
            </a:r>
            <a:r>
              <a:rPr lang="en-US" b="1" dirty="0"/>
              <a:t>(µSR</a:t>
            </a:r>
            <a:r>
              <a:rPr lang="en-US" dirty="0"/>
              <a:t>)</a:t>
            </a:r>
            <a:r>
              <a:rPr lang="en-US" b="1" dirty="0"/>
              <a:t> </a:t>
            </a:r>
            <a:r>
              <a:rPr lang="en-US" dirty="0"/>
              <a:t>involves embedding polarized, positively charged muons in a sample material which allows the properties of the material to be measured and characterized at the microscopic atomic-structure level. </a:t>
            </a:r>
          </a:p>
          <a:p>
            <a:pPr lvl="1"/>
            <a:r>
              <a:rPr lang="en-US" dirty="0"/>
              <a:t>The muons produced must be of sufficiently low energy that they stop within a few millimeters of material. </a:t>
            </a:r>
          </a:p>
          <a:p>
            <a:r>
              <a:rPr lang="en-US" b="1" i="1" dirty="0"/>
              <a:t>Intense muon beams </a:t>
            </a:r>
            <a:r>
              <a:rPr lang="en-US" dirty="0"/>
              <a:t>are currently produced first through bombardment of a </a:t>
            </a:r>
            <a:r>
              <a:rPr lang="en-US" i="1" dirty="0">
                <a:solidFill>
                  <a:srgbClr val="0070C0"/>
                </a:solidFill>
              </a:rPr>
              <a:t>low-Z production target with protons. </a:t>
            </a:r>
          </a:p>
          <a:p>
            <a:pPr lvl="1"/>
            <a:r>
              <a:rPr lang="en-US" dirty="0"/>
              <a:t>The </a:t>
            </a:r>
            <a:r>
              <a:rPr lang="en-US" dirty="0" err="1"/>
              <a:t>pions</a:t>
            </a:r>
            <a:r>
              <a:rPr lang="en-US" dirty="0"/>
              <a:t> produced in nuclear reactions then decay “at rest” near the surface of the production target into low energy muons with polarization as high as 100% </a:t>
            </a:r>
          </a:p>
          <a:p>
            <a:pPr lvl="2"/>
            <a:r>
              <a:rPr lang="en-US" dirty="0">
                <a:solidFill>
                  <a:srgbClr val="0070C0"/>
                </a:solidFill>
              </a:rPr>
              <a:t>a π</a:t>
            </a:r>
            <a:r>
              <a:rPr lang="en-US" baseline="30000" dirty="0">
                <a:solidFill>
                  <a:srgbClr val="0070C0"/>
                </a:solidFill>
              </a:rPr>
              <a:t>+</a:t>
            </a:r>
            <a:r>
              <a:rPr lang="en-US" dirty="0">
                <a:solidFill>
                  <a:srgbClr val="0070C0"/>
                </a:solidFill>
              </a:rPr>
              <a:t> at rest decays into a 4.120 MeV, or 29.792 MeV/c, µ</a:t>
            </a:r>
            <a:r>
              <a:rPr lang="en-US" baseline="30000" dirty="0">
                <a:solidFill>
                  <a:srgbClr val="0070C0"/>
                </a:solidFill>
              </a:rPr>
              <a:t>+ </a:t>
            </a:r>
            <a:r>
              <a:rPr lang="en-US" dirty="0">
                <a:solidFill>
                  <a:srgbClr val="0070C0"/>
                </a:solidFill>
              </a:rPr>
              <a:t>and a neutrino. </a:t>
            </a:r>
          </a:p>
          <a:p>
            <a:r>
              <a:rPr lang="en-US" b="1" i="1" dirty="0"/>
              <a:t>4 MeV polarized muons </a:t>
            </a:r>
            <a:r>
              <a:rPr lang="en-US" dirty="0"/>
              <a:t>are collected and transported via a low-energy beamline to the experiment.</a:t>
            </a:r>
          </a:p>
          <a:p>
            <a:pPr lvl="1"/>
            <a:r>
              <a:rPr lang="en-US" dirty="0"/>
              <a:t>Lower energies are produced depending on the depth </a:t>
            </a:r>
          </a:p>
          <a:p>
            <a:endParaRPr lang="en-US" dirty="0"/>
          </a:p>
          <a:p>
            <a:pPr lvl="1"/>
            <a:endParaRPr lang="en-US" dirty="0"/>
          </a:p>
          <a:p>
            <a:pPr lvl="1"/>
            <a:endParaRPr lang="en-US" dirty="0"/>
          </a:p>
          <a:p>
            <a:pPr marL="282575" lvl="1" indent="0">
              <a:buNone/>
            </a:pPr>
            <a:endParaRPr lang="en-US" dirty="0"/>
          </a:p>
          <a:p>
            <a:pPr marL="282575" lvl="1" indent="0">
              <a:buNone/>
            </a:pPr>
            <a:endParaRPr lang="en-US" dirty="0"/>
          </a:p>
        </p:txBody>
      </p:sp>
      <p:sp>
        <p:nvSpPr>
          <p:cNvPr id="3" name="Title 2">
            <a:extLst>
              <a:ext uri="{FF2B5EF4-FFF2-40B4-BE49-F238E27FC236}">
                <a16:creationId xmlns:a16="http://schemas.microsoft.com/office/drawing/2014/main" id="{EEE84D12-52D7-4774-A5B5-27BC15E62A3B}"/>
              </a:ext>
            </a:extLst>
          </p:cNvPr>
          <p:cNvSpPr>
            <a:spLocks noGrp="1"/>
          </p:cNvSpPr>
          <p:nvPr>
            <p:ph type="title"/>
          </p:nvPr>
        </p:nvSpPr>
        <p:spPr/>
        <p:txBody>
          <a:bodyPr/>
          <a:lstStyle/>
          <a:p>
            <a:r>
              <a:rPr lang="en-US" dirty="0"/>
              <a:t>Ultra-low Energy Muon Beams – Muon Spin Resonance Facilities </a:t>
            </a:r>
          </a:p>
        </p:txBody>
      </p:sp>
      <p:sp>
        <p:nvSpPr>
          <p:cNvPr id="4" name="Date Placeholder 3">
            <a:extLst>
              <a:ext uri="{FF2B5EF4-FFF2-40B4-BE49-F238E27FC236}">
                <a16:creationId xmlns:a16="http://schemas.microsoft.com/office/drawing/2014/main" id="{3CAC17A4-F50B-44F7-93C0-AA1390E2B218}"/>
              </a:ext>
            </a:extLst>
          </p:cNvPr>
          <p:cNvSpPr>
            <a:spLocks noGrp="1"/>
          </p:cNvSpPr>
          <p:nvPr>
            <p:ph type="dt" sz="half" idx="2"/>
          </p:nvPr>
        </p:nvSpPr>
        <p:spPr/>
        <p:txBody>
          <a:bodyPr/>
          <a:lstStyle/>
          <a:p>
            <a:pPr>
              <a:defRPr/>
            </a:pPr>
            <a:fld id="{57ADAB69-348E-2C41-AF41-E98D046040A4}"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6989316E-0160-440B-8D2F-A8BDFCE1D7FB}"/>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B58B844C-AF8A-483F-838B-5B90410EA5BB}"/>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58185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94E663-15C6-45BE-96A6-A456DB83B04C}"/>
              </a:ext>
            </a:extLst>
          </p:cNvPr>
          <p:cNvSpPr>
            <a:spLocks noGrp="1"/>
          </p:cNvSpPr>
          <p:nvPr>
            <p:ph idx="1"/>
          </p:nvPr>
        </p:nvSpPr>
        <p:spPr/>
        <p:txBody>
          <a:bodyPr/>
          <a:lstStyle/>
          <a:p>
            <a:r>
              <a:rPr lang="en-US" dirty="0"/>
              <a:t>At present, there are four operating accelerator µSR facilities in the world: </a:t>
            </a:r>
          </a:p>
          <a:p>
            <a:pPr lvl="1"/>
            <a:r>
              <a:rPr lang="en-US" b="1" dirty="0"/>
              <a:t>TRIUMF</a:t>
            </a:r>
            <a:r>
              <a:rPr lang="en-US" dirty="0"/>
              <a:t> hosts the only North American center. </a:t>
            </a:r>
          </a:p>
          <a:p>
            <a:pPr lvl="1"/>
            <a:r>
              <a:rPr lang="en-US" b="1" dirty="0"/>
              <a:t>ISIS</a:t>
            </a:r>
            <a:r>
              <a:rPr lang="en-US" dirty="0"/>
              <a:t> accelerator at Rutherford Accelerator Lab, UK</a:t>
            </a:r>
          </a:p>
          <a:p>
            <a:pPr lvl="1"/>
            <a:r>
              <a:rPr lang="en-US" b="1" dirty="0"/>
              <a:t>PSI</a:t>
            </a:r>
            <a:r>
              <a:rPr lang="en-US" dirty="0"/>
              <a:t>, Switzerland</a:t>
            </a:r>
          </a:p>
          <a:p>
            <a:pPr lvl="1"/>
            <a:r>
              <a:rPr lang="en-US" b="1" dirty="0"/>
              <a:t>J-PARC</a:t>
            </a:r>
            <a:r>
              <a:rPr lang="en-US" dirty="0"/>
              <a:t>, Japan</a:t>
            </a:r>
          </a:p>
          <a:p>
            <a:r>
              <a:rPr lang="en-US" dirty="0"/>
              <a:t>Facilities are optimized for production of neutron beams for neutron scattering (spallation) experiments. </a:t>
            </a:r>
          </a:p>
          <a:p>
            <a:r>
              <a:rPr lang="en-US" dirty="0"/>
              <a:t>Muon production runs parasitically with severe limits on the reduction in the primary proton intensity available for the neutron program (4%). </a:t>
            </a:r>
          </a:p>
          <a:p>
            <a:pPr lvl="1"/>
            <a:r>
              <a:rPr lang="en-US" dirty="0"/>
              <a:t>TRIUMF is the exception but its primary role is to service a wider nuclear community.  </a:t>
            </a:r>
          </a:p>
          <a:p>
            <a:r>
              <a:rPr lang="en-US" dirty="0"/>
              <a:t>The TRIUMF muon facility and operation would most resemble a future muon facility at Fermilab</a:t>
            </a:r>
          </a:p>
          <a:p>
            <a:endParaRPr lang="en-US" dirty="0"/>
          </a:p>
        </p:txBody>
      </p:sp>
      <p:sp>
        <p:nvSpPr>
          <p:cNvPr id="3" name="Title 2">
            <a:extLst>
              <a:ext uri="{FF2B5EF4-FFF2-40B4-BE49-F238E27FC236}">
                <a16:creationId xmlns:a16="http://schemas.microsoft.com/office/drawing/2014/main" id="{488679A6-CE85-449C-8B20-BF5AB608B4BE}"/>
              </a:ext>
            </a:extLst>
          </p:cNvPr>
          <p:cNvSpPr>
            <a:spLocks noGrp="1"/>
          </p:cNvSpPr>
          <p:nvPr>
            <p:ph type="title"/>
          </p:nvPr>
        </p:nvSpPr>
        <p:spPr/>
        <p:txBody>
          <a:bodyPr/>
          <a:lstStyle/>
          <a:p>
            <a:r>
              <a:rPr lang="en-US" dirty="0"/>
              <a:t>Current µSR Facilities</a:t>
            </a:r>
          </a:p>
        </p:txBody>
      </p:sp>
      <p:sp>
        <p:nvSpPr>
          <p:cNvPr id="4" name="Date Placeholder 3">
            <a:extLst>
              <a:ext uri="{FF2B5EF4-FFF2-40B4-BE49-F238E27FC236}">
                <a16:creationId xmlns:a16="http://schemas.microsoft.com/office/drawing/2014/main" id="{8F14833D-64AB-472A-A510-AB6B8C59F249}"/>
              </a:ext>
            </a:extLst>
          </p:cNvPr>
          <p:cNvSpPr>
            <a:spLocks noGrp="1"/>
          </p:cNvSpPr>
          <p:nvPr>
            <p:ph type="dt" sz="half" idx="2"/>
          </p:nvPr>
        </p:nvSpPr>
        <p:spPr/>
        <p:txBody>
          <a:bodyPr/>
          <a:lstStyle/>
          <a:p>
            <a:pPr>
              <a:defRPr/>
            </a:pPr>
            <a:fld id="{57ADAB69-348E-2C41-AF41-E98D046040A4}"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D24B686F-6EDF-4D74-AF40-05A7935B04D2}"/>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182197E6-5569-4F5B-9BF2-963355C6ABAC}"/>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641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C271C-135C-466B-8B62-DAF381BAF4E2}"/>
              </a:ext>
            </a:extLst>
          </p:cNvPr>
          <p:cNvSpPr>
            <a:spLocks noGrp="1"/>
          </p:cNvSpPr>
          <p:nvPr>
            <p:ph idx="1"/>
          </p:nvPr>
        </p:nvSpPr>
        <p:spPr>
          <a:xfrm>
            <a:off x="228603" y="654705"/>
            <a:ext cx="8672513" cy="3984530"/>
          </a:xfrm>
        </p:spPr>
        <p:txBody>
          <a:bodyPr/>
          <a:lstStyle/>
          <a:p>
            <a:r>
              <a:rPr lang="en-US" dirty="0"/>
              <a:t>Specifications for a </a:t>
            </a:r>
            <a:r>
              <a:rPr lang="en-US" dirty="0">
                <a:sym typeface="Symbol" panose="05050102010706020507" pitchFamily="18" charset="2"/>
              </a:rPr>
              <a:t></a:t>
            </a:r>
            <a:r>
              <a:rPr lang="en-US" dirty="0"/>
              <a:t>SR production target entail </a:t>
            </a:r>
          </a:p>
          <a:p>
            <a:pPr marL="625475" lvl="1" indent="-342900">
              <a:buAutoNum type="alphaLcParenR"/>
            </a:pPr>
            <a:r>
              <a:rPr lang="en-US" dirty="0"/>
              <a:t>High yield of </a:t>
            </a:r>
            <a:r>
              <a:rPr lang="en-US" dirty="0" err="1"/>
              <a:t>pions</a:t>
            </a:r>
            <a:r>
              <a:rPr lang="en-US" dirty="0"/>
              <a:t> decaying to muons within the target,</a:t>
            </a:r>
          </a:p>
          <a:p>
            <a:pPr marL="625475" lvl="1" indent="-342900">
              <a:buAutoNum type="alphaLcParenR"/>
            </a:pPr>
            <a:r>
              <a:rPr lang="en-US" dirty="0"/>
              <a:t>Simultaneously maximize the rate of collected surface muons – </a:t>
            </a:r>
          </a:p>
          <a:p>
            <a:pPr marL="573087" lvl="2" indent="0">
              <a:buNone/>
            </a:pPr>
            <a:r>
              <a:rPr lang="en-US" dirty="0"/>
              <a:t>- </a:t>
            </a:r>
            <a:r>
              <a:rPr lang="en-US" dirty="0">
                <a:solidFill>
                  <a:srgbClr val="0070C0"/>
                </a:solidFill>
              </a:rPr>
              <a:t>Only muons formed close to the target surface escape</a:t>
            </a:r>
          </a:p>
          <a:p>
            <a:pPr marL="573087" lvl="2" indent="0">
              <a:buNone/>
            </a:pPr>
            <a:r>
              <a:rPr lang="en-US" dirty="0"/>
              <a:t>-  </a:t>
            </a:r>
            <a:r>
              <a:rPr lang="en-US" dirty="0">
                <a:solidFill>
                  <a:srgbClr val="0070C0"/>
                </a:solidFill>
              </a:rPr>
              <a:t>These are positive; low-energy negative muons are captured by the target nuclei. </a:t>
            </a:r>
          </a:p>
          <a:p>
            <a:pPr marL="625475" lvl="1" indent="-342900">
              <a:buAutoNum type="alphaLcParenR"/>
            </a:pPr>
            <a:r>
              <a:rPr lang="en-US" dirty="0"/>
              <a:t>Minimize production of unwanted particles – electrons and positrons, neutrons, scattered protons, and gamma rays </a:t>
            </a:r>
          </a:p>
          <a:p>
            <a:pPr lvl="2">
              <a:buFontTx/>
              <a:buChar char="-"/>
            </a:pPr>
            <a:r>
              <a:rPr lang="en-US" dirty="0"/>
              <a:t>This is highly dependent on choice of target material – </a:t>
            </a:r>
            <a:r>
              <a:rPr lang="en-US" dirty="0">
                <a:solidFill>
                  <a:srgbClr val="0070C0"/>
                </a:solidFill>
              </a:rPr>
              <a:t>light elements </a:t>
            </a:r>
          </a:p>
          <a:p>
            <a:pPr marL="625475" lvl="1" indent="-342900">
              <a:buFont typeface="+mj-lt"/>
              <a:buAutoNum type="alphaLcParenR"/>
            </a:pPr>
            <a:r>
              <a:rPr lang="en-US" dirty="0"/>
              <a:t>Low-Z materials are also used for all </a:t>
            </a:r>
            <a:r>
              <a:rPr lang="en-US" dirty="0">
                <a:sym typeface="Symbol" panose="05050102010706020507" pitchFamily="18" charset="2"/>
              </a:rPr>
              <a:t></a:t>
            </a:r>
            <a:r>
              <a:rPr lang="en-US" dirty="0"/>
              <a:t>SR targets to minimize contribution of multiple scattering to the outgoing primary proton beam – this remains a requirement.</a:t>
            </a:r>
            <a:endParaRPr lang="en-US" dirty="0">
              <a:solidFill>
                <a:srgbClr val="0070C0"/>
              </a:solidFill>
            </a:endParaRPr>
          </a:p>
          <a:p>
            <a:pPr marL="0" indent="0" algn="ctr">
              <a:buNone/>
            </a:pPr>
            <a:endParaRPr lang="en-US" sz="1100" dirty="0">
              <a:solidFill>
                <a:srgbClr val="0070C0"/>
              </a:solidFill>
            </a:endParaRPr>
          </a:p>
          <a:p>
            <a:pPr marL="0" indent="0" algn="just">
              <a:buNone/>
            </a:pPr>
            <a:r>
              <a:rPr lang="en-US" dirty="0"/>
              <a:t>A high stopping density of low-energy </a:t>
            </a:r>
            <a:r>
              <a:rPr lang="en-US" dirty="0" err="1"/>
              <a:t>pions</a:t>
            </a:r>
            <a:r>
              <a:rPr lang="en-US" dirty="0"/>
              <a:t> in the target has achieved an intense secondary beam of surface muons of 10</a:t>
            </a:r>
            <a:r>
              <a:rPr lang="en-US" baseline="30000" dirty="0"/>
              <a:t>-8</a:t>
            </a:r>
            <a:r>
              <a:rPr lang="en-US" dirty="0"/>
              <a:t>-10</a:t>
            </a:r>
            <a:r>
              <a:rPr lang="en-US" baseline="30000" dirty="0"/>
              <a:t>-9</a:t>
            </a:r>
            <a:r>
              <a:rPr lang="en-US" dirty="0"/>
              <a:t> </a:t>
            </a:r>
            <a:r>
              <a:rPr lang="en-US" dirty="0">
                <a:sym typeface="Symbol" panose="05050102010706020507" pitchFamily="18" charset="2"/>
              </a:rPr>
              <a:t></a:t>
            </a:r>
            <a:r>
              <a:rPr lang="en-US" dirty="0"/>
              <a:t>+/p at 4 MeV;</a:t>
            </a:r>
          </a:p>
          <a:p>
            <a:pPr marL="0" indent="0" algn="ctr">
              <a:buNone/>
            </a:pPr>
            <a:r>
              <a:rPr lang="en-US" i="1" dirty="0">
                <a:solidFill>
                  <a:srgbClr val="0070C0"/>
                </a:solidFill>
              </a:rPr>
              <a:t> lower energies will have reduced collection and intensity</a:t>
            </a:r>
          </a:p>
          <a:p>
            <a:pPr marL="0" indent="0">
              <a:buNone/>
            </a:pPr>
            <a:endParaRPr lang="en-US" dirty="0"/>
          </a:p>
        </p:txBody>
      </p:sp>
      <p:sp>
        <p:nvSpPr>
          <p:cNvPr id="3" name="Title 2">
            <a:extLst>
              <a:ext uri="{FF2B5EF4-FFF2-40B4-BE49-F238E27FC236}">
                <a16:creationId xmlns:a16="http://schemas.microsoft.com/office/drawing/2014/main" id="{FA1226DF-50BF-4C95-88E7-F349FB1A2283}"/>
              </a:ext>
            </a:extLst>
          </p:cNvPr>
          <p:cNvSpPr>
            <a:spLocks noGrp="1"/>
          </p:cNvSpPr>
          <p:nvPr>
            <p:ph type="title"/>
          </p:nvPr>
        </p:nvSpPr>
        <p:spPr/>
        <p:txBody>
          <a:bodyPr/>
          <a:lstStyle/>
          <a:p>
            <a:r>
              <a:rPr lang="en-US" dirty="0"/>
              <a:t>Surface Muon Production</a:t>
            </a:r>
          </a:p>
        </p:txBody>
      </p:sp>
      <p:sp>
        <p:nvSpPr>
          <p:cNvPr id="4" name="Date Placeholder 3">
            <a:extLst>
              <a:ext uri="{FF2B5EF4-FFF2-40B4-BE49-F238E27FC236}">
                <a16:creationId xmlns:a16="http://schemas.microsoft.com/office/drawing/2014/main" id="{1FD577AF-8A5F-47FF-B2C4-E83A4DA223AC}"/>
              </a:ext>
            </a:extLst>
          </p:cNvPr>
          <p:cNvSpPr>
            <a:spLocks noGrp="1"/>
          </p:cNvSpPr>
          <p:nvPr>
            <p:ph type="dt" sz="half" idx="2"/>
          </p:nvPr>
        </p:nvSpPr>
        <p:spPr/>
        <p:txBody>
          <a:bodyPr/>
          <a:lstStyle/>
          <a:p>
            <a:pPr>
              <a:defRPr/>
            </a:pPr>
            <a:fld id="{57ADAB69-348E-2C41-AF41-E98D046040A4}"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15656A41-ED46-49C9-A8B7-365C9FE3BDE3}"/>
              </a:ext>
            </a:extLst>
          </p:cNvPr>
          <p:cNvSpPr>
            <a:spLocks noGrp="1"/>
          </p:cNvSpPr>
          <p:nvPr>
            <p:ph type="ftr" sz="quarter" idx="3"/>
          </p:nvPr>
        </p:nvSpPr>
        <p:spPr/>
        <p:txBody>
          <a:bodyPr/>
          <a:lstStyle/>
          <a:p>
            <a:pPr>
              <a:defRPr/>
            </a:pPr>
            <a:r>
              <a:rPr lang="en-US" dirty="0"/>
              <a:t>Presenter | Presentation Title or Meeting Title</a:t>
            </a:r>
            <a:endParaRPr lang="en-US" b="1" dirty="0"/>
          </a:p>
        </p:txBody>
      </p:sp>
      <p:sp>
        <p:nvSpPr>
          <p:cNvPr id="6" name="Slide Number Placeholder 5">
            <a:extLst>
              <a:ext uri="{FF2B5EF4-FFF2-40B4-BE49-F238E27FC236}">
                <a16:creationId xmlns:a16="http://schemas.microsoft.com/office/drawing/2014/main" id="{6AD9AA86-D14E-4FBB-91D9-C98F5EE956EE}"/>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42150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BF4527-0FF9-4471-82F2-9229EF2EDA7F}"/>
              </a:ext>
            </a:extLst>
          </p:cNvPr>
          <p:cNvSpPr>
            <a:spLocks noGrp="1"/>
          </p:cNvSpPr>
          <p:nvPr>
            <p:ph idx="1"/>
          </p:nvPr>
        </p:nvSpPr>
        <p:spPr>
          <a:xfrm>
            <a:off x="190784" y="728664"/>
            <a:ext cx="3148285" cy="3794522"/>
          </a:xfrm>
        </p:spPr>
        <p:txBody>
          <a:bodyPr/>
          <a:lstStyle/>
          <a:p>
            <a:r>
              <a:rPr lang="en-US" dirty="0"/>
              <a:t>Simulations of muon yields as a function of incident proton energy from threshold to 3 GeV were studied for </a:t>
            </a:r>
            <a:r>
              <a:rPr lang="en-US" dirty="0" err="1"/>
              <a:t>pions</a:t>
            </a:r>
            <a:r>
              <a:rPr lang="en-US" dirty="0"/>
              <a:t> produced at 30 MeV/c or less for 10</a:t>
            </a:r>
            <a:r>
              <a:rPr lang="en-US" baseline="30000" dirty="0"/>
              <a:t>9</a:t>
            </a:r>
            <a:r>
              <a:rPr lang="en-US" dirty="0"/>
              <a:t> POT using Geant4 and the ISIS graphite target.</a:t>
            </a:r>
          </a:p>
          <a:p>
            <a:r>
              <a:rPr lang="en-US" dirty="0"/>
              <a:t>These results are general</a:t>
            </a:r>
          </a:p>
          <a:p>
            <a:r>
              <a:rPr lang="en-US" dirty="0"/>
              <a:t>The relative yield at 400 and 800 MeV is ~80% of the peak yield observed at TRIUMF.</a:t>
            </a:r>
          </a:p>
          <a:p>
            <a:endParaRPr lang="en-US" dirty="0"/>
          </a:p>
        </p:txBody>
      </p:sp>
      <p:sp>
        <p:nvSpPr>
          <p:cNvPr id="3" name="Title 2">
            <a:extLst>
              <a:ext uri="{FF2B5EF4-FFF2-40B4-BE49-F238E27FC236}">
                <a16:creationId xmlns:a16="http://schemas.microsoft.com/office/drawing/2014/main" id="{D0FB9B7E-70F0-4874-BCC4-35EA6116FB8A}"/>
              </a:ext>
            </a:extLst>
          </p:cNvPr>
          <p:cNvSpPr>
            <a:spLocks noGrp="1"/>
          </p:cNvSpPr>
          <p:nvPr>
            <p:ph type="title"/>
          </p:nvPr>
        </p:nvSpPr>
        <p:spPr/>
        <p:txBody>
          <a:bodyPr/>
          <a:lstStyle/>
          <a:p>
            <a:r>
              <a:rPr lang="en-US" dirty="0"/>
              <a:t>Surface Muon Production</a:t>
            </a:r>
          </a:p>
        </p:txBody>
      </p:sp>
      <p:sp>
        <p:nvSpPr>
          <p:cNvPr id="4" name="Date Placeholder 3">
            <a:extLst>
              <a:ext uri="{FF2B5EF4-FFF2-40B4-BE49-F238E27FC236}">
                <a16:creationId xmlns:a16="http://schemas.microsoft.com/office/drawing/2014/main" id="{87765B6E-FB26-4A46-BE66-1C1D15412CCF}"/>
              </a:ext>
            </a:extLst>
          </p:cNvPr>
          <p:cNvSpPr>
            <a:spLocks noGrp="1"/>
          </p:cNvSpPr>
          <p:nvPr>
            <p:ph type="dt" sz="half" idx="2"/>
          </p:nvPr>
        </p:nvSpPr>
        <p:spPr/>
        <p:txBody>
          <a:bodyPr/>
          <a:lstStyle/>
          <a:p>
            <a:pPr>
              <a:defRPr/>
            </a:pPr>
            <a:fld id="{57ADAB69-348E-2C41-AF41-E98D046040A4}"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FFDB5D6D-615F-4AB6-84B4-03B1C302E955}"/>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81B4441A-9881-4D84-A045-3B8052DF97A7}"/>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2049" name="Picture 10">
            <a:extLst>
              <a:ext uri="{FF2B5EF4-FFF2-40B4-BE49-F238E27FC236}">
                <a16:creationId xmlns:a16="http://schemas.microsoft.com/office/drawing/2014/main" id="{01E5CBDE-A403-43B3-BB1B-27555A02B6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29" t="4818"/>
          <a:stretch/>
        </p:blipFill>
        <p:spPr bwMode="auto">
          <a:xfrm>
            <a:off x="3301253" y="509721"/>
            <a:ext cx="5491630" cy="39890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0">
            <a:extLst>
              <a:ext uri="{FF2B5EF4-FFF2-40B4-BE49-F238E27FC236}">
                <a16:creationId xmlns:a16="http://schemas.microsoft.com/office/drawing/2014/main" id="{ACAC0CC0-0DC7-4980-827C-9EB63EC7C696}"/>
              </a:ext>
            </a:extLst>
          </p:cNvPr>
          <p:cNvSpPr txBox="1">
            <a:spLocks noChangeArrowheads="1"/>
          </p:cNvSpPr>
          <p:nvPr/>
        </p:nvSpPr>
        <p:spPr bwMode="auto">
          <a:xfrm>
            <a:off x="4036221" y="2718790"/>
            <a:ext cx="5238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dirty="0">
                <a:latin typeface="Calibri" panose="020F0502020204030204" pitchFamily="34" charset="0"/>
                <a:cs typeface="Times New Roman" panose="02020603050405020304" pitchFamily="18" charset="0"/>
              </a:rPr>
              <a:t>Fermi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41">
            <a:extLst>
              <a:ext uri="{FF2B5EF4-FFF2-40B4-BE49-F238E27FC236}">
                <a16:creationId xmlns:a16="http://schemas.microsoft.com/office/drawing/2014/main" id="{89B80964-85F0-4804-BA92-EBCDEAC1777E}"/>
              </a:ext>
            </a:extLst>
          </p:cNvPr>
          <p:cNvSpPr txBox="1">
            <a:spLocks noChangeArrowheads="1"/>
          </p:cNvSpPr>
          <p:nvPr/>
        </p:nvSpPr>
        <p:spPr bwMode="auto">
          <a:xfrm>
            <a:off x="4560096" y="2001281"/>
            <a:ext cx="723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TRIUMF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42">
            <a:extLst>
              <a:ext uri="{FF2B5EF4-FFF2-40B4-BE49-F238E27FC236}">
                <a16:creationId xmlns:a16="http://schemas.microsoft.com/office/drawing/2014/main" id="{0A634D3F-3EB1-404E-988B-A3BFD150070A}"/>
              </a:ext>
            </a:extLst>
          </p:cNvPr>
          <p:cNvSpPr txBox="1">
            <a:spLocks noChangeArrowheads="1"/>
          </p:cNvSpPr>
          <p:nvPr/>
        </p:nvSpPr>
        <p:spPr bwMode="auto">
          <a:xfrm>
            <a:off x="5602803" y="2539980"/>
            <a:ext cx="5238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7" name="Straight Arrow Connector 16">
            <a:extLst>
              <a:ext uri="{FF2B5EF4-FFF2-40B4-BE49-F238E27FC236}">
                <a16:creationId xmlns:a16="http://schemas.microsoft.com/office/drawing/2014/main" id="{369E1034-6DE1-4BC3-872B-A89D2144C0D0}"/>
              </a:ext>
            </a:extLst>
          </p:cNvPr>
          <p:cNvCxnSpPr>
            <a:cxnSpLocks/>
          </p:cNvCxnSpPr>
          <p:nvPr/>
        </p:nvCxnSpPr>
        <p:spPr>
          <a:xfrm>
            <a:off x="4141694" y="3040977"/>
            <a:ext cx="42316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18316FA-5BE9-4596-A28A-F694A6690B81}"/>
              </a:ext>
            </a:extLst>
          </p:cNvPr>
          <p:cNvCxnSpPr/>
          <p:nvPr/>
        </p:nvCxnSpPr>
        <p:spPr>
          <a:xfrm>
            <a:off x="4834218" y="2283025"/>
            <a:ext cx="0" cy="3429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4236F29-0628-4E55-A1D6-AE5184FC66B9}"/>
              </a:ext>
            </a:extLst>
          </p:cNvPr>
          <p:cNvCxnSpPr/>
          <p:nvPr/>
        </p:nvCxnSpPr>
        <p:spPr>
          <a:xfrm flipH="1">
            <a:off x="5402543" y="2755386"/>
            <a:ext cx="257175" cy="1905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8">
            <a:extLst>
              <a:ext uri="{FF2B5EF4-FFF2-40B4-BE49-F238E27FC236}">
                <a16:creationId xmlns:a16="http://schemas.microsoft.com/office/drawing/2014/main" id="{1F0750DD-9478-49A1-95AC-C1CF8AC36C3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2">
            <a:extLst>
              <a:ext uri="{FF2B5EF4-FFF2-40B4-BE49-F238E27FC236}">
                <a16:creationId xmlns:a16="http://schemas.microsoft.com/office/drawing/2014/main" id="{75EC7483-9649-42FD-B271-D9E7561CD510}"/>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3">
            <a:extLst>
              <a:ext uri="{FF2B5EF4-FFF2-40B4-BE49-F238E27FC236}">
                <a16:creationId xmlns:a16="http://schemas.microsoft.com/office/drawing/2014/main" id="{204F20E1-47DB-4133-AD6E-8063A65B89A1}"/>
              </a:ext>
            </a:extLst>
          </p:cNvPr>
          <p:cNvSpPr>
            <a:spLocks noChangeArrowheads="1"/>
          </p:cNvSpPr>
          <p:nvPr/>
        </p:nvSpPr>
        <p:spPr bwMode="auto">
          <a:xfrm>
            <a:off x="4188763" y="4307234"/>
            <a:ext cx="44778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Variation of </a:t>
            </a:r>
            <a:r>
              <a:rPr kumimoji="0" lang="en-US"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µ</a:t>
            </a:r>
            <a:r>
              <a:rPr kumimoji="0" lang="en-US" altLang="en-US" sz="1200" b="1"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12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yield with incident proton energy [10] for muons with momenta ≤30 MeV/c; i.e. surface muons.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994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B1872A6-EC77-4374-909D-FA79B0DD4787}"/>
              </a:ext>
            </a:extLst>
          </p:cNvPr>
          <p:cNvSpPr>
            <a:spLocks noGrp="1"/>
          </p:cNvSpPr>
          <p:nvPr>
            <p:ph type="dt" sz="half" idx="16"/>
          </p:nvPr>
        </p:nvSpPr>
        <p:spPr/>
        <p:txBody>
          <a:bodyPr/>
          <a:lstStyle/>
          <a:p>
            <a:pPr>
              <a:defRPr/>
            </a:pPr>
            <a:fld id="{57ADAB69-348E-2C41-AF41-E98D046040A4}"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CE801C32-7B12-4897-83F7-DF284515D089}"/>
              </a:ext>
            </a:extLst>
          </p:cNvPr>
          <p:cNvSpPr>
            <a:spLocks noGrp="1"/>
          </p:cNvSpPr>
          <p:nvPr>
            <p:ph type="ftr" sz="quarter" idx="17"/>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5BA781EB-8C37-4015-AD12-C2BBB09C49D9}"/>
              </a:ext>
            </a:extLst>
          </p:cNvPr>
          <p:cNvSpPr>
            <a:spLocks noGrp="1"/>
          </p:cNvSpPr>
          <p:nvPr>
            <p:ph type="sldNum" sz="quarter" idx="18"/>
          </p:nvPr>
        </p:nvSpPr>
        <p:spPr/>
        <p:txBody>
          <a:bodyPr/>
          <a:lstStyle/>
          <a:p>
            <a:pPr>
              <a:defRPr/>
            </a:pPr>
            <a:fld id="{148C009B-CB69-E04A-B9B3-34B26D69E9CF}" type="slidenum">
              <a:rPr lang="en-US" smtClean="0"/>
              <a:pPr>
                <a:defRPr/>
              </a:pPr>
              <a:t>6</a:t>
            </a:fld>
            <a:endParaRPr lang="en-US" dirty="0"/>
          </a:p>
        </p:txBody>
      </p:sp>
      <p:sp>
        <p:nvSpPr>
          <p:cNvPr id="7" name="Title 6">
            <a:extLst>
              <a:ext uri="{FF2B5EF4-FFF2-40B4-BE49-F238E27FC236}">
                <a16:creationId xmlns:a16="http://schemas.microsoft.com/office/drawing/2014/main" id="{D91E1BF1-EC9E-468F-8E44-C6DE77A4C056}"/>
              </a:ext>
            </a:extLst>
          </p:cNvPr>
          <p:cNvSpPr>
            <a:spLocks noGrp="1"/>
          </p:cNvSpPr>
          <p:nvPr>
            <p:ph type="title"/>
          </p:nvPr>
        </p:nvSpPr>
        <p:spPr/>
        <p:txBody>
          <a:bodyPr/>
          <a:lstStyle/>
          <a:p>
            <a:endParaRPr lang="en-US"/>
          </a:p>
        </p:txBody>
      </p:sp>
      <p:sp>
        <p:nvSpPr>
          <p:cNvPr id="12" name="Rectangle 4">
            <a:extLst>
              <a:ext uri="{FF2B5EF4-FFF2-40B4-BE49-F238E27FC236}">
                <a16:creationId xmlns:a16="http://schemas.microsoft.com/office/drawing/2014/main" id="{BBD04FB1-7A6E-427D-AA90-3BDB73AE269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9AE12847-9528-4205-9498-EA3B5AB64D52}"/>
              </a:ext>
            </a:extLst>
          </p:cNvPr>
          <p:cNvGraphicFramePr>
            <a:graphicFrameLocks noChangeAspect="1"/>
          </p:cNvGraphicFramePr>
          <p:nvPr>
            <p:extLst>
              <p:ext uri="{D42A27DB-BD31-4B8C-83A1-F6EECF244321}">
                <p14:modId xmlns:p14="http://schemas.microsoft.com/office/powerpoint/2010/main" val="1661631933"/>
              </p:ext>
            </p:extLst>
          </p:nvPr>
        </p:nvGraphicFramePr>
        <p:xfrm>
          <a:off x="2835539" y="922194"/>
          <a:ext cx="6103938" cy="3436938"/>
        </p:xfrm>
        <a:graphic>
          <a:graphicData uri="http://schemas.openxmlformats.org/presentationml/2006/ole">
            <mc:AlternateContent xmlns:mc="http://schemas.openxmlformats.org/markup-compatibility/2006">
              <mc:Choice xmlns:v="urn:schemas-microsoft-com:vml" Requires="v">
                <p:oleObj spid="_x0000_s3089" name="Presentation" r:id="rId3" imgW="6094311" imgH="3427492" progId="PowerPoint.Show.12">
                  <p:embed/>
                </p:oleObj>
              </mc:Choice>
              <mc:Fallback>
                <p:oleObj name="Presentation" r:id="rId3" imgW="6094311" imgH="3427492" progId="PowerPoint.Show.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539" y="922194"/>
                        <a:ext cx="6103938" cy="3436938"/>
                      </a:xfrm>
                      <a:prstGeom prst="rect">
                        <a:avLst/>
                      </a:prstGeom>
                      <a:noFill/>
                    </p:spPr>
                  </p:pic>
                </p:oleObj>
              </mc:Fallback>
            </mc:AlternateContent>
          </a:graphicData>
        </a:graphic>
      </p:graphicFrame>
      <p:sp>
        <p:nvSpPr>
          <p:cNvPr id="14" name="Content Placeholder 1">
            <a:extLst>
              <a:ext uri="{FF2B5EF4-FFF2-40B4-BE49-F238E27FC236}">
                <a16:creationId xmlns:a16="http://schemas.microsoft.com/office/drawing/2014/main" id="{EE0DAAB8-1380-45FF-A582-7A60427E54DC}"/>
              </a:ext>
            </a:extLst>
          </p:cNvPr>
          <p:cNvSpPr txBox="1">
            <a:spLocks/>
          </p:cNvSpPr>
          <p:nvPr/>
        </p:nvSpPr>
        <p:spPr>
          <a:xfrm>
            <a:off x="284913" y="784368"/>
            <a:ext cx="3148285" cy="379452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rgbClr val="4E4E4E"/>
                </a:solidFill>
              </a:rPr>
              <a:t>This is to be compared with the total pion production which strongly increases with energy</a:t>
            </a:r>
          </a:p>
          <a:p>
            <a:endParaRPr lang="en-US" sz="1800" dirty="0"/>
          </a:p>
        </p:txBody>
      </p:sp>
      <p:sp>
        <p:nvSpPr>
          <p:cNvPr id="17" name="Rectangle 16">
            <a:extLst>
              <a:ext uri="{FF2B5EF4-FFF2-40B4-BE49-F238E27FC236}">
                <a16:creationId xmlns:a16="http://schemas.microsoft.com/office/drawing/2014/main" id="{D43C4BE4-6B3F-4928-8E88-B5553B386371}"/>
              </a:ext>
            </a:extLst>
          </p:cNvPr>
          <p:cNvSpPr/>
          <p:nvPr/>
        </p:nvSpPr>
        <p:spPr>
          <a:xfrm>
            <a:off x="3845859" y="4213144"/>
            <a:ext cx="4572000" cy="542008"/>
          </a:xfrm>
          <a:prstGeom prst="rect">
            <a:avLst/>
          </a:prstGeom>
        </p:spPr>
        <p:txBody>
          <a:bodyPr>
            <a:spAutoFit/>
          </a:bodyPr>
          <a:lstStyle/>
          <a:p>
            <a:pPr marL="0" marR="0" algn="just">
              <a:lnSpc>
                <a:spcPct val="107000"/>
              </a:lnSpc>
              <a:spcBef>
                <a:spcPts val="0"/>
              </a:spcBef>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Total single pion production cross section dependence on proton energy [12].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85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A3ABEF-0828-46FF-A0AE-7983049C3CA1}"/>
              </a:ext>
            </a:extLst>
          </p:cNvPr>
          <p:cNvSpPr>
            <a:spLocks noGrp="1"/>
          </p:cNvSpPr>
          <p:nvPr>
            <p:ph idx="1"/>
          </p:nvPr>
        </p:nvSpPr>
        <p:spPr>
          <a:xfrm>
            <a:off x="228603" y="728664"/>
            <a:ext cx="3032309" cy="3794522"/>
          </a:xfrm>
        </p:spPr>
        <p:txBody>
          <a:bodyPr/>
          <a:lstStyle/>
          <a:p>
            <a:r>
              <a:rPr lang="en-US" dirty="0"/>
              <a:t>Pion production is forward/backward angle asymmetric, surface muon production is isotropic</a:t>
            </a:r>
          </a:p>
          <a:p>
            <a:pPr lvl="1"/>
            <a:r>
              <a:rPr lang="en-US" dirty="0"/>
              <a:t>suggesting that collection of backward muons is preferable for transporting a clean µ</a:t>
            </a:r>
            <a:r>
              <a:rPr lang="en-US" baseline="30000" dirty="0"/>
              <a:t>+</a:t>
            </a:r>
            <a:r>
              <a:rPr lang="en-US" dirty="0"/>
              <a:t> beam.</a:t>
            </a:r>
          </a:p>
        </p:txBody>
      </p:sp>
      <p:sp>
        <p:nvSpPr>
          <p:cNvPr id="3" name="Title 2">
            <a:extLst>
              <a:ext uri="{FF2B5EF4-FFF2-40B4-BE49-F238E27FC236}">
                <a16:creationId xmlns:a16="http://schemas.microsoft.com/office/drawing/2014/main" id="{7DF57F00-43A2-431E-A280-730EDB7D28B6}"/>
              </a:ext>
            </a:extLst>
          </p:cNvPr>
          <p:cNvSpPr>
            <a:spLocks noGrp="1"/>
          </p:cNvSpPr>
          <p:nvPr>
            <p:ph type="title"/>
          </p:nvPr>
        </p:nvSpPr>
        <p:spPr/>
        <p:txBody>
          <a:bodyPr/>
          <a:lstStyle/>
          <a:p>
            <a:r>
              <a:rPr lang="en-US" dirty="0"/>
              <a:t>Optimizing collection of surface muons </a:t>
            </a:r>
          </a:p>
        </p:txBody>
      </p:sp>
      <p:sp>
        <p:nvSpPr>
          <p:cNvPr id="4" name="Date Placeholder 3">
            <a:extLst>
              <a:ext uri="{FF2B5EF4-FFF2-40B4-BE49-F238E27FC236}">
                <a16:creationId xmlns:a16="http://schemas.microsoft.com/office/drawing/2014/main" id="{CFACCB2B-36CC-4B4C-AA4A-CBFCC7479C25}"/>
              </a:ext>
            </a:extLst>
          </p:cNvPr>
          <p:cNvSpPr>
            <a:spLocks noGrp="1"/>
          </p:cNvSpPr>
          <p:nvPr>
            <p:ph type="dt" sz="half" idx="2"/>
          </p:nvPr>
        </p:nvSpPr>
        <p:spPr/>
        <p:txBody>
          <a:bodyPr/>
          <a:lstStyle/>
          <a:p>
            <a:pPr>
              <a:defRPr/>
            </a:pPr>
            <a:fld id="{57ADAB69-348E-2C41-AF41-E98D046040A4}"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94316F39-5690-465D-8993-CCB29F6031AE}"/>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29F75C57-7AD2-4FA7-A9F3-8AE3E1CF22A6}"/>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7" name="Picture 6">
            <a:extLst>
              <a:ext uri="{FF2B5EF4-FFF2-40B4-BE49-F238E27FC236}">
                <a16:creationId xmlns:a16="http://schemas.microsoft.com/office/drawing/2014/main" id="{ACDD9FB0-5871-40FC-BC3B-D1CEE8FE5AAA}"/>
              </a:ext>
            </a:extLst>
          </p:cNvPr>
          <p:cNvPicPr/>
          <p:nvPr/>
        </p:nvPicPr>
        <p:blipFill>
          <a:blip r:embed="rId2">
            <a:extLst>
              <a:ext uri="{28A0092B-C50C-407E-A947-70E740481C1C}">
                <a14:useLocalDpi xmlns:a14="http://schemas.microsoft.com/office/drawing/2010/main" val="0"/>
              </a:ext>
            </a:extLst>
          </a:blip>
          <a:stretch>
            <a:fillRect/>
          </a:stretch>
        </p:blipFill>
        <p:spPr>
          <a:xfrm>
            <a:off x="3260912" y="864697"/>
            <a:ext cx="3041650" cy="2676525"/>
          </a:xfrm>
          <a:prstGeom prst="rect">
            <a:avLst/>
          </a:prstGeom>
        </p:spPr>
      </p:pic>
      <p:pic>
        <p:nvPicPr>
          <p:cNvPr id="8" name="Picture 7">
            <a:extLst>
              <a:ext uri="{FF2B5EF4-FFF2-40B4-BE49-F238E27FC236}">
                <a16:creationId xmlns:a16="http://schemas.microsoft.com/office/drawing/2014/main" id="{0E27E5C5-3694-4331-934F-16192731AE84}"/>
              </a:ext>
            </a:extLst>
          </p:cNvPr>
          <p:cNvPicPr/>
          <p:nvPr/>
        </p:nvPicPr>
        <p:blipFill>
          <a:blip r:embed="rId3">
            <a:extLst>
              <a:ext uri="{28A0092B-C50C-407E-A947-70E740481C1C}">
                <a14:useLocalDpi xmlns:a14="http://schemas.microsoft.com/office/drawing/2010/main" val="0"/>
              </a:ext>
            </a:extLst>
          </a:blip>
          <a:stretch>
            <a:fillRect/>
          </a:stretch>
        </p:blipFill>
        <p:spPr>
          <a:xfrm>
            <a:off x="6032500" y="1017250"/>
            <a:ext cx="2882900" cy="2571115"/>
          </a:xfrm>
          <a:prstGeom prst="rect">
            <a:avLst/>
          </a:prstGeom>
        </p:spPr>
      </p:pic>
      <p:sp>
        <p:nvSpPr>
          <p:cNvPr id="9" name="Rectangle 8">
            <a:extLst>
              <a:ext uri="{FF2B5EF4-FFF2-40B4-BE49-F238E27FC236}">
                <a16:creationId xmlns:a16="http://schemas.microsoft.com/office/drawing/2014/main" id="{5344230B-B9F6-47BA-B6B8-A569616CFE7A}"/>
              </a:ext>
            </a:extLst>
          </p:cNvPr>
          <p:cNvSpPr/>
          <p:nvPr/>
        </p:nvSpPr>
        <p:spPr>
          <a:xfrm>
            <a:off x="3260912" y="3510141"/>
            <a:ext cx="5694676" cy="1077218"/>
          </a:xfrm>
          <a:prstGeom prst="rect">
            <a:avLst/>
          </a:prstGeom>
        </p:spPr>
        <p:txBody>
          <a:bodyPr wrap="square">
            <a:spAutoFit/>
          </a:bodyPr>
          <a:lstStyle/>
          <a:p>
            <a:r>
              <a:rPr lang="en-US" sz="1600" b="1" dirty="0">
                <a:latin typeface="Times New Roman" panose="02020603050405020304" pitchFamily="18" charset="0"/>
                <a:ea typeface="Calibri" panose="020F0502020204030204" pitchFamily="34" charset="0"/>
              </a:rPr>
              <a:t>Pion momentum distribution for 500 MeV protons incident on graphite (left) and corresponding </a:t>
            </a:r>
            <a:r>
              <a:rPr lang="en-US" sz="1600" b="1" dirty="0">
                <a:solidFill>
                  <a:srgbClr val="000000"/>
                </a:solidFill>
                <a:latin typeface="Times New Roman" panose="02020603050405020304" pitchFamily="18" charset="0"/>
                <a:ea typeface="Calibri" panose="020F0502020204030204" pitchFamily="34" charset="0"/>
              </a:rPr>
              <a:t>µ</a:t>
            </a:r>
            <a:r>
              <a:rPr lang="en-US" sz="1600" b="1" baseline="30000" dirty="0">
                <a:solidFill>
                  <a:srgbClr val="000000"/>
                </a:solidFill>
                <a:latin typeface="Times New Roman" panose="02020603050405020304" pitchFamily="18" charset="0"/>
                <a:ea typeface="Calibri" panose="020F0502020204030204" pitchFamily="34" charset="0"/>
              </a:rPr>
              <a:t>+</a:t>
            </a:r>
            <a:r>
              <a:rPr lang="en-US" sz="1600" b="1" dirty="0">
                <a:solidFill>
                  <a:srgbClr val="000000"/>
                </a:solidFill>
                <a:latin typeface="Times New Roman" panose="02020603050405020304" pitchFamily="18" charset="0"/>
                <a:ea typeface="Calibri" panose="020F0502020204030204" pitchFamily="34" charset="0"/>
              </a:rPr>
              <a:t> </a:t>
            </a:r>
            <a:r>
              <a:rPr lang="en-US" sz="1600" b="1" dirty="0">
                <a:latin typeface="Times New Roman" panose="02020603050405020304" pitchFamily="18" charset="0"/>
                <a:ea typeface="Calibri" panose="020F0502020204030204" pitchFamily="34" charset="0"/>
              </a:rPr>
              <a:t>distribution (right) inside forward (green and blue) and backward (red and purple) within 20</a:t>
            </a:r>
            <a:r>
              <a:rPr lang="en-US" sz="1600" b="1" baseline="30000" dirty="0">
                <a:latin typeface="Times New Roman" panose="02020603050405020304" pitchFamily="18" charset="0"/>
                <a:ea typeface="Calibri" panose="020F0502020204030204" pitchFamily="34" charset="0"/>
              </a:rPr>
              <a:t>o</a:t>
            </a:r>
            <a:r>
              <a:rPr lang="en-US" sz="1600" b="1" dirty="0">
                <a:latin typeface="Times New Roman" panose="02020603050405020304" pitchFamily="18" charset="0"/>
                <a:ea typeface="Calibri" panose="020F0502020204030204" pitchFamily="34" charset="0"/>
              </a:rPr>
              <a:t> [10].</a:t>
            </a:r>
            <a:endParaRPr lang="en-US" sz="1600" dirty="0"/>
          </a:p>
        </p:txBody>
      </p:sp>
    </p:spTree>
    <p:extLst>
      <p:ext uri="{BB962C8B-B14F-4D97-AF65-F5344CB8AC3E}">
        <p14:creationId xmlns:p14="http://schemas.microsoft.com/office/powerpoint/2010/main" val="929022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4F86C5-AEF2-40F4-A8CE-0EA8F41C67E3}"/>
              </a:ext>
            </a:extLst>
          </p:cNvPr>
          <p:cNvSpPr>
            <a:spLocks noGrp="1"/>
          </p:cNvSpPr>
          <p:nvPr>
            <p:ph idx="1"/>
          </p:nvPr>
        </p:nvSpPr>
        <p:spPr/>
        <p:txBody>
          <a:bodyPr/>
          <a:lstStyle/>
          <a:p>
            <a:r>
              <a:rPr lang="en-US" dirty="0"/>
              <a:t>Isotropic production is very powerful in that it allows the prospect of </a:t>
            </a:r>
            <a:r>
              <a:rPr lang="en-US" dirty="0">
                <a:solidFill>
                  <a:srgbClr val="004C97"/>
                </a:solidFill>
              </a:rPr>
              <a:t>multiple secondary muon lines viewing the same production target </a:t>
            </a:r>
            <a:r>
              <a:rPr lang="en-US" dirty="0"/>
              <a:t>at different angles</a:t>
            </a:r>
          </a:p>
          <a:p>
            <a:pPr lvl="1"/>
            <a:r>
              <a:rPr lang="en-US" dirty="0"/>
              <a:t>at PSI 7 beamlines access two production targets.  </a:t>
            </a:r>
          </a:p>
          <a:p>
            <a:pPr lvl="1"/>
            <a:r>
              <a:rPr lang="en-US" dirty="0"/>
              <a:t>ISIS has two 90</a:t>
            </a:r>
            <a:r>
              <a:rPr lang="en-US" dirty="0">
                <a:sym typeface="Symbol" panose="05050102010706020507" pitchFamily="18" charset="2"/>
              </a:rPr>
              <a:t></a:t>
            </a:r>
            <a:r>
              <a:rPr lang="en-US" dirty="0"/>
              <a:t> beamlines on opposite sides of the target.</a:t>
            </a:r>
          </a:p>
          <a:p>
            <a:pPr lvl="1"/>
            <a:r>
              <a:rPr lang="en-US" dirty="0"/>
              <a:t>  The forward pion asymmetry implies that a forward angle viewing within 20</a:t>
            </a:r>
            <a:r>
              <a:rPr lang="en-US" dirty="0">
                <a:sym typeface="Symbol" panose="05050102010706020507" pitchFamily="18" charset="2"/>
              </a:rPr>
              <a:t></a:t>
            </a:r>
            <a:r>
              <a:rPr lang="en-US" dirty="0"/>
              <a:t> would likely intercept tails of the primary proton beam even for a 4% graphite target</a:t>
            </a:r>
          </a:p>
          <a:p>
            <a:pPr lvl="1"/>
            <a:r>
              <a:rPr lang="en-US" dirty="0"/>
              <a:t>A balance must be achieved between multiple beamlines and multiple scattering, the latter a function of target length and atomic number. </a:t>
            </a:r>
          </a:p>
          <a:p>
            <a:pPr lvl="2"/>
            <a:r>
              <a:rPr lang="en-US" dirty="0"/>
              <a:t>For the ISIS 45</a:t>
            </a:r>
            <a:r>
              <a:rPr lang="en-US" dirty="0">
                <a:sym typeface="Symbol" panose="05050102010706020507" pitchFamily="18" charset="2"/>
              </a:rPr>
              <a:t></a:t>
            </a:r>
            <a:r>
              <a:rPr lang="en-US" dirty="0"/>
              <a:t>, 7mm graphite target, a beamline could not be implemented near the defining 20</a:t>
            </a:r>
            <a:r>
              <a:rPr lang="en-US" dirty="0">
                <a:sym typeface="Symbol" panose="05050102010706020507" pitchFamily="18" charset="2"/>
              </a:rPr>
              <a:t></a:t>
            </a:r>
            <a:r>
              <a:rPr lang="en-US" dirty="0"/>
              <a:t> (</a:t>
            </a:r>
            <a:r>
              <a:rPr lang="en-US" dirty="0">
                <a:sym typeface="Symbol" panose="05050102010706020507" pitchFamily="18" charset="2"/>
              </a:rPr>
              <a:t></a:t>
            </a:r>
            <a:r>
              <a:rPr lang="en-US" baseline="-25000" dirty="0"/>
              <a:t>rms</a:t>
            </a:r>
            <a:r>
              <a:rPr lang="en-US" dirty="0"/>
              <a:t> is only 2.23 </a:t>
            </a:r>
            <a:r>
              <a:rPr lang="en-US" dirty="0" err="1"/>
              <a:t>mr</a:t>
            </a:r>
            <a:r>
              <a:rPr lang="en-US" dirty="0"/>
              <a:t>). </a:t>
            </a:r>
          </a:p>
        </p:txBody>
      </p:sp>
      <p:sp>
        <p:nvSpPr>
          <p:cNvPr id="3" name="Title 2">
            <a:extLst>
              <a:ext uri="{FF2B5EF4-FFF2-40B4-BE49-F238E27FC236}">
                <a16:creationId xmlns:a16="http://schemas.microsoft.com/office/drawing/2014/main" id="{3BB9CED6-83F1-4BCB-BB73-104B9BCEDE78}"/>
              </a:ext>
            </a:extLst>
          </p:cNvPr>
          <p:cNvSpPr>
            <a:spLocks noGrp="1"/>
          </p:cNvSpPr>
          <p:nvPr>
            <p:ph type="title"/>
          </p:nvPr>
        </p:nvSpPr>
        <p:spPr/>
        <p:txBody>
          <a:bodyPr/>
          <a:lstStyle/>
          <a:p>
            <a:r>
              <a:rPr lang="en-US" dirty="0"/>
              <a:t>Secondary beamline considerations</a:t>
            </a:r>
          </a:p>
        </p:txBody>
      </p:sp>
      <p:sp>
        <p:nvSpPr>
          <p:cNvPr id="4" name="Date Placeholder 3">
            <a:extLst>
              <a:ext uri="{FF2B5EF4-FFF2-40B4-BE49-F238E27FC236}">
                <a16:creationId xmlns:a16="http://schemas.microsoft.com/office/drawing/2014/main" id="{9C525272-FDA0-48CF-BDB1-F682734BA078}"/>
              </a:ext>
            </a:extLst>
          </p:cNvPr>
          <p:cNvSpPr>
            <a:spLocks noGrp="1"/>
          </p:cNvSpPr>
          <p:nvPr>
            <p:ph type="dt" sz="half" idx="2"/>
          </p:nvPr>
        </p:nvSpPr>
        <p:spPr/>
        <p:txBody>
          <a:bodyPr/>
          <a:lstStyle/>
          <a:p>
            <a:pPr>
              <a:defRPr/>
            </a:pPr>
            <a:fld id="{57ADAB69-348E-2C41-AF41-E98D046040A4}"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D8D2F369-412B-4679-B4A3-A938072644AD}"/>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4B82DFD1-2C38-4C6E-A8B7-D3A748183048}"/>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346525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D8C7F9-849F-4974-B2B6-7A76B28FB9EF}"/>
              </a:ext>
            </a:extLst>
          </p:cNvPr>
          <p:cNvSpPr>
            <a:spLocks noGrp="1"/>
          </p:cNvSpPr>
          <p:nvPr>
            <p:ph idx="1"/>
          </p:nvPr>
        </p:nvSpPr>
        <p:spPr>
          <a:xfrm>
            <a:off x="228604" y="728664"/>
            <a:ext cx="8323725" cy="3794522"/>
          </a:xfrm>
        </p:spPr>
        <p:txBody>
          <a:bodyPr/>
          <a:lstStyle/>
          <a:p>
            <a:r>
              <a:rPr lang="en-US" dirty="0"/>
              <a:t>Surface muon yield is highly sensitive to the geometric details of target design and relative orientation to collection.  </a:t>
            </a:r>
          </a:p>
          <a:p>
            <a:r>
              <a:rPr lang="en-US" dirty="0"/>
              <a:t>A surface phenomenon necessarily involves maximizing surface area, minimizing secondary pion absorption, and, importantly, promoting the diffusion of ultra-low energy muons to the surface without significant energy loss. </a:t>
            </a:r>
          </a:p>
          <a:p>
            <a:r>
              <a:rPr lang="en-US" dirty="0"/>
              <a:t>Optimizing the production target for surface muon production emphasizes increasing surface area to volume;</a:t>
            </a:r>
          </a:p>
          <a:p>
            <a:pPr lvl="1"/>
            <a:r>
              <a:rPr lang="en-US" dirty="0"/>
              <a:t> producing more muons near the surface implies thin targets which also reduces secondary pion absorption and energy loss in transit. </a:t>
            </a:r>
          </a:p>
          <a:p>
            <a:r>
              <a:rPr lang="en-US" dirty="0"/>
              <a:t>Increasing the target angle away from the normal is a highly effective way to increase the number of nuclear interaction lengths without consequentially impacting the surface to volume ratio and muon mean path to the surface. </a:t>
            </a:r>
          </a:p>
        </p:txBody>
      </p:sp>
      <p:sp>
        <p:nvSpPr>
          <p:cNvPr id="3" name="Title 2">
            <a:extLst>
              <a:ext uri="{FF2B5EF4-FFF2-40B4-BE49-F238E27FC236}">
                <a16:creationId xmlns:a16="http://schemas.microsoft.com/office/drawing/2014/main" id="{14790C01-1D90-446D-BB4B-4751DA510EA4}"/>
              </a:ext>
            </a:extLst>
          </p:cNvPr>
          <p:cNvSpPr>
            <a:spLocks noGrp="1"/>
          </p:cNvSpPr>
          <p:nvPr>
            <p:ph type="title"/>
          </p:nvPr>
        </p:nvSpPr>
        <p:spPr/>
        <p:txBody>
          <a:bodyPr/>
          <a:lstStyle/>
          <a:p>
            <a:r>
              <a:rPr lang="en-US" dirty="0"/>
              <a:t>Target Design</a:t>
            </a:r>
          </a:p>
        </p:txBody>
      </p:sp>
      <p:sp>
        <p:nvSpPr>
          <p:cNvPr id="4" name="Date Placeholder 3">
            <a:extLst>
              <a:ext uri="{FF2B5EF4-FFF2-40B4-BE49-F238E27FC236}">
                <a16:creationId xmlns:a16="http://schemas.microsoft.com/office/drawing/2014/main" id="{61D0AD16-69D4-4CFB-A0C9-4DA339708F43}"/>
              </a:ext>
            </a:extLst>
          </p:cNvPr>
          <p:cNvSpPr>
            <a:spLocks noGrp="1"/>
          </p:cNvSpPr>
          <p:nvPr>
            <p:ph type="dt" sz="half" idx="2"/>
          </p:nvPr>
        </p:nvSpPr>
        <p:spPr/>
        <p:txBody>
          <a:bodyPr/>
          <a:lstStyle/>
          <a:p>
            <a:pPr>
              <a:defRPr/>
            </a:pPr>
            <a:fld id="{57ADAB69-348E-2C41-AF41-E98D046040A4}" type="datetime1">
              <a:rPr lang="en-US" smtClean="0"/>
              <a:pPr>
                <a:defRPr/>
              </a:pPr>
              <a:t>4/30/2019</a:t>
            </a:fld>
            <a:endParaRPr lang="en-US" dirty="0"/>
          </a:p>
        </p:txBody>
      </p:sp>
      <p:sp>
        <p:nvSpPr>
          <p:cNvPr id="5" name="Footer Placeholder 4">
            <a:extLst>
              <a:ext uri="{FF2B5EF4-FFF2-40B4-BE49-F238E27FC236}">
                <a16:creationId xmlns:a16="http://schemas.microsoft.com/office/drawing/2014/main" id="{8690B848-B325-4BEE-8BCD-256786C7E967}"/>
              </a:ext>
            </a:extLst>
          </p:cNvPr>
          <p:cNvSpPr>
            <a:spLocks noGrp="1"/>
          </p:cNvSpPr>
          <p:nvPr>
            <p:ph type="ftr" sz="quarter" idx="3"/>
          </p:nvPr>
        </p:nvSpPr>
        <p:spPr/>
        <p:txBody>
          <a:bodyPr/>
          <a:lstStyle/>
          <a:p>
            <a:pPr>
              <a:defRPr/>
            </a:pPr>
            <a:r>
              <a:rPr lang="en-US" dirty="0"/>
              <a:t>Presenter | Presentation Title or Meeting Title</a:t>
            </a:r>
            <a:endParaRPr lang="en-US" b="1" dirty="0"/>
          </a:p>
        </p:txBody>
      </p:sp>
      <p:sp>
        <p:nvSpPr>
          <p:cNvPr id="6" name="Slide Number Placeholder 5">
            <a:extLst>
              <a:ext uri="{FF2B5EF4-FFF2-40B4-BE49-F238E27FC236}">
                <a16:creationId xmlns:a16="http://schemas.microsoft.com/office/drawing/2014/main" id="{3A526A20-6D6A-4DC0-A841-1D651B4874AB}"/>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128852174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FNAL_PowerPoint_16x9_100716</Template>
  <TotalTime>17547</TotalTime>
  <Words>1551</Words>
  <Application>Microsoft Office PowerPoint</Application>
  <PresentationFormat>On-screen Show (16:9)</PresentationFormat>
  <Paragraphs>164</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Helvetica</vt:lpstr>
      <vt:lpstr>Symbol</vt:lpstr>
      <vt:lpstr>Times New Roman</vt:lpstr>
      <vt:lpstr>Fermilab_PPT_090915</vt:lpstr>
      <vt:lpstr>Microsoft PowerPoint Presentation</vt:lpstr>
      <vt:lpstr>PowerPoint Presentation</vt:lpstr>
      <vt:lpstr>Ultra-low Energy Muon Beams – Muon Spin Resonance Facilities </vt:lpstr>
      <vt:lpstr>Current µSR Facilities</vt:lpstr>
      <vt:lpstr>Surface Muon Production</vt:lpstr>
      <vt:lpstr>Surface Muon Production</vt:lpstr>
      <vt:lpstr>PowerPoint Presentation</vt:lpstr>
      <vt:lpstr>Optimizing collection of surface muons </vt:lpstr>
      <vt:lpstr>Secondary beamline considerations</vt:lpstr>
      <vt:lpstr>Target Design</vt:lpstr>
      <vt:lpstr>Target slice geometry</vt:lpstr>
      <vt:lpstr>Target Material</vt:lpstr>
      <vt:lpstr>The 400 MeV Fermilab Linac</vt:lpstr>
      <vt:lpstr>Beam Structure at other facilities</vt:lpstr>
      <vt:lpstr>Replicating ISIS operation and conclusion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S. Batko x 31290N</dc:creator>
  <cp:lastModifiedBy>Carol J Johnstone</cp:lastModifiedBy>
  <cp:revision>113</cp:revision>
  <cp:lastPrinted>2014-01-20T19:40:21Z</cp:lastPrinted>
  <dcterms:created xsi:type="dcterms:W3CDTF">2017-07-11T19:46:45Z</dcterms:created>
  <dcterms:modified xsi:type="dcterms:W3CDTF">2019-04-30T14:48:16Z</dcterms:modified>
</cp:coreProperties>
</file>