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1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12192000" cy="6858000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 userDrawn="1">
          <p15:clr>
            <a:srgbClr val="A4A3A4"/>
          </p15:clr>
        </p15:guide>
        <p15:guide id="2" orient="horz" pos="476" userDrawn="1">
          <p15:clr>
            <a:srgbClr val="A4A3A4"/>
          </p15:clr>
        </p15:guide>
        <p15:guide id="3" orient="horz" pos="1443" userDrawn="1">
          <p15:clr>
            <a:srgbClr val="A4A3A4"/>
          </p15:clr>
        </p15:guide>
        <p15:guide id="4" orient="horz" pos="966" userDrawn="1">
          <p15:clr>
            <a:srgbClr val="A4A3A4"/>
          </p15:clr>
        </p15:guide>
        <p15:guide id="5" orient="horz" pos="1876" userDrawn="1">
          <p15:clr>
            <a:srgbClr val="A4A3A4"/>
          </p15:clr>
        </p15:guide>
        <p15:guide id="6" orient="horz" pos="3616" userDrawn="1">
          <p15:clr>
            <a:srgbClr val="A4A3A4"/>
          </p15:clr>
        </p15:guide>
        <p15:guide id="7" pos="2920" userDrawn="1">
          <p15:clr>
            <a:srgbClr val="A4A3A4"/>
          </p15:clr>
        </p15:guide>
        <p15:guide id="8" pos="2917" userDrawn="1">
          <p15:clr>
            <a:srgbClr val="A4A3A4"/>
          </p15:clr>
        </p15:guide>
        <p15:guide id="9" pos="6701" userDrawn="1">
          <p15:clr>
            <a:srgbClr val="A4A3A4"/>
          </p15:clr>
        </p15:guide>
        <p15:guide id="10" pos="3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000000"/>
    <a:srgbClr val="FDEADA"/>
    <a:srgbClr val="3C5A77"/>
    <a:srgbClr val="F37C23"/>
    <a:srgbClr val="BC5F2B"/>
    <a:srgbClr val="32547A"/>
    <a:srgbClr val="B8561A"/>
    <a:srgbClr val="B65A1F"/>
    <a:srgbClr val="568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96" y="448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920"/>
        <p:guide pos="2917"/>
        <p:guide pos="6701"/>
        <p:guide pos="376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aeus Leitner" userId="fe9dfe80-cddc-4bb6-b39f-2e63a57e76fe" providerId="ADAL" clId="{095CAD26-4D54-459C-82F2-2220266FDE42}"/>
    <pc:docChg chg="delSld">
      <pc:chgData name="Matthaeus Leitner" userId="fe9dfe80-cddc-4bb6-b39f-2e63a57e76fe" providerId="ADAL" clId="{095CAD26-4D54-459C-82F2-2220266FDE42}" dt="2019-09-19T15:22:43.322" v="7" actId="2696"/>
      <pc:docMkLst>
        <pc:docMk/>
      </pc:docMkLst>
      <pc:sldChg chg="del">
        <pc:chgData name="Matthaeus Leitner" userId="fe9dfe80-cddc-4bb6-b39f-2e63a57e76fe" providerId="ADAL" clId="{095CAD26-4D54-459C-82F2-2220266FDE42}" dt="2019-09-19T15:22:43.139" v="0" actId="2696"/>
        <pc:sldMkLst>
          <pc:docMk/>
          <pc:sldMk cId="2262129651" sldId="256"/>
        </pc:sldMkLst>
      </pc:sldChg>
      <pc:sldChg chg="del">
        <pc:chgData name="Matthaeus Leitner" userId="fe9dfe80-cddc-4bb6-b39f-2e63a57e76fe" providerId="ADAL" clId="{095CAD26-4D54-459C-82F2-2220266FDE42}" dt="2019-09-19T15:22:43.156" v="1" actId="2696"/>
        <pc:sldMkLst>
          <pc:docMk/>
          <pc:sldMk cId="3837081893" sldId="257"/>
        </pc:sldMkLst>
      </pc:sldChg>
      <pc:sldChg chg="del">
        <pc:chgData name="Matthaeus Leitner" userId="fe9dfe80-cddc-4bb6-b39f-2e63a57e76fe" providerId="ADAL" clId="{095CAD26-4D54-459C-82F2-2220266FDE42}" dt="2019-09-19T15:22:43.172" v="2" actId="2696"/>
        <pc:sldMkLst>
          <pc:docMk/>
          <pc:sldMk cId="2809533086" sldId="258"/>
        </pc:sldMkLst>
      </pc:sldChg>
      <pc:sldChg chg="del">
        <pc:chgData name="Matthaeus Leitner" userId="fe9dfe80-cddc-4bb6-b39f-2e63a57e76fe" providerId="ADAL" clId="{095CAD26-4D54-459C-82F2-2220266FDE42}" dt="2019-09-19T15:22:43.187" v="3" actId="2696"/>
        <pc:sldMkLst>
          <pc:docMk/>
          <pc:sldMk cId="1081374569" sldId="259"/>
        </pc:sldMkLst>
      </pc:sldChg>
      <pc:sldChg chg="del">
        <pc:chgData name="Matthaeus Leitner" userId="fe9dfe80-cddc-4bb6-b39f-2e63a57e76fe" providerId="ADAL" clId="{095CAD26-4D54-459C-82F2-2220266FDE42}" dt="2019-09-19T15:22:43.198" v="4" actId="2696"/>
        <pc:sldMkLst>
          <pc:docMk/>
          <pc:sldMk cId="3145500461" sldId="260"/>
        </pc:sldMkLst>
      </pc:sldChg>
      <pc:sldChg chg="del">
        <pc:chgData name="Matthaeus Leitner" userId="fe9dfe80-cddc-4bb6-b39f-2e63a57e76fe" providerId="ADAL" clId="{095CAD26-4D54-459C-82F2-2220266FDE42}" dt="2019-09-19T15:22:43.212" v="5" actId="2696"/>
        <pc:sldMkLst>
          <pc:docMk/>
          <pc:sldMk cId="2775854102" sldId="261"/>
        </pc:sldMkLst>
      </pc:sldChg>
      <pc:sldChg chg="del">
        <pc:chgData name="Matthaeus Leitner" userId="fe9dfe80-cddc-4bb6-b39f-2e63a57e76fe" providerId="ADAL" clId="{095CAD26-4D54-459C-82F2-2220266FDE42}" dt="2019-09-19T15:22:43.223" v="6" actId="2696"/>
        <pc:sldMkLst>
          <pc:docMk/>
          <pc:sldMk cId="2698434264" sldId="262"/>
        </pc:sldMkLst>
      </pc:sldChg>
      <pc:sldChg chg="del">
        <pc:chgData name="Matthaeus Leitner" userId="fe9dfe80-cddc-4bb6-b39f-2e63a57e76fe" providerId="ADAL" clId="{095CAD26-4D54-459C-82F2-2220266FDE42}" dt="2019-09-19T15:22:43.322" v="7" actId="2696"/>
        <pc:sldMkLst>
          <pc:docMk/>
          <pc:sldMk cId="2735430881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9/19/2019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05368" y="1969797"/>
            <a:ext cx="10729616" cy="1321247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Title Line 1</a:t>
            </a:r>
            <a:br>
              <a:rPr lang="en-US" dirty="0"/>
            </a:br>
            <a:r>
              <a:rPr lang="en-US" dirty="0"/>
              <a:t>Title Line 2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 hasCustomPrompt="1"/>
          </p:nvPr>
        </p:nvSpPr>
        <p:spPr>
          <a:xfrm>
            <a:off x="605367" y="3363829"/>
            <a:ext cx="5421436" cy="1482089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None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274638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None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625475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None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898525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None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165225" inden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None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1042795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sz="4400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69130" y="274638"/>
            <a:ext cx="11384816" cy="88386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369130" y="1357503"/>
            <a:ext cx="11384816" cy="4920571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30188" indent="-230188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400" b="0" i="0">
                <a:solidFill>
                  <a:srgbClr val="3C5A77"/>
                </a:solidFill>
                <a:latin typeface="Helvetica"/>
              </a:defRPr>
            </a:lvl1pPr>
            <a:lvl2pPr marL="514350" indent="-23018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60425" indent="-23018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98563" indent="-23018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0000"/>
              <a:buFont typeface="Lucida Grande"/>
              <a:buChar char="-"/>
              <a:defRPr sz="1400" b="0" i="0">
                <a:solidFill>
                  <a:srgbClr val="3C5A77"/>
                </a:solidFill>
                <a:latin typeface="Helvetica"/>
              </a:defRPr>
            </a:lvl4pPr>
            <a:lvl5pPr marL="1484313" indent="-22542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88000"/>
              <a:buFont typeface="Arial"/>
              <a:buChar char="•"/>
              <a:defRPr sz="12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2B9765-4D24-4CBD-A329-DF85D292EA1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FAA9FE-4289-44DC-B79C-5B1402718BA6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87DE12-534F-455F-B899-EED0B3632AA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D22603-56E6-442C-BB79-DBEB857EC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1D226E-CF4B-4088-96DD-23192153D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B21DE3-83E5-4E9E-A8C9-F3E6609DC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CDCA643-287D-4B83-B89A-D2B6C9BCA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130" y="274638"/>
            <a:ext cx="11384816" cy="88386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654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1739" y="6561582"/>
            <a:ext cx="1331423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713" y="6561582"/>
            <a:ext cx="6523352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9130" y="6561582"/>
            <a:ext cx="566925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>
            <a:off x="369130" y="6454130"/>
            <a:ext cx="11453741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11261735" y="6489520"/>
            <a:ext cx="561136" cy="2369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4" r:id="rId2"/>
    <p:sldLayoutId id="2147483687" r:id="rId3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BCD639B-C099-4622-BD93-409340AB69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1457" y="2094630"/>
            <a:ext cx="4213593" cy="409997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37EDF65-10D1-4D7A-980D-2D2C0A00F5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ODH Calculation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21962-2311-428B-8C51-DE253C113DB8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69131" y="1357503"/>
            <a:ext cx="8416462" cy="492057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ND cavern ODH calculations have not been performed, yet.</a:t>
            </a:r>
          </a:p>
          <a:p>
            <a:pPr algn="just"/>
            <a:r>
              <a:rPr lang="en-US" dirty="0"/>
              <a:t>A preliminary design guidance could be based on the </a:t>
            </a:r>
            <a:r>
              <a:rPr lang="en-US" dirty="0" err="1"/>
              <a:t>MicroBooNE</a:t>
            </a:r>
            <a:r>
              <a:rPr lang="en-US" dirty="0"/>
              <a:t> ventilation system. </a:t>
            </a:r>
            <a:r>
              <a:rPr lang="en-US" dirty="0" err="1"/>
              <a:t>MicroBooNE</a:t>
            </a:r>
            <a:r>
              <a:rPr lang="en-US" dirty="0"/>
              <a:t> is a 90 ton </a:t>
            </a:r>
            <a:r>
              <a:rPr lang="en-US" dirty="0" err="1"/>
              <a:t>LAr</a:t>
            </a:r>
            <a:r>
              <a:rPr lang="en-US" dirty="0"/>
              <a:t> detector. The </a:t>
            </a:r>
            <a:r>
              <a:rPr lang="en-US" dirty="0" err="1"/>
              <a:t>MicroBooNE</a:t>
            </a:r>
            <a:r>
              <a:rPr lang="en-US" dirty="0"/>
              <a:t> pit footprint (floor area) is around eight times smaller than the ND cavern.</a:t>
            </a:r>
          </a:p>
          <a:p>
            <a:r>
              <a:rPr lang="en-US" dirty="0" err="1"/>
              <a:t>MicroBooNE</a:t>
            </a:r>
            <a:r>
              <a:rPr lang="en-US" dirty="0"/>
              <a:t> Ventilation Parameters</a:t>
            </a:r>
          </a:p>
          <a:p>
            <a:pPr lvl="1"/>
            <a:r>
              <a:rPr lang="en-US" dirty="0"/>
              <a:t>Duct Size: 3 ft diam.	</a:t>
            </a:r>
          </a:p>
          <a:p>
            <a:pPr lvl="1"/>
            <a:r>
              <a:rPr lang="en-US" dirty="0"/>
              <a:t>Louver Locations: top and bottom for </a:t>
            </a:r>
            <a:r>
              <a:rPr lang="en-US" dirty="0" err="1"/>
              <a:t>LHe</a:t>
            </a:r>
            <a:r>
              <a:rPr lang="en-US" dirty="0"/>
              <a:t> and </a:t>
            </a:r>
            <a:r>
              <a:rPr lang="en-US" dirty="0" err="1"/>
              <a:t>LAr</a:t>
            </a:r>
            <a:endParaRPr lang="en-US" dirty="0"/>
          </a:p>
          <a:p>
            <a:pPr lvl="1"/>
            <a:r>
              <a:rPr lang="en-US" dirty="0"/>
              <a:t>Ventilation Speed: 7,500 ft</a:t>
            </a:r>
            <a:r>
              <a:rPr lang="en-US" baseline="30000" dirty="0"/>
              <a:t>3</a:t>
            </a:r>
            <a:r>
              <a:rPr lang="en-US" dirty="0"/>
              <a:t>/min with two fans for redundancy</a:t>
            </a:r>
          </a:p>
          <a:p>
            <a:r>
              <a:rPr lang="en-US" b="1" dirty="0"/>
              <a:t>Initial ODH scoping calculation will require</a:t>
            </a:r>
            <a:br>
              <a:rPr lang="en-US" b="1" dirty="0"/>
            </a:br>
            <a:r>
              <a:rPr lang="en-US" b="1" dirty="0"/>
              <a:t>a few weeks of a cognizant engineer.</a:t>
            </a:r>
          </a:p>
          <a:p>
            <a:r>
              <a:rPr lang="en-US" dirty="0"/>
              <a:t>A full study can later be performed once the</a:t>
            </a:r>
            <a:br>
              <a:rPr lang="en-US" dirty="0"/>
            </a:br>
            <a:r>
              <a:rPr lang="en-US" dirty="0"/>
              <a:t>designs are more matured.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0654F2-A637-41D0-8304-9AE8BE56D8A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882A5-70AD-45F8-98D1-F6455FBC592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B8AF7D-A00B-4104-A23D-4CC15FCAD75B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651289"/>
      </p:ext>
    </p:extLst>
  </p:cSld>
  <p:clrMapOvr>
    <a:masterClrMapping/>
  </p:clrMapOvr>
</p:sld>
</file>

<file path=ppt/theme/theme1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DUNE_Template" id="{0B6869F3-6672-4DDB-8737-730D91823686}" vid="{D05EA611-3432-4FD5-829A-F1DE6825D6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E8E160D3C3B3F408B0484C87E1F0176" ma:contentTypeVersion="10" ma:contentTypeDescription="Create a new document." ma:contentTypeScope="" ma:versionID="4bdc386cb9bfbf21f6beba7e18dc2ac5">
  <xsd:schema xmlns:xsd="http://www.w3.org/2001/XMLSchema" xmlns:xs="http://www.w3.org/2001/XMLSchema" xmlns:p="http://schemas.microsoft.com/office/2006/metadata/properties" xmlns:ns3="1baa8dbc-d8c3-4fce-bc95-5ef1218cfce1" targetNamespace="http://schemas.microsoft.com/office/2006/metadata/properties" ma:root="true" ma:fieldsID="3c76f88f0b02969e70e82ceb932eb35e" ns3:_="">
    <xsd:import namespace="1baa8dbc-d8c3-4fce-bc95-5ef1218cfce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aa8dbc-d8c3-4fce-bc95-5ef1218cfc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A4751D9-AE9D-4048-9513-C329984EBA4F}">
  <ds:schemaRefs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2006/metadata/properties"/>
    <ds:schemaRef ds:uri="1baa8dbc-d8c3-4fce-bc95-5ef1218cfce1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E5521EE-D126-49DA-A54A-EBC5F30685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aa8dbc-d8c3-4fce-bc95-5ef1218cfc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F37E86-C39E-4461-AD42-275C92331D8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DUNE_Template</Template>
  <TotalTime>7858</TotalTime>
  <Words>64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Helvetica</vt:lpstr>
      <vt:lpstr>Lucida Grande</vt:lpstr>
      <vt:lpstr>LBNF Content-Footer Theme</vt:lpstr>
      <vt:lpstr>ODH Calculation Plans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– One or two lines</dc:title>
  <dc:subject/>
  <dc:creator>Timothy Bolton</dc:creator>
  <cp:keywords/>
  <dc:description>Modified by A. Weber</dc:description>
  <cp:lastModifiedBy>Matthaeus Leitner</cp:lastModifiedBy>
  <cp:revision>148</cp:revision>
  <cp:lastPrinted>2018-12-05T21:59:46Z</cp:lastPrinted>
  <dcterms:created xsi:type="dcterms:W3CDTF">2018-08-23T13:18:23Z</dcterms:created>
  <dcterms:modified xsi:type="dcterms:W3CDTF">2019-09-19T15:22:46Z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0x010100CE8E160D3C3B3F408B0484C87E1F0176</vt:lpwstr>
  </property>
</Properties>
</file>