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410" r:id="rId7"/>
    <p:sldId id="412" r:id="rId8"/>
    <p:sldId id="413" r:id="rId9"/>
    <p:sldId id="408" r:id="rId10"/>
    <p:sldId id="407" r:id="rId11"/>
    <p:sldId id="409" r:id="rId12"/>
    <p:sldId id="416" r:id="rId13"/>
    <p:sldId id="417" r:id="rId14"/>
    <p:sldId id="418" r:id="rId15"/>
    <p:sldId id="280" r:id="rId16"/>
    <p:sldId id="419" r:id="rId17"/>
    <p:sldId id="421" r:id="rId18"/>
    <p:sldId id="420" r:id="rId19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 userDrawn="1">
          <p15:clr>
            <a:srgbClr val="A4A3A4"/>
          </p15:clr>
        </p15:guide>
        <p15:guide id="2" orient="horz" pos="476" userDrawn="1">
          <p15:clr>
            <a:srgbClr val="A4A3A4"/>
          </p15:clr>
        </p15:guide>
        <p15:guide id="3" orient="horz" pos="1443" userDrawn="1">
          <p15:clr>
            <a:srgbClr val="A4A3A4"/>
          </p15:clr>
        </p15:guide>
        <p15:guide id="4" orient="horz" pos="966" userDrawn="1">
          <p15:clr>
            <a:srgbClr val="A4A3A4"/>
          </p15:clr>
        </p15:guide>
        <p15:guide id="5" orient="horz" pos="1876" userDrawn="1">
          <p15:clr>
            <a:srgbClr val="A4A3A4"/>
          </p15:clr>
        </p15:guide>
        <p15:guide id="6" orient="horz" pos="3616" userDrawn="1">
          <p15:clr>
            <a:srgbClr val="A4A3A4"/>
          </p15:clr>
        </p15:guide>
        <p15:guide id="7" pos="2920" userDrawn="1">
          <p15:clr>
            <a:srgbClr val="A4A3A4"/>
          </p15:clr>
        </p15:guide>
        <p15:guide id="8" pos="2917" userDrawn="1">
          <p15:clr>
            <a:srgbClr val="A4A3A4"/>
          </p15:clr>
        </p15:guide>
        <p15:guide id="9" pos="6701" userDrawn="1">
          <p15:clr>
            <a:srgbClr val="A4A3A4"/>
          </p15:clr>
        </p15:guide>
        <p15:guide id="10" pos="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000000"/>
    <a:srgbClr val="FDEADA"/>
    <a:srgbClr val="3C5A77"/>
    <a:srgbClr val="F37C23"/>
    <a:srgbClr val="BC5F2B"/>
    <a:srgbClr val="32547A"/>
    <a:srgbClr val="B8561A"/>
    <a:srgbClr val="B65A1F"/>
    <a:srgbClr val="568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555" y="63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920"/>
        <p:guide pos="2917"/>
        <p:guide pos="6701"/>
        <p:guide pos="37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10/2/2019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10/2/2019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5B8DFB-7560-7748-9E76-FC0A299217DA}" type="slidenum">
              <a:rPr lang="en-GB"/>
              <a:pPr>
                <a:defRPr/>
              </a:pPr>
              <a:t>7</a:t>
            </a:fld>
            <a:endParaRPr lang="en-GB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5368" y="1969797"/>
            <a:ext cx="10729616" cy="132124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Title Line 1</a:t>
            </a:r>
            <a:br>
              <a:rPr lang="en-US" dirty="0"/>
            </a:br>
            <a:r>
              <a:rPr lang="en-US" dirty="0"/>
              <a:t>Title Line 2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05367" y="3363829"/>
            <a:ext cx="5421436" cy="148208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274638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None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62547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None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8985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None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1652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None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42795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9130" y="274638"/>
            <a:ext cx="11384816" cy="88386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369130" y="1357503"/>
            <a:ext cx="11384816" cy="492057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400" b="0" i="0">
                <a:solidFill>
                  <a:srgbClr val="3C5A77"/>
                </a:solidFill>
                <a:latin typeface="Helvetica"/>
              </a:defRPr>
            </a:lvl1pPr>
            <a:lvl2pPr marL="514350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60425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98563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Lucida Grande"/>
              <a:buChar char="-"/>
              <a:defRPr sz="1400" b="0" i="0">
                <a:solidFill>
                  <a:srgbClr val="3C5A77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/>
              <a:buChar char="•"/>
              <a:defRPr sz="12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2B9765-4D24-4CBD-A329-DF85D292EA1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AA9FE-4289-44DC-B79C-5B1402718B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7DE12-534F-455F-B899-EED0B3632A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D22603-56E6-442C-BB79-DBEB857EC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226E-CF4B-4088-96DD-23192153D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21DE3-83E5-4E9E-A8C9-F3E6609DC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CDCA643-287D-4B83-B89A-D2B6C9BCA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30" y="274638"/>
            <a:ext cx="11384816" cy="88386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654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1739" y="6561582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3" y="6561582"/>
            <a:ext cx="6523352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130" y="6561582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69130" y="6454130"/>
            <a:ext cx="11453741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261735" y="6489520"/>
            <a:ext cx="561136" cy="2369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4" r:id="rId2"/>
    <p:sldLayoutId id="2147483687" r:id="rId3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Bi-Weekly DUNE Near Detector</a:t>
            </a:r>
            <a:br>
              <a:rPr lang="en-US" dirty="0"/>
            </a:br>
            <a:r>
              <a:rPr lang="en-US" dirty="0"/>
              <a:t>Engineering Integration Meeting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1"/>
          </p:nvPr>
        </p:nvSpPr>
        <p:spPr>
          <a:xfrm>
            <a:off x="643944" y="3363836"/>
            <a:ext cx="7613017" cy="1482089"/>
          </a:xfrm>
        </p:spPr>
        <p:txBody>
          <a:bodyPr/>
          <a:lstStyle/>
          <a:p>
            <a:r>
              <a:rPr lang="en-US" dirty="0"/>
              <a:t>10/03/2019</a:t>
            </a:r>
          </a:p>
        </p:txBody>
      </p:sp>
    </p:spTree>
    <p:extLst>
      <p:ext uri="{BB962C8B-B14F-4D97-AF65-F5344CB8AC3E}">
        <p14:creationId xmlns:p14="http://schemas.microsoft.com/office/powerpoint/2010/main" val="2262129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70218CD-0DC9-413A-926C-43DFE5A3808F}"/>
              </a:ext>
            </a:extLst>
          </p:cNvPr>
          <p:cNvGrpSpPr/>
          <p:nvPr/>
        </p:nvGrpSpPr>
        <p:grpSpPr>
          <a:xfrm>
            <a:off x="870057" y="823075"/>
            <a:ext cx="8157008" cy="5529763"/>
            <a:chOff x="369130" y="1063419"/>
            <a:chExt cx="7909061" cy="53616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4E9001-8EC9-4A75-B11E-95873A581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9130" y="1063419"/>
              <a:ext cx="7732802" cy="536167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A0D528-0E27-46B7-99AB-55BE2879BD65}"/>
                </a:ext>
              </a:extLst>
            </p:cNvPr>
            <p:cNvSpPr/>
            <p:nvPr/>
          </p:nvSpPr>
          <p:spPr>
            <a:xfrm>
              <a:off x="5592417" y="1294985"/>
              <a:ext cx="2685774" cy="2062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8C6C53-B6CD-4E68-A7CF-AD1C3D28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9/26/2019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135DE-F3EF-46B7-AE08-5F8B3DE9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Collaboration Meeting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71339-76F7-4961-AC35-46FA786B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CA153A-2F0C-4425-8A95-7EC1C4BF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MPD Design Maturation: Achieved Fully Integrated Design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95377F-219F-456C-9318-199A17E7C65C}"/>
              </a:ext>
            </a:extLst>
          </p:cNvPr>
          <p:cNvSpPr/>
          <p:nvPr/>
        </p:nvSpPr>
        <p:spPr>
          <a:xfrm>
            <a:off x="9506187" y="4647138"/>
            <a:ext cx="2000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 Pro Cond" panose="020B0606030504040204" pitchFamily="34" charset="0"/>
              </a:rPr>
              <a:t>Detector Size:</a:t>
            </a:r>
          </a:p>
          <a:p>
            <a:r>
              <a:rPr lang="en-US" sz="1600" dirty="0">
                <a:latin typeface="Verdana Pro Cond" panose="020B0606030504040204" pitchFamily="34" charset="0"/>
              </a:rPr>
              <a:t>Length = 12.8 m</a:t>
            </a:r>
          </a:p>
          <a:p>
            <a:r>
              <a:rPr lang="en-US" sz="1600" dirty="0">
                <a:latin typeface="Verdana Pro Cond" panose="020B0606030504040204" pitchFamily="34" charset="0"/>
              </a:rPr>
              <a:t>Height = ~10 m</a:t>
            </a:r>
          </a:p>
          <a:p>
            <a:r>
              <a:rPr lang="en-US" sz="1600" dirty="0">
                <a:latin typeface="Verdana Pro Cond" panose="020B0606030504040204" pitchFamily="34" charset="0"/>
              </a:rPr>
              <a:t>Width = 8.5 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E91E87-B787-41CF-9D07-029BBB4F27AF}"/>
              </a:ext>
            </a:extLst>
          </p:cNvPr>
          <p:cNvSpPr txBox="1"/>
          <p:nvPr/>
        </p:nvSpPr>
        <p:spPr>
          <a:xfrm>
            <a:off x="9506187" y="5975283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95125"/>
                </a:solidFill>
              </a:rPr>
              <a:t>See MPD Session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6B2151-800C-4F44-8422-4CDF489A7444}"/>
              </a:ext>
            </a:extLst>
          </p:cNvPr>
          <p:cNvCxnSpPr>
            <a:cxnSpLocks/>
          </p:cNvCxnSpPr>
          <p:nvPr/>
        </p:nvCxnSpPr>
        <p:spPr>
          <a:xfrm flipH="1">
            <a:off x="4163238" y="1794664"/>
            <a:ext cx="1612627" cy="542028"/>
          </a:xfrm>
          <a:prstGeom prst="straightConnector1">
            <a:avLst/>
          </a:prstGeom>
          <a:ln w="12700" cap="rnd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1C57918-877A-4659-AF53-DC217C7715F3}"/>
              </a:ext>
            </a:extLst>
          </p:cNvPr>
          <p:cNvSpPr txBox="1"/>
          <p:nvPr/>
        </p:nvSpPr>
        <p:spPr>
          <a:xfrm>
            <a:off x="5764819" y="2287354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 Pro Cond" panose="020B0604020202020204" pitchFamily="34" charset="0"/>
              </a:rPr>
              <a:t>Calorimeter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851457-548D-42FB-967B-F860C1598DF7}"/>
              </a:ext>
            </a:extLst>
          </p:cNvPr>
          <p:cNvCxnSpPr>
            <a:cxnSpLocks/>
          </p:cNvCxnSpPr>
          <p:nvPr/>
        </p:nvCxnSpPr>
        <p:spPr>
          <a:xfrm flipH="1">
            <a:off x="3732478" y="2580960"/>
            <a:ext cx="2052222" cy="1575356"/>
          </a:xfrm>
          <a:prstGeom prst="straightConnector1">
            <a:avLst/>
          </a:prstGeom>
          <a:ln w="12700" cap="rnd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EE1AE20-95B2-4A80-9DB9-356E6403BED4}"/>
              </a:ext>
            </a:extLst>
          </p:cNvPr>
          <p:cNvSpPr txBox="1"/>
          <p:nvPr/>
        </p:nvSpPr>
        <p:spPr>
          <a:xfrm>
            <a:off x="5764819" y="1536142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 Pro Cond" panose="020B0604020202020204" pitchFamily="34" charset="0"/>
              </a:rPr>
              <a:t>Coil and Cryostat Structure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5CBC9A-9617-48A1-BCA7-7AB27E862650}"/>
              </a:ext>
            </a:extLst>
          </p:cNvPr>
          <p:cNvCxnSpPr>
            <a:cxnSpLocks/>
          </p:cNvCxnSpPr>
          <p:nvPr/>
        </p:nvCxnSpPr>
        <p:spPr>
          <a:xfrm flipH="1">
            <a:off x="3613355" y="3314247"/>
            <a:ext cx="2153675" cy="1280662"/>
          </a:xfrm>
          <a:prstGeom prst="straightConnector1">
            <a:avLst/>
          </a:prstGeom>
          <a:ln w="12700" cap="rnd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3038839-C16C-4849-86AC-388271DA2DFC}"/>
              </a:ext>
            </a:extLst>
          </p:cNvPr>
          <p:cNvSpPr txBox="1"/>
          <p:nvPr/>
        </p:nvSpPr>
        <p:spPr>
          <a:xfrm>
            <a:off x="5777803" y="2998136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 Pro Cond" panose="020B0604020202020204" pitchFamily="34" charset="0"/>
              </a:rPr>
              <a:t>Pressure Vessel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5F50C9-1511-45D0-AD2B-0F1624CF3838}"/>
              </a:ext>
            </a:extLst>
          </p:cNvPr>
          <p:cNvCxnSpPr>
            <a:cxnSpLocks/>
          </p:cNvCxnSpPr>
          <p:nvPr/>
        </p:nvCxnSpPr>
        <p:spPr>
          <a:xfrm flipH="1" flipV="1">
            <a:off x="3138485" y="5208822"/>
            <a:ext cx="1586203" cy="563716"/>
          </a:xfrm>
          <a:prstGeom prst="straightConnector1">
            <a:avLst/>
          </a:prstGeom>
          <a:ln w="12700" cap="rnd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6F9C735-BFB7-4714-B0AF-F04E1D0A6E48}"/>
              </a:ext>
            </a:extLst>
          </p:cNvPr>
          <p:cNvSpPr txBox="1"/>
          <p:nvPr/>
        </p:nvSpPr>
        <p:spPr>
          <a:xfrm>
            <a:off x="4724688" y="5724356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 Pro Cond" panose="020B0604020202020204" pitchFamily="34" charset="0"/>
              </a:rPr>
              <a:t>TPC</a:t>
            </a:r>
          </a:p>
        </p:txBody>
      </p:sp>
    </p:spTree>
    <p:extLst>
      <p:ext uri="{BB962C8B-B14F-4D97-AF65-F5344CB8AC3E}">
        <p14:creationId xmlns:p14="http://schemas.microsoft.com/office/powerpoint/2010/main" val="4054337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16DAE-46D2-4AAD-B18C-45FFB29A5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9/26/2019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41D1D-396E-4CBA-A27D-61E1796F8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Collaboration Meeting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8FAFB-BC6B-46EB-A190-8D852AC15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408369-8269-4DBD-B4AD-6F7A4BC9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MPD Superconducting Coils Expose Adjacent Structures To Significant Magnetic Stray Field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BA3708-FAD5-4068-AE87-4A27D9DAF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077" y="1735832"/>
            <a:ext cx="6898584" cy="2670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845BA-68A0-4436-A163-0CA7A83CB8C3}"/>
              </a:ext>
            </a:extLst>
          </p:cNvPr>
          <p:cNvSpPr txBox="1"/>
          <p:nvPr/>
        </p:nvSpPr>
        <p:spPr>
          <a:xfrm>
            <a:off x="369130" y="6010622"/>
            <a:ext cx="3337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95125"/>
                </a:solidFill>
              </a:rPr>
              <a:t>Simulations by Vladimir </a:t>
            </a:r>
            <a:r>
              <a:rPr lang="en-US" dirty="0" err="1">
                <a:solidFill>
                  <a:srgbClr val="E95125"/>
                </a:solidFill>
              </a:rPr>
              <a:t>Kashikhin</a:t>
            </a:r>
            <a:endParaRPr lang="en-US" dirty="0">
              <a:solidFill>
                <a:srgbClr val="E95125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E1F005-DBF4-441C-AE3B-3219B4312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802" y="1576117"/>
            <a:ext cx="4737443" cy="27750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C1C5DC-34A7-4695-B609-D06D733EED96}"/>
              </a:ext>
            </a:extLst>
          </p:cNvPr>
          <p:cNvSpPr/>
          <p:nvPr/>
        </p:nvSpPr>
        <p:spPr>
          <a:xfrm>
            <a:off x="7603358" y="4351124"/>
            <a:ext cx="4390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C5A77"/>
                </a:solidFill>
                <a:latin typeface="Verdana Pro Cond" panose="020B0606030504040204" pitchFamily="34" charset="0"/>
              </a:rPr>
              <a:t>20 tonne-force between MPD and KLOE Plus Added Interaction Between Both Detector Coils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2E92B0-39F4-4FDB-A7BB-D816895F5F09}"/>
              </a:ext>
            </a:extLst>
          </p:cNvPr>
          <p:cNvSpPr/>
          <p:nvPr/>
        </p:nvSpPr>
        <p:spPr>
          <a:xfrm>
            <a:off x="1203698" y="4351124"/>
            <a:ext cx="24516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C5A77"/>
                </a:solidFill>
                <a:latin typeface="Verdana Pro Cond" panose="020B0606030504040204" pitchFamily="34" charset="0"/>
              </a:rPr>
              <a:t>1000 G Contour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BF31A7-B775-49F9-B2B6-9A39545CE554}"/>
              </a:ext>
            </a:extLst>
          </p:cNvPr>
          <p:cNvSpPr/>
          <p:nvPr/>
        </p:nvSpPr>
        <p:spPr>
          <a:xfrm>
            <a:off x="4539543" y="4351124"/>
            <a:ext cx="24516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C5A77"/>
                </a:solidFill>
                <a:latin typeface="Verdana Pro Cond" panose="020B0606030504040204" pitchFamily="34" charset="0"/>
              </a:rPr>
              <a:t>200 G Contour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B3528B-2EE2-4F00-A389-E372B663ECFC}"/>
              </a:ext>
            </a:extLst>
          </p:cNvPr>
          <p:cNvSpPr/>
          <p:nvPr/>
        </p:nvSpPr>
        <p:spPr>
          <a:xfrm>
            <a:off x="292281" y="5237176"/>
            <a:ext cx="11701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5A77"/>
                </a:solidFill>
                <a:latin typeface="Verdana Pro Cond" panose="020B0606030504040204" pitchFamily="34" charset="0"/>
              </a:rPr>
              <a:t>MPD field will require LAr cryostat room-temperature structure to be fabricated out of stainless steel or aluminum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5A77"/>
                </a:solidFill>
                <a:latin typeface="Verdana Pro Cond" panose="020B0606030504040204" pitchFamily="34" charset="0"/>
              </a:rPr>
              <a:t>More effort will be required to ensure magnetic interactions are fully understood</a:t>
            </a:r>
          </a:p>
        </p:txBody>
      </p:sp>
    </p:spTree>
    <p:extLst>
      <p:ext uri="{BB962C8B-B14F-4D97-AF65-F5344CB8AC3E}">
        <p14:creationId xmlns:p14="http://schemas.microsoft.com/office/powerpoint/2010/main" val="293332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1378A-C952-45AA-B022-B2C3D3AF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9/26/2019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13816C-EA62-4F82-AFC8-C6B556003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Collaboration Meeting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F5114-AC1B-4848-A171-F09A24294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E3D07B-D031-4BF3-9690-B8A9BC37B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ND Prism Design Concept Utilizes Commercially Proven Roller Drives Which Distribute Detector Weights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2A9C7-7E10-4E6D-B616-8FD0C5C36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693" y="1369065"/>
            <a:ext cx="5317290" cy="4113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125F12-7FC0-428F-9E8B-6E439804C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130" y="1548124"/>
            <a:ext cx="2503466" cy="375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FA6F9-915C-45E5-B3EF-0C0140C7F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7021" y="1548124"/>
            <a:ext cx="3747246" cy="37613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55123F-4C94-4359-8A41-25CEF5FA40DF}"/>
              </a:ext>
            </a:extLst>
          </p:cNvPr>
          <p:cNvSpPr/>
          <p:nvPr/>
        </p:nvSpPr>
        <p:spPr>
          <a:xfrm>
            <a:off x="369130" y="5427011"/>
            <a:ext cx="69460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51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Positive side capture required due to large magnetic forces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51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30.5 m movement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51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 stops, 2 weeks at each stop</a:t>
            </a:r>
          </a:p>
        </p:txBody>
      </p:sp>
    </p:spTree>
    <p:extLst>
      <p:ext uri="{BB962C8B-B14F-4D97-AF65-F5344CB8AC3E}">
        <p14:creationId xmlns:p14="http://schemas.microsoft.com/office/powerpoint/2010/main" val="540280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43753-947E-4CBD-8DDD-C4DE4CA51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9/26/2019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98004-2864-4D01-A09B-F92D4C0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Collaboration Meeting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97609-B04D-44AD-AA9E-58BB47AC0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2A6B39-D1A0-458B-BD30-2D0071EF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PRISM System Will Distribute</a:t>
            </a:r>
            <a:br>
              <a:rPr lang="en-US" dirty="0"/>
            </a:br>
            <a:r>
              <a:rPr lang="en-US" dirty="0"/>
              <a:t>Significant Detector Weights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FC4CAA-D170-4238-98D6-9F20E646AA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497103" y="107625"/>
            <a:ext cx="5390996" cy="6239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AE20D-020B-4A74-864B-D732AE71A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1846" r="9470"/>
          <a:stretch/>
        </p:blipFill>
        <p:spPr>
          <a:xfrm>
            <a:off x="391214" y="1354139"/>
            <a:ext cx="5989701" cy="2412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0F8D29-7877-4B13-A844-4C7239836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16" y="3830247"/>
            <a:ext cx="2608027" cy="2508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344888-3145-4E8E-8351-4E49CBE47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771" y="3823385"/>
            <a:ext cx="3310194" cy="11991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6A17B0-E799-42D3-9910-E6679CAD2708}"/>
              </a:ext>
            </a:extLst>
          </p:cNvPr>
          <p:cNvSpPr/>
          <p:nvPr/>
        </p:nvSpPr>
        <p:spPr>
          <a:xfrm>
            <a:off x="3074340" y="5088826"/>
            <a:ext cx="34095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C5A77"/>
                </a:solidFill>
                <a:latin typeface="Verdana Pro Cond" panose="020B0606030504040204" pitchFamily="34" charset="0"/>
              </a:rPr>
              <a:t>Control system can synchronize several rows of rollers to distribute weight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C5A77"/>
                </a:solidFill>
                <a:latin typeface="Verdana Pro Cond" panose="020B0606030504040204" pitchFamily="34" charset="0"/>
              </a:rPr>
              <a:t>Guide rail design optimized together with cavern structural design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C5A77"/>
                </a:solidFill>
                <a:latin typeface="Verdana Pro Cond" panose="020B0606030504040204" pitchFamily="34" charset="0"/>
              </a:rPr>
              <a:t>System Permits Smooth Movement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4F50AA-A382-4043-8A29-4E865CA73617}"/>
              </a:ext>
            </a:extLst>
          </p:cNvPr>
          <p:cNvSpPr txBox="1"/>
          <p:nvPr/>
        </p:nvSpPr>
        <p:spPr>
          <a:xfrm>
            <a:off x="2106415" y="2402353"/>
            <a:ext cx="7176965" cy="11387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95125"/>
                </a:solidFill>
              </a:rPr>
              <a:t>Magnet Forces Could Complicate 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95125"/>
                </a:solidFill>
              </a:rPr>
              <a:t>Prevent tipping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95125"/>
                </a:solidFill>
              </a:rPr>
              <a:t>Prevent unanticipated movement</a:t>
            </a:r>
          </a:p>
        </p:txBody>
      </p:sp>
    </p:spTree>
    <p:extLst>
      <p:ext uri="{BB962C8B-B14F-4D97-AF65-F5344CB8AC3E}">
        <p14:creationId xmlns:p14="http://schemas.microsoft.com/office/powerpoint/2010/main" val="4087232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93D2B5-FE22-4B8E-BD55-C24EC506C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404"/>
          <a:stretch/>
        </p:blipFill>
        <p:spPr>
          <a:xfrm>
            <a:off x="6406909" y="917007"/>
            <a:ext cx="5580474" cy="5354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7A587F-16E3-42A7-BBB2-ACEA1AC26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6872">
            <a:off x="4205122" y="1148276"/>
            <a:ext cx="3712831" cy="535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9E658B-416F-4171-8713-2882DE621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9079">
            <a:off x="2691319" y="1208873"/>
            <a:ext cx="3699442" cy="535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C2448-19FD-4FB8-B1FC-BE044802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7092">
            <a:off x="1311380" y="1434791"/>
            <a:ext cx="3670575" cy="535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5815CA-E1BB-47FF-9C3B-9F9BEAD4B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EAD68C-68FF-46EA-9E6D-90D14B41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C9F2D-B708-476B-84CA-3BB16A41F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607F3B-902F-4E34-9265-CD6272981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 Requirements Document Collects Information About Facilities Interfaces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F39019-88D4-4DCC-A41D-78802884E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80401">
            <a:off x="-247992" y="1345494"/>
            <a:ext cx="3904607" cy="5358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529B3F-0732-42C0-8FE6-79712AB27455}"/>
              </a:ext>
            </a:extLst>
          </p:cNvPr>
          <p:cNvSpPr txBox="1"/>
          <p:nvPr/>
        </p:nvSpPr>
        <p:spPr>
          <a:xfrm>
            <a:off x="2267563" y="4024535"/>
            <a:ext cx="3179715" cy="51077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95125"/>
                </a:solidFill>
              </a:rPr>
              <a:t>EDMS# 2230933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43C3CC-CBAB-4B66-A860-6B97904B0408}"/>
              </a:ext>
            </a:extLst>
          </p:cNvPr>
          <p:cNvSpPr txBox="1"/>
          <p:nvPr/>
        </p:nvSpPr>
        <p:spPr>
          <a:xfrm>
            <a:off x="8367478" y="2914934"/>
            <a:ext cx="3179715" cy="51077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95125"/>
                </a:solidFill>
              </a:rPr>
              <a:t>EDMS# 2222899</a:t>
            </a:r>
          </a:p>
        </p:txBody>
      </p:sp>
    </p:spTree>
    <p:extLst>
      <p:ext uri="{BB962C8B-B14F-4D97-AF65-F5344CB8AC3E}">
        <p14:creationId xmlns:p14="http://schemas.microsoft.com/office/powerpoint/2010/main" val="691809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54F87E-3C74-4A76-9692-72ACBE457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3850D6B-5357-4E27-BCF7-539AC4C41FD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Climate Control Discussion</a:t>
            </a:r>
          </a:p>
          <a:p>
            <a:r>
              <a:rPr lang="en-US" dirty="0"/>
              <a:t>Electrical Engineering</a:t>
            </a:r>
          </a:p>
          <a:p>
            <a:pPr lvl="1"/>
            <a:r>
              <a:rPr lang="en-US" dirty="0"/>
              <a:t>1-2 MW Maximum Power</a:t>
            </a:r>
          </a:p>
          <a:p>
            <a:pPr lvl="1"/>
            <a:r>
              <a:rPr lang="en-US" dirty="0"/>
              <a:t>Power Spreadsheet</a:t>
            </a:r>
          </a:p>
          <a:p>
            <a:pPr lvl="1"/>
            <a:r>
              <a:rPr lang="en-US" dirty="0"/>
              <a:t>Grounding Details</a:t>
            </a:r>
          </a:p>
          <a:p>
            <a:pPr lvl="1"/>
            <a:r>
              <a:rPr lang="en-US" dirty="0"/>
              <a:t>Power Distribution and 1-Liner Drawing</a:t>
            </a:r>
          </a:p>
          <a:p>
            <a:pPr lvl="1"/>
            <a:r>
              <a:rPr lang="en-US" dirty="0"/>
              <a:t>Controls Layout</a:t>
            </a:r>
          </a:p>
          <a:p>
            <a:pPr lvl="1"/>
            <a:r>
              <a:rPr lang="en-US" dirty="0"/>
              <a:t>Cable Trays (Designer)</a:t>
            </a:r>
          </a:p>
          <a:p>
            <a:r>
              <a:rPr lang="en-US" dirty="0"/>
              <a:t>Surface Building Requirements</a:t>
            </a:r>
          </a:p>
          <a:p>
            <a:pPr lvl="1"/>
            <a:r>
              <a:rPr lang="en-US" dirty="0"/>
              <a:t>Incorporating Info From Terry and Don</a:t>
            </a:r>
          </a:p>
          <a:p>
            <a:pPr lvl="1"/>
            <a:r>
              <a:rPr lang="en-US" dirty="0"/>
              <a:t>Cable Trays and General Utilities For Experiments</a:t>
            </a:r>
          </a:p>
          <a:p>
            <a:r>
              <a:rPr lang="en-US" dirty="0"/>
              <a:t>Integration and Installation (I&amp;I) Will Detail-Design PRISM System</a:t>
            </a:r>
          </a:p>
          <a:p>
            <a:pPr lvl="1"/>
            <a:r>
              <a:rPr lang="en-US" dirty="0"/>
              <a:t>Movement System</a:t>
            </a:r>
          </a:p>
          <a:p>
            <a:pPr lvl="1"/>
            <a:r>
              <a:rPr lang="en-US" dirty="0"/>
              <a:t>Cable Chain</a:t>
            </a:r>
          </a:p>
          <a:p>
            <a:pPr lvl="1"/>
            <a:r>
              <a:rPr lang="en-US" dirty="0"/>
              <a:t>Prototypes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34E12-9AEE-41A8-88AC-28771F8BB83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BD07B6-CCC5-480D-8CC7-C4E14AFCC5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068A6-BF1D-452A-80F8-81AE28F442D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55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8293-E27B-4690-8FC4-0589556B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BAFD8-9F43-49DB-9066-D864565477AD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M. Leitner: DUNE ND Engineering Requirements Update And Next Steps</a:t>
            </a:r>
          </a:p>
          <a:p>
            <a:r>
              <a:rPr lang="en-US" dirty="0"/>
              <a:t>All: Discussion</a:t>
            </a:r>
          </a:p>
          <a:p>
            <a:endParaRPr lang="en-US" dirty="0"/>
          </a:p>
          <a:p>
            <a:r>
              <a:rPr lang="en-US" dirty="0"/>
              <a:t>Upcoming Meetings:</a:t>
            </a:r>
          </a:p>
          <a:p>
            <a:pPr lvl="1"/>
            <a:r>
              <a:rPr lang="en-US" dirty="0"/>
              <a:t>DESY Near Detector Meeting October</a:t>
            </a:r>
          </a:p>
          <a:p>
            <a:pPr lvl="1"/>
            <a:r>
              <a:rPr lang="en-US" dirty="0"/>
              <a:t>DOE IPR End October</a:t>
            </a:r>
          </a:p>
          <a:p>
            <a:pPr lvl="1"/>
            <a:r>
              <a:rPr lang="en-US" dirty="0"/>
              <a:t>Installation Review January</a:t>
            </a:r>
          </a:p>
          <a:p>
            <a:pPr lvl="1"/>
            <a:r>
              <a:rPr lang="en-US" dirty="0"/>
              <a:t>Collaboration Meeting CERN January</a:t>
            </a:r>
          </a:p>
          <a:p>
            <a:pPr lvl="1"/>
            <a:r>
              <a:rPr lang="en-US" dirty="0"/>
              <a:t>DOE Baseline Review April/May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BDDCB-B527-495E-B5DC-FD4FED766F8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DCC01-2EA1-44C9-B509-A2C582894AD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D39E2-065F-4E0E-9550-8CBF5086FD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08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D88E5-D288-43B1-A986-57F7834DC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665" y="1091834"/>
            <a:ext cx="5276875" cy="505761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A0424-4085-4882-BD73-B6C5524F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9/26/2019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F30BD0-D02F-4000-BD88-88BD6F7F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Collaboration Meeting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6A27D-9702-4C64-AEC0-FAA95746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54B193-C408-4F8D-8BCF-B36FECC42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 Detector Main Structure Parameters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B74E7-52C8-447F-9D9B-BFE9FE104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76"/>
          <a:stretch/>
        </p:blipFill>
        <p:spPr>
          <a:xfrm>
            <a:off x="360462" y="1104624"/>
            <a:ext cx="6179014" cy="5024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096F20-BB23-49EB-9849-302F5697C78E}"/>
              </a:ext>
            </a:extLst>
          </p:cNvPr>
          <p:cNvSpPr txBox="1"/>
          <p:nvPr/>
        </p:nvSpPr>
        <p:spPr>
          <a:xfrm>
            <a:off x="4713447" y="1145824"/>
            <a:ext cx="1677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Verdana Pro Cond" panose="020B0606030504040204" pitchFamily="34" charset="0"/>
              </a:rPr>
              <a:t>Width = 11.34 m</a:t>
            </a:r>
          </a:p>
          <a:p>
            <a:r>
              <a:rPr lang="en-US" sz="1600" dirty="0">
                <a:latin typeface="Verdana Pro Cond" panose="020B0606030504040204" pitchFamily="34" charset="0"/>
              </a:rPr>
              <a:t>Depth = 8.34 m</a:t>
            </a:r>
          </a:p>
          <a:p>
            <a:r>
              <a:rPr lang="en-US" sz="1600" dirty="0">
                <a:latin typeface="Verdana Pro Cond" panose="020B0606030504040204" pitchFamily="34" charset="0"/>
              </a:rPr>
              <a:t>Height = 7.04 m</a:t>
            </a:r>
          </a:p>
        </p:txBody>
      </p:sp>
    </p:spTree>
    <p:extLst>
      <p:ext uri="{BB962C8B-B14F-4D97-AF65-F5344CB8AC3E}">
        <p14:creationId xmlns:p14="http://schemas.microsoft.com/office/powerpoint/2010/main" val="247426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CE8799-9C5D-417E-A18C-9A5F2CE7C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9/26/2019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41A7B-AAB5-41A4-A30C-7FD13A2B9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Collaboration Meeting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309C1-6067-4957-A377-4352162A5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6F59A2-7B78-4EBA-BC43-1D60BCCC3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LAr Detector Simplified Flow Diagram:</a:t>
            </a:r>
            <a:br>
              <a:rPr lang="en-US" alt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7632C-60C6-406C-A660-3E7530DD4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31" y="1398399"/>
            <a:ext cx="7921485" cy="49573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A9ECA6-4103-451D-B549-873FB7A54743}"/>
              </a:ext>
            </a:extLst>
          </p:cNvPr>
          <p:cNvSpPr txBox="1"/>
          <p:nvPr/>
        </p:nvSpPr>
        <p:spPr>
          <a:xfrm>
            <a:off x="303731" y="6116035"/>
            <a:ext cx="1970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E95125"/>
                </a:solidFill>
                <a:latin typeface="Verdana Pro Light" panose="020B0304030504040204" pitchFamily="34" charset="0"/>
              </a:rPr>
              <a:t>Graphic: Min </a:t>
            </a:r>
            <a:r>
              <a:rPr lang="en-US" sz="1200" b="1" dirty="0" err="1">
                <a:solidFill>
                  <a:srgbClr val="E95125"/>
                </a:solidFill>
                <a:latin typeface="Verdana Pro Light" panose="020B0304030504040204" pitchFamily="34" charset="0"/>
              </a:rPr>
              <a:t>Jeong</a:t>
            </a:r>
            <a:r>
              <a:rPr lang="en-US" sz="1200" b="1" dirty="0">
                <a:solidFill>
                  <a:srgbClr val="E95125"/>
                </a:solidFill>
                <a:latin typeface="Verdana Pro Light" panose="020B0304030504040204" pitchFamily="34" charset="0"/>
              </a:rPr>
              <a:t> Kim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1B7935E-31A2-44AE-AE55-38C98E5FB936}"/>
              </a:ext>
            </a:extLst>
          </p:cNvPr>
          <p:cNvGrpSpPr/>
          <p:nvPr/>
        </p:nvGrpSpPr>
        <p:grpSpPr>
          <a:xfrm>
            <a:off x="303734" y="2739523"/>
            <a:ext cx="10452382" cy="3616234"/>
            <a:chOff x="303734" y="2739523"/>
            <a:chExt cx="10452382" cy="361623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69668EB-43F4-45B3-BD48-15DF20620D45}"/>
                </a:ext>
              </a:extLst>
            </p:cNvPr>
            <p:cNvSpPr/>
            <p:nvPr/>
          </p:nvSpPr>
          <p:spPr>
            <a:xfrm>
              <a:off x="2861319" y="2784555"/>
              <a:ext cx="7894797" cy="3571202"/>
            </a:xfrm>
            <a:prstGeom prst="roundRect">
              <a:avLst>
                <a:gd name="adj" fmla="val 0"/>
              </a:avLst>
            </a:prstGeom>
            <a:noFill/>
            <a:ln w="57150" cap="rnd">
              <a:solidFill>
                <a:srgbClr val="3C5A77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592923306">
                    <a:custGeom>
                      <a:avLst/>
                      <a:gdLst>
                        <a:gd name="connsiteX0" fmla="*/ 0 w 7921485"/>
                        <a:gd name="connsiteY0" fmla="*/ 0 h 3571202"/>
                        <a:gd name="connsiteX1" fmla="*/ 328176 w 7921485"/>
                        <a:gd name="connsiteY1" fmla="*/ 0 h 3571202"/>
                        <a:gd name="connsiteX2" fmla="*/ 735566 w 7921485"/>
                        <a:gd name="connsiteY2" fmla="*/ 0 h 3571202"/>
                        <a:gd name="connsiteX3" fmla="*/ 1142957 w 7921485"/>
                        <a:gd name="connsiteY3" fmla="*/ 0 h 3571202"/>
                        <a:gd name="connsiteX4" fmla="*/ 1708777 w 7921485"/>
                        <a:gd name="connsiteY4" fmla="*/ 0 h 3571202"/>
                        <a:gd name="connsiteX5" fmla="*/ 2195383 w 7921485"/>
                        <a:gd name="connsiteY5" fmla="*/ 0 h 3571202"/>
                        <a:gd name="connsiteX6" fmla="*/ 2681988 w 7921485"/>
                        <a:gd name="connsiteY6" fmla="*/ 0 h 3571202"/>
                        <a:gd name="connsiteX7" fmla="*/ 3168594 w 7921485"/>
                        <a:gd name="connsiteY7" fmla="*/ 0 h 3571202"/>
                        <a:gd name="connsiteX8" fmla="*/ 3655200 w 7921485"/>
                        <a:gd name="connsiteY8" fmla="*/ 0 h 3571202"/>
                        <a:gd name="connsiteX9" fmla="*/ 4141805 w 7921485"/>
                        <a:gd name="connsiteY9" fmla="*/ 0 h 3571202"/>
                        <a:gd name="connsiteX10" fmla="*/ 4707625 w 7921485"/>
                        <a:gd name="connsiteY10" fmla="*/ 0 h 3571202"/>
                        <a:gd name="connsiteX11" fmla="*/ 5352661 w 7921485"/>
                        <a:gd name="connsiteY11" fmla="*/ 0 h 3571202"/>
                        <a:gd name="connsiteX12" fmla="*/ 5760051 w 7921485"/>
                        <a:gd name="connsiteY12" fmla="*/ 0 h 3571202"/>
                        <a:gd name="connsiteX13" fmla="*/ 6088227 w 7921485"/>
                        <a:gd name="connsiteY13" fmla="*/ 0 h 3571202"/>
                        <a:gd name="connsiteX14" fmla="*/ 6495618 w 7921485"/>
                        <a:gd name="connsiteY14" fmla="*/ 0 h 3571202"/>
                        <a:gd name="connsiteX15" fmla="*/ 6903008 w 7921485"/>
                        <a:gd name="connsiteY15" fmla="*/ 0 h 3571202"/>
                        <a:gd name="connsiteX16" fmla="*/ 7921485 w 7921485"/>
                        <a:gd name="connsiteY16" fmla="*/ 0 h 3571202"/>
                        <a:gd name="connsiteX17" fmla="*/ 7921485 w 7921485"/>
                        <a:gd name="connsiteY17" fmla="*/ 630912 h 3571202"/>
                        <a:gd name="connsiteX18" fmla="*/ 7921485 w 7921485"/>
                        <a:gd name="connsiteY18" fmla="*/ 1118977 h 3571202"/>
                        <a:gd name="connsiteX19" fmla="*/ 7921485 w 7921485"/>
                        <a:gd name="connsiteY19" fmla="*/ 1749889 h 3571202"/>
                        <a:gd name="connsiteX20" fmla="*/ 7921485 w 7921485"/>
                        <a:gd name="connsiteY20" fmla="*/ 2309377 h 3571202"/>
                        <a:gd name="connsiteX21" fmla="*/ 7921485 w 7921485"/>
                        <a:gd name="connsiteY21" fmla="*/ 2940290 h 3571202"/>
                        <a:gd name="connsiteX22" fmla="*/ 7921485 w 7921485"/>
                        <a:gd name="connsiteY22" fmla="*/ 3571202 h 3571202"/>
                        <a:gd name="connsiteX23" fmla="*/ 7276450 w 7921485"/>
                        <a:gd name="connsiteY23" fmla="*/ 3571202 h 3571202"/>
                        <a:gd name="connsiteX24" fmla="*/ 6948274 w 7921485"/>
                        <a:gd name="connsiteY24" fmla="*/ 3571202 h 3571202"/>
                        <a:gd name="connsiteX25" fmla="*/ 6620098 w 7921485"/>
                        <a:gd name="connsiteY25" fmla="*/ 3571202 h 3571202"/>
                        <a:gd name="connsiteX26" fmla="*/ 6212708 w 7921485"/>
                        <a:gd name="connsiteY26" fmla="*/ 3571202 h 3571202"/>
                        <a:gd name="connsiteX27" fmla="*/ 5884532 w 7921485"/>
                        <a:gd name="connsiteY27" fmla="*/ 3571202 h 3571202"/>
                        <a:gd name="connsiteX28" fmla="*/ 5239497 w 7921485"/>
                        <a:gd name="connsiteY28" fmla="*/ 3571202 h 3571202"/>
                        <a:gd name="connsiteX29" fmla="*/ 4594461 w 7921485"/>
                        <a:gd name="connsiteY29" fmla="*/ 3571202 h 3571202"/>
                        <a:gd name="connsiteX30" fmla="*/ 4028641 w 7921485"/>
                        <a:gd name="connsiteY30" fmla="*/ 3571202 h 3571202"/>
                        <a:gd name="connsiteX31" fmla="*/ 3383606 w 7921485"/>
                        <a:gd name="connsiteY31" fmla="*/ 3571202 h 3571202"/>
                        <a:gd name="connsiteX32" fmla="*/ 2659356 w 7921485"/>
                        <a:gd name="connsiteY32" fmla="*/ 3571202 h 3571202"/>
                        <a:gd name="connsiteX33" fmla="*/ 2093535 w 7921485"/>
                        <a:gd name="connsiteY33" fmla="*/ 3571202 h 3571202"/>
                        <a:gd name="connsiteX34" fmla="*/ 1448500 w 7921485"/>
                        <a:gd name="connsiteY34" fmla="*/ 3571202 h 3571202"/>
                        <a:gd name="connsiteX35" fmla="*/ 961895 w 7921485"/>
                        <a:gd name="connsiteY35" fmla="*/ 3571202 h 3571202"/>
                        <a:gd name="connsiteX36" fmla="*/ 554504 w 7921485"/>
                        <a:gd name="connsiteY36" fmla="*/ 3571202 h 3571202"/>
                        <a:gd name="connsiteX37" fmla="*/ 0 w 7921485"/>
                        <a:gd name="connsiteY37" fmla="*/ 3571202 h 3571202"/>
                        <a:gd name="connsiteX38" fmla="*/ 0 w 7921485"/>
                        <a:gd name="connsiteY38" fmla="*/ 3083138 h 3571202"/>
                        <a:gd name="connsiteX39" fmla="*/ 0 w 7921485"/>
                        <a:gd name="connsiteY39" fmla="*/ 2416513 h 3571202"/>
                        <a:gd name="connsiteX40" fmla="*/ 0 w 7921485"/>
                        <a:gd name="connsiteY40" fmla="*/ 1749889 h 3571202"/>
                        <a:gd name="connsiteX41" fmla="*/ 0 w 7921485"/>
                        <a:gd name="connsiteY41" fmla="*/ 1190401 h 3571202"/>
                        <a:gd name="connsiteX42" fmla="*/ 0 w 7921485"/>
                        <a:gd name="connsiteY42" fmla="*/ 702336 h 3571202"/>
                        <a:gd name="connsiteX43" fmla="*/ 0 w 7921485"/>
                        <a:gd name="connsiteY43" fmla="*/ 0 h 3571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7921485" h="3571202" extrusionOk="0">
                          <a:moveTo>
                            <a:pt x="0" y="0"/>
                          </a:moveTo>
                          <a:cubicBezTo>
                            <a:pt x="127515" y="-6857"/>
                            <a:pt x="182488" y="14159"/>
                            <a:pt x="328176" y="0"/>
                          </a:cubicBezTo>
                          <a:cubicBezTo>
                            <a:pt x="473864" y="-14159"/>
                            <a:pt x="594779" y="12668"/>
                            <a:pt x="735566" y="0"/>
                          </a:cubicBezTo>
                          <a:cubicBezTo>
                            <a:pt x="876353" y="-12668"/>
                            <a:pt x="1052328" y="15328"/>
                            <a:pt x="1142957" y="0"/>
                          </a:cubicBezTo>
                          <a:cubicBezTo>
                            <a:pt x="1233586" y="-15328"/>
                            <a:pt x="1481735" y="32122"/>
                            <a:pt x="1708777" y="0"/>
                          </a:cubicBezTo>
                          <a:cubicBezTo>
                            <a:pt x="1935819" y="-32122"/>
                            <a:pt x="2060806" y="20871"/>
                            <a:pt x="2195383" y="0"/>
                          </a:cubicBezTo>
                          <a:cubicBezTo>
                            <a:pt x="2329960" y="-20871"/>
                            <a:pt x="2457884" y="35580"/>
                            <a:pt x="2681988" y="0"/>
                          </a:cubicBezTo>
                          <a:cubicBezTo>
                            <a:pt x="2906093" y="-35580"/>
                            <a:pt x="3056744" y="4950"/>
                            <a:pt x="3168594" y="0"/>
                          </a:cubicBezTo>
                          <a:cubicBezTo>
                            <a:pt x="3280444" y="-4950"/>
                            <a:pt x="3476344" y="50425"/>
                            <a:pt x="3655200" y="0"/>
                          </a:cubicBezTo>
                          <a:cubicBezTo>
                            <a:pt x="3834056" y="-50425"/>
                            <a:pt x="3933000" y="3897"/>
                            <a:pt x="4141805" y="0"/>
                          </a:cubicBezTo>
                          <a:cubicBezTo>
                            <a:pt x="4350611" y="-3897"/>
                            <a:pt x="4476439" y="43678"/>
                            <a:pt x="4707625" y="0"/>
                          </a:cubicBezTo>
                          <a:cubicBezTo>
                            <a:pt x="4938811" y="-43678"/>
                            <a:pt x="5222863" y="7330"/>
                            <a:pt x="5352661" y="0"/>
                          </a:cubicBezTo>
                          <a:cubicBezTo>
                            <a:pt x="5482459" y="-7330"/>
                            <a:pt x="5634015" y="18075"/>
                            <a:pt x="5760051" y="0"/>
                          </a:cubicBezTo>
                          <a:cubicBezTo>
                            <a:pt x="5886087" y="-18075"/>
                            <a:pt x="5938577" y="17185"/>
                            <a:pt x="6088227" y="0"/>
                          </a:cubicBezTo>
                          <a:cubicBezTo>
                            <a:pt x="6237877" y="-17185"/>
                            <a:pt x="6333376" y="25387"/>
                            <a:pt x="6495618" y="0"/>
                          </a:cubicBezTo>
                          <a:cubicBezTo>
                            <a:pt x="6657860" y="-25387"/>
                            <a:pt x="6810383" y="42603"/>
                            <a:pt x="6903008" y="0"/>
                          </a:cubicBezTo>
                          <a:cubicBezTo>
                            <a:pt x="6995633" y="-42603"/>
                            <a:pt x="7508256" y="62547"/>
                            <a:pt x="7921485" y="0"/>
                          </a:cubicBezTo>
                          <a:cubicBezTo>
                            <a:pt x="7959646" y="280977"/>
                            <a:pt x="7870105" y="451084"/>
                            <a:pt x="7921485" y="630912"/>
                          </a:cubicBezTo>
                          <a:cubicBezTo>
                            <a:pt x="7972865" y="810740"/>
                            <a:pt x="7883873" y="995220"/>
                            <a:pt x="7921485" y="1118977"/>
                          </a:cubicBezTo>
                          <a:cubicBezTo>
                            <a:pt x="7959097" y="1242734"/>
                            <a:pt x="7874900" y="1449275"/>
                            <a:pt x="7921485" y="1749889"/>
                          </a:cubicBezTo>
                          <a:cubicBezTo>
                            <a:pt x="7968070" y="2050503"/>
                            <a:pt x="7899775" y="2064393"/>
                            <a:pt x="7921485" y="2309377"/>
                          </a:cubicBezTo>
                          <a:cubicBezTo>
                            <a:pt x="7943195" y="2554361"/>
                            <a:pt x="7920110" y="2708117"/>
                            <a:pt x="7921485" y="2940290"/>
                          </a:cubicBezTo>
                          <a:cubicBezTo>
                            <a:pt x="7922860" y="3172463"/>
                            <a:pt x="7857456" y="3410779"/>
                            <a:pt x="7921485" y="3571202"/>
                          </a:cubicBezTo>
                          <a:cubicBezTo>
                            <a:pt x="7777375" y="3577312"/>
                            <a:pt x="7450908" y="3530821"/>
                            <a:pt x="7276450" y="3571202"/>
                          </a:cubicBezTo>
                          <a:cubicBezTo>
                            <a:pt x="7101992" y="3611583"/>
                            <a:pt x="7097949" y="3544013"/>
                            <a:pt x="6948274" y="3571202"/>
                          </a:cubicBezTo>
                          <a:cubicBezTo>
                            <a:pt x="6798599" y="3598391"/>
                            <a:pt x="6755321" y="3544471"/>
                            <a:pt x="6620098" y="3571202"/>
                          </a:cubicBezTo>
                          <a:cubicBezTo>
                            <a:pt x="6484875" y="3597933"/>
                            <a:pt x="6369968" y="3553337"/>
                            <a:pt x="6212708" y="3571202"/>
                          </a:cubicBezTo>
                          <a:cubicBezTo>
                            <a:pt x="6055448" y="3589067"/>
                            <a:pt x="5976189" y="3552899"/>
                            <a:pt x="5884532" y="3571202"/>
                          </a:cubicBezTo>
                          <a:cubicBezTo>
                            <a:pt x="5792875" y="3589505"/>
                            <a:pt x="5554121" y="3556869"/>
                            <a:pt x="5239497" y="3571202"/>
                          </a:cubicBezTo>
                          <a:cubicBezTo>
                            <a:pt x="4924873" y="3585535"/>
                            <a:pt x="4777269" y="3559512"/>
                            <a:pt x="4594461" y="3571202"/>
                          </a:cubicBezTo>
                          <a:cubicBezTo>
                            <a:pt x="4411653" y="3582892"/>
                            <a:pt x="4164045" y="3504872"/>
                            <a:pt x="4028641" y="3571202"/>
                          </a:cubicBezTo>
                          <a:cubicBezTo>
                            <a:pt x="3893237" y="3637532"/>
                            <a:pt x="3530887" y="3500008"/>
                            <a:pt x="3383606" y="3571202"/>
                          </a:cubicBezTo>
                          <a:cubicBezTo>
                            <a:pt x="3236325" y="3642396"/>
                            <a:pt x="3005758" y="3520943"/>
                            <a:pt x="2659356" y="3571202"/>
                          </a:cubicBezTo>
                          <a:cubicBezTo>
                            <a:pt x="2312954" y="3621461"/>
                            <a:pt x="2209041" y="3552268"/>
                            <a:pt x="2093535" y="3571202"/>
                          </a:cubicBezTo>
                          <a:cubicBezTo>
                            <a:pt x="1978029" y="3590136"/>
                            <a:pt x="1631579" y="3507106"/>
                            <a:pt x="1448500" y="3571202"/>
                          </a:cubicBezTo>
                          <a:cubicBezTo>
                            <a:pt x="1265421" y="3635298"/>
                            <a:pt x="1110670" y="3567513"/>
                            <a:pt x="961895" y="3571202"/>
                          </a:cubicBezTo>
                          <a:cubicBezTo>
                            <a:pt x="813120" y="3574891"/>
                            <a:pt x="692346" y="3563766"/>
                            <a:pt x="554504" y="3571202"/>
                          </a:cubicBezTo>
                          <a:cubicBezTo>
                            <a:pt x="416662" y="3578638"/>
                            <a:pt x="197849" y="3538954"/>
                            <a:pt x="0" y="3571202"/>
                          </a:cubicBezTo>
                          <a:cubicBezTo>
                            <a:pt x="-1646" y="3381063"/>
                            <a:pt x="11988" y="3290296"/>
                            <a:pt x="0" y="3083138"/>
                          </a:cubicBezTo>
                          <a:cubicBezTo>
                            <a:pt x="-11988" y="2875980"/>
                            <a:pt x="64716" y="2585573"/>
                            <a:pt x="0" y="2416513"/>
                          </a:cubicBezTo>
                          <a:cubicBezTo>
                            <a:pt x="-64716" y="2247454"/>
                            <a:pt x="78534" y="1931650"/>
                            <a:pt x="0" y="1749889"/>
                          </a:cubicBezTo>
                          <a:cubicBezTo>
                            <a:pt x="-78534" y="1568128"/>
                            <a:pt x="10520" y="1419417"/>
                            <a:pt x="0" y="1190401"/>
                          </a:cubicBezTo>
                          <a:cubicBezTo>
                            <a:pt x="-10520" y="961385"/>
                            <a:pt x="20538" y="897976"/>
                            <a:pt x="0" y="702336"/>
                          </a:cubicBezTo>
                          <a:cubicBezTo>
                            <a:pt x="-20538" y="506697"/>
                            <a:pt x="63961" y="33001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40000" dist="23000" dir="5400000" rotWithShape="0">
                <a:srgbClr val="00206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BBC386-3078-44D3-9466-51E195365CD3}"/>
                </a:ext>
              </a:extLst>
            </p:cNvPr>
            <p:cNvSpPr txBox="1"/>
            <p:nvPr/>
          </p:nvSpPr>
          <p:spPr>
            <a:xfrm>
              <a:off x="303734" y="2739523"/>
              <a:ext cx="25042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lang="en-US" b="1" dirty="0">
                  <a:solidFill>
                    <a:srgbClr val="3C5A77"/>
                  </a:solidFill>
                  <a:latin typeface="Verdana Pro" panose="020B0604030504040204" pitchFamily="34" charset="0"/>
                  <a:ea typeface="Verdana" panose="020B0604030504040204" pitchFamily="34" charset="0"/>
                </a:rPr>
                <a:t>Below Ground</a:t>
              </a:r>
            </a:p>
            <a:p>
              <a:pPr algn="dist"/>
              <a:r>
                <a:rPr lang="en-US" b="1" dirty="0">
                  <a:solidFill>
                    <a:srgbClr val="3C5A77"/>
                  </a:solidFill>
                  <a:latin typeface="Verdana Pro" panose="020B0604030504040204" pitchFamily="34" charset="0"/>
                  <a:ea typeface="Verdana" panose="020B0604030504040204" pitchFamily="34" charset="0"/>
                </a:rPr>
                <a:t>Cryogenics Moves</a:t>
              </a:r>
            </a:p>
            <a:p>
              <a:pPr algn="dist"/>
              <a:r>
                <a:rPr lang="en-US" b="1" dirty="0">
                  <a:solidFill>
                    <a:srgbClr val="3C5A77"/>
                  </a:solidFill>
                  <a:latin typeface="Verdana Pro" panose="020B0604030504040204" pitchFamily="34" charset="0"/>
                  <a:ea typeface="Verdana" panose="020B0604030504040204" pitchFamily="34" charset="0"/>
                </a:rPr>
                <a:t>With Detector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2B2F42C-68F5-4D04-827E-22BC3F94F547}"/>
                </a:ext>
              </a:extLst>
            </p:cNvPr>
            <p:cNvCxnSpPr/>
            <p:nvPr/>
          </p:nvCxnSpPr>
          <p:spPr>
            <a:xfrm>
              <a:off x="1708872" y="3698815"/>
              <a:ext cx="900615" cy="0"/>
            </a:xfrm>
            <a:prstGeom prst="straightConnector1">
              <a:avLst/>
            </a:prstGeom>
            <a:ln w="57150" cap="rnd">
              <a:solidFill>
                <a:srgbClr val="3C5A7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4B6141-AEB0-4927-AEE6-46BC85B07EBD}"/>
              </a:ext>
            </a:extLst>
          </p:cNvPr>
          <p:cNvGrpSpPr/>
          <p:nvPr/>
        </p:nvGrpSpPr>
        <p:grpSpPr>
          <a:xfrm>
            <a:off x="303731" y="1465535"/>
            <a:ext cx="2305756" cy="412601"/>
            <a:chOff x="303731" y="1465535"/>
            <a:chExt cx="2305756" cy="41260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DF7BE0-51C5-4EBE-8A77-FC6C4ED8C831}"/>
                </a:ext>
              </a:extLst>
            </p:cNvPr>
            <p:cNvSpPr txBox="1"/>
            <p:nvPr/>
          </p:nvSpPr>
          <p:spPr>
            <a:xfrm>
              <a:off x="303731" y="1465535"/>
              <a:ext cx="2021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lang="en-US" b="1" dirty="0">
                  <a:solidFill>
                    <a:srgbClr val="3C5A77"/>
                  </a:solidFill>
                  <a:latin typeface="Verdana Pro" panose="020B0604030504040204" pitchFamily="34" charset="0"/>
                  <a:ea typeface="Verdana" panose="020B0604030504040204" pitchFamily="34" charset="0"/>
                </a:rPr>
                <a:t>Above Ground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D07B2AA-ACA5-49D9-A2BA-4F8F9F9E75F7}"/>
                </a:ext>
              </a:extLst>
            </p:cNvPr>
            <p:cNvCxnSpPr>
              <a:cxnSpLocks/>
            </p:cNvCxnSpPr>
            <p:nvPr/>
          </p:nvCxnSpPr>
          <p:spPr>
            <a:xfrm>
              <a:off x="1708872" y="1878136"/>
              <a:ext cx="900615" cy="0"/>
            </a:xfrm>
            <a:prstGeom prst="straightConnector1">
              <a:avLst/>
            </a:prstGeom>
            <a:ln w="57150" cap="rnd">
              <a:solidFill>
                <a:srgbClr val="3C5A7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0BDFD4-B475-4A26-95E5-35A3FEFD88BE}"/>
              </a:ext>
            </a:extLst>
          </p:cNvPr>
          <p:cNvGrpSpPr/>
          <p:nvPr/>
        </p:nvGrpSpPr>
        <p:grpSpPr>
          <a:xfrm>
            <a:off x="2762557" y="1362263"/>
            <a:ext cx="9256788" cy="1205258"/>
            <a:chOff x="2762557" y="1362263"/>
            <a:chExt cx="9256788" cy="120525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13804D1-6DC9-45DB-A0F2-A3CE78ADFB8D}"/>
                </a:ext>
              </a:extLst>
            </p:cNvPr>
            <p:cNvSpPr txBox="1"/>
            <p:nvPr/>
          </p:nvSpPr>
          <p:spPr>
            <a:xfrm>
              <a:off x="10911349" y="1663972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E95125"/>
                  </a:solidFill>
                  <a:latin typeface="Verdana Pro Cond SemiBold" panose="020B0604020202020204" pitchFamily="34" charset="0"/>
                </a:rPr>
                <a:t>3” pipe</a:t>
              </a:r>
            </a:p>
            <a:p>
              <a:r>
                <a:rPr lang="en-US" dirty="0">
                  <a:solidFill>
                    <a:srgbClr val="E95125"/>
                  </a:solidFill>
                  <a:latin typeface="Verdana Pro Cond SemiBold" panose="020B0604020202020204" pitchFamily="34" charset="0"/>
                </a:rPr>
                <a:t>6” jacket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491B5B0-B734-4F56-AAAE-5A2C2812B8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96012" y="2159638"/>
              <a:ext cx="315337" cy="172500"/>
            </a:xfrm>
            <a:prstGeom prst="straightConnector1">
              <a:avLst/>
            </a:prstGeom>
            <a:ln w="34925" cap="rnd">
              <a:solidFill>
                <a:srgbClr val="E95125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F2665A-B7D9-40BF-A09E-DC697C6A8614}"/>
                </a:ext>
              </a:extLst>
            </p:cNvPr>
            <p:cNvSpPr txBox="1"/>
            <p:nvPr/>
          </p:nvSpPr>
          <p:spPr>
            <a:xfrm>
              <a:off x="9531297" y="1663972"/>
              <a:ext cx="1064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E95125"/>
                  </a:solidFill>
                  <a:latin typeface="Verdana Pro Cond SemiBold" panose="020B0604020202020204" pitchFamily="34" charset="0"/>
                </a:rPr>
                <a:t>24” pipe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FCCE10D-5B72-4011-8E96-E3F326522D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13794" y="2033304"/>
              <a:ext cx="204107" cy="501957"/>
            </a:xfrm>
            <a:prstGeom prst="straightConnector1">
              <a:avLst/>
            </a:prstGeom>
            <a:ln w="34925" cap="rnd">
              <a:solidFill>
                <a:srgbClr val="E95125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F1D3D0-396E-4A31-8658-B0D25DC74ACC}"/>
                </a:ext>
              </a:extLst>
            </p:cNvPr>
            <p:cNvSpPr txBox="1"/>
            <p:nvPr/>
          </p:nvSpPr>
          <p:spPr>
            <a:xfrm>
              <a:off x="8217445" y="1663972"/>
              <a:ext cx="1236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rgbClr val="E95125"/>
                  </a:solidFill>
                  <a:latin typeface="Verdana Pro Cond SemiBold" panose="020B0604020202020204" pitchFamily="34" charset="0"/>
                </a:rPr>
                <a:t>6” pipe</a:t>
              </a:r>
            </a:p>
            <a:p>
              <a:pPr algn="r"/>
              <a:r>
                <a:rPr lang="en-US" dirty="0">
                  <a:solidFill>
                    <a:srgbClr val="E95125"/>
                  </a:solidFill>
                  <a:latin typeface="Verdana Pro Cond SemiBold" panose="020B0604020202020204" pitchFamily="34" charset="0"/>
                </a:rPr>
                <a:t>12” jacket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DB0B942-0BC0-4F2F-9143-0F9E42592E58}"/>
                </a:ext>
              </a:extLst>
            </p:cNvPr>
            <p:cNvCxnSpPr>
              <a:cxnSpLocks/>
            </p:cNvCxnSpPr>
            <p:nvPr/>
          </p:nvCxnSpPr>
          <p:spPr>
            <a:xfrm>
              <a:off x="9162380" y="2284282"/>
              <a:ext cx="211249" cy="283239"/>
            </a:xfrm>
            <a:prstGeom prst="straightConnector1">
              <a:avLst/>
            </a:prstGeom>
            <a:ln w="34925" cap="rnd">
              <a:solidFill>
                <a:srgbClr val="E95125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D2CD93-CD6C-4962-8487-AA8F8979A995}"/>
                </a:ext>
              </a:extLst>
            </p:cNvPr>
            <p:cNvSpPr txBox="1"/>
            <p:nvPr/>
          </p:nvSpPr>
          <p:spPr>
            <a:xfrm>
              <a:off x="3197153" y="1362263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rgbClr val="E95125"/>
                  </a:solidFill>
                  <a:latin typeface="Verdana Pro Cond SemiBold" panose="020B0604020202020204" pitchFamily="34" charset="0"/>
                </a:rPr>
                <a:t>3” pipe</a:t>
              </a:r>
            </a:p>
            <a:p>
              <a:pPr algn="r"/>
              <a:r>
                <a:rPr lang="en-US" dirty="0">
                  <a:solidFill>
                    <a:srgbClr val="E95125"/>
                  </a:solidFill>
                  <a:latin typeface="Verdana Pro Cond SemiBold" panose="020B0604020202020204" pitchFamily="34" charset="0"/>
                </a:rPr>
                <a:t>6” jacket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32F910A-A740-4331-9565-22D9563E099A}"/>
                </a:ext>
              </a:extLst>
            </p:cNvPr>
            <p:cNvCxnSpPr>
              <a:cxnSpLocks/>
            </p:cNvCxnSpPr>
            <p:nvPr/>
          </p:nvCxnSpPr>
          <p:spPr>
            <a:xfrm>
              <a:off x="4310086" y="1870155"/>
              <a:ext cx="1053017" cy="596939"/>
            </a:xfrm>
            <a:prstGeom prst="straightConnector1">
              <a:avLst/>
            </a:prstGeom>
            <a:ln w="34925" cap="rnd">
              <a:solidFill>
                <a:srgbClr val="E95125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266858B-5806-4A7E-8CAC-BDAB27F62038}"/>
                </a:ext>
              </a:extLst>
            </p:cNvPr>
            <p:cNvSpPr txBox="1"/>
            <p:nvPr/>
          </p:nvSpPr>
          <p:spPr>
            <a:xfrm>
              <a:off x="2762557" y="2044730"/>
              <a:ext cx="936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E95125"/>
                  </a:solidFill>
                  <a:latin typeface="Verdana Pro Cond SemiBold" panose="020B0604020202020204" pitchFamily="34" charset="0"/>
                </a:rPr>
                <a:t>2” pipe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C2EFA53-66C0-469F-81B8-77CB7A2A3F80}"/>
                </a:ext>
              </a:extLst>
            </p:cNvPr>
            <p:cNvCxnSpPr>
              <a:cxnSpLocks/>
            </p:cNvCxnSpPr>
            <p:nvPr/>
          </p:nvCxnSpPr>
          <p:spPr>
            <a:xfrm>
              <a:off x="3648410" y="2348032"/>
              <a:ext cx="363722" cy="190320"/>
            </a:xfrm>
            <a:prstGeom prst="straightConnector1">
              <a:avLst/>
            </a:prstGeom>
            <a:ln w="34925" cap="rnd">
              <a:solidFill>
                <a:srgbClr val="E95125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7E8CD714-E9E8-44D0-84D2-46FCB2DD1EAB}"/>
              </a:ext>
            </a:extLst>
          </p:cNvPr>
          <p:cNvSpPr/>
          <p:nvPr/>
        </p:nvSpPr>
        <p:spPr>
          <a:xfrm>
            <a:off x="303731" y="736874"/>
            <a:ext cx="9442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E95125"/>
                </a:solidFill>
                <a:latin typeface="Helvetica"/>
              </a:rPr>
              <a:t>Large Diameter Cryogenic Piping Needs To Move With Detector</a:t>
            </a:r>
            <a:endParaRPr lang="en-US" sz="2400" b="1" dirty="0">
              <a:solidFill>
                <a:srgbClr val="E95125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3138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65555D0-36CB-4FAD-A590-0691254289D9}"/>
              </a:ext>
            </a:extLst>
          </p:cNvPr>
          <p:cNvGrpSpPr/>
          <p:nvPr/>
        </p:nvGrpSpPr>
        <p:grpSpPr>
          <a:xfrm>
            <a:off x="510488" y="4545502"/>
            <a:ext cx="8017703" cy="1864133"/>
            <a:chOff x="391215" y="4545502"/>
            <a:chExt cx="8017703" cy="1864133"/>
          </a:xfrm>
        </p:grpSpPr>
        <p:pic>
          <p:nvPicPr>
            <p:cNvPr id="9" name="Picture 8" descr="A close up of a device&#10;&#10;Description automatically generated">
              <a:extLst>
                <a:ext uri="{FF2B5EF4-FFF2-40B4-BE49-F238E27FC236}">
                  <a16:creationId xmlns:a16="http://schemas.microsoft.com/office/drawing/2014/main" id="{BEB8C66F-AC1E-479F-A70A-F42F6C9F7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30" t="12656" b="30088"/>
            <a:stretch/>
          </p:blipFill>
          <p:spPr>
            <a:xfrm>
              <a:off x="391215" y="4545502"/>
              <a:ext cx="8017703" cy="182556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51411-4861-424F-8906-3DCEA283C531}"/>
                </a:ext>
              </a:extLst>
            </p:cNvPr>
            <p:cNvSpPr/>
            <p:nvPr/>
          </p:nvSpPr>
          <p:spPr>
            <a:xfrm>
              <a:off x="7611165" y="5994400"/>
              <a:ext cx="318052" cy="4152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787E27-C0D6-401C-A045-6029A871C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9/26/2019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D6C84-43B0-48C4-BA2E-799FFD52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Collaboration Meeting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82A50-D947-4170-BB9F-DE6CE8DC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5B6188-7E0A-4DDE-8F14-3B21392E9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Line Guides Require Novel Design Solution</a:t>
            </a:r>
          </a:p>
        </p:txBody>
      </p:sp>
      <p:pic>
        <p:nvPicPr>
          <p:cNvPr id="6" name="Picture 5" descr="A picture containing outdoor, person, building, orange&#10;&#10;Description automatically generated">
            <a:extLst>
              <a:ext uri="{FF2B5EF4-FFF2-40B4-BE49-F238E27FC236}">
                <a16:creationId xmlns:a16="http://schemas.microsoft.com/office/drawing/2014/main" id="{DC47B236-7719-4845-894D-0EE2C82CF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" t="20746" r="17060" b="747"/>
          <a:stretch/>
        </p:blipFill>
        <p:spPr>
          <a:xfrm>
            <a:off x="7863145" y="843889"/>
            <a:ext cx="2910248" cy="3701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9EED12-60B5-4410-BC13-B07CCFED8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674"/>
          <a:stretch/>
        </p:blipFill>
        <p:spPr>
          <a:xfrm>
            <a:off x="5100374" y="843889"/>
            <a:ext cx="2687008" cy="3701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1CED2A-3500-40C2-AF41-E3F2176B1B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76"/>
          <a:stretch/>
        </p:blipFill>
        <p:spPr>
          <a:xfrm>
            <a:off x="510488" y="843889"/>
            <a:ext cx="4553449" cy="3702403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2356029-289E-404A-BC3F-61EBEBCEB4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9194" y="4585490"/>
            <a:ext cx="3427817" cy="17855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FBB6A2-DBE1-4886-9296-95A693444AFC}"/>
              </a:ext>
            </a:extLst>
          </p:cNvPr>
          <p:cNvSpPr txBox="1"/>
          <p:nvPr/>
        </p:nvSpPr>
        <p:spPr>
          <a:xfrm>
            <a:off x="5100374" y="4176170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 Pro Cond SemiBold" panose="020B0706030504040204" pitchFamily="34" charset="0"/>
              </a:rPr>
              <a:t>Metal Guide Option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DA893-CCFE-4E86-8A1E-AC161BB34244}"/>
              </a:ext>
            </a:extLst>
          </p:cNvPr>
          <p:cNvSpPr txBox="1"/>
          <p:nvPr/>
        </p:nvSpPr>
        <p:spPr>
          <a:xfrm>
            <a:off x="7885369" y="4176170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 Pro Cond SemiBold" panose="020B0706030504040204" pitchFamily="34" charset="0"/>
              </a:rPr>
              <a:t>Plastic Guide Option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7874DD-DE06-4A6F-A24F-BED8E02F3F10}"/>
              </a:ext>
            </a:extLst>
          </p:cNvPr>
          <p:cNvSpPr txBox="1"/>
          <p:nvPr/>
        </p:nvSpPr>
        <p:spPr>
          <a:xfrm>
            <a:off x="3039231" y="5641520"/>
            <a:ext cx="534312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6BDE0"/>
                </a:solidFill>
                <a:latin typeface="Verdana Pro Cond SemiBold" panose="020B0706030504040204" pitchFamily="34" charset="0"/>
              </a:rPr>
              <a:t>Vacuum Jacketed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86BDE0"/>
                </a:solidFill>
                <a:latin typeface="Verdana Pro Cond SemiBold" panose="020B0706030504040204" pitchFamily="34" charset="0"/>
              </a:rPr>
              <a:t>Commercially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86BDE0"/>
                </a:solidFill>
                <a:latin typeface="Verdana Pro Cond SemiBold" panose="020B0706030504040204" pitchFamily="34" charset="0"/>
              </a:rPr>
              <a:t>Guide Designs Needs To Resist “Coil-Up” Under Vacuum Load</a:t>
            </a:r>
          </a:p>
        </p:txBody>
      </p:sp>
    </p:spTree>
    <p:extLst>
      <p:ext uri="{BB962C8B-B14F-4D97-AF65-F5344CB8AC3E}">
        <p14:creationId xmlns:p14="http://schemas.microsoft.com/office/powerpoint/2010/main" val="3823817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A9BA8-6417-4813-938B-3232260E3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9/26/2019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5C8604-B391-40DD-A00A-4056E1F57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Collaboration Meeting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F43AA-5872-4D2A-989B-781C5451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E86477-94D5-4598-A218-3C8CFEEB6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KLOE-3DST Detector Main Structure Parameters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10" descr="A picture containing yellow, indoor, sitting, top&#10;&#10;Description automatically generated">
            <a:extLst>
              <a:ext uri="{FF2B5EF4-FFF2-40B4-BE49-F238E27FC236}">
                <a16:creationId xmlns:a16="http://schemas.microsoft.com/office/drawing/2014/main" id="{CD1CC231-DDB4-4DAC-BBE6-2CD4AF966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67123" y="1533925"/>
            <a:ext cx="5122311" cy="3841733"/>
          </a:xfrm>
          <a:prstGeom prst="rect">
            <a:avLst/>
          </a:prstGeom>
        </p:spPr>
      </p:pic>
      <p:pic>
        <p:nvPicPr>
          <p:cNvPr id="13" name="Picture 12" descr="A picture containing building, indoor&#10;&#10;Description automatically generated">
            <a:extLst>
              <a:ext uri="{FF2B5EF4-FFF2-40B4-BE49-F238E27FC236}">
                <a16:creationId xmlns:a16="http://schemas.microsoft.com/office/drawing/2014/main" id="{D848B951-77DC-4780-BF1D-3ACA4DD8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37231" y="1533926"/>
            <a:ext cx="5122309" cy="3841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F026BD-C08C-4610-BECE-91CE7D02ED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1997"/>
          <a:stretch/>
        </p:blipFill>
        <p:spPr>
          <a:xfrm>
            <a:off x="8193321" y="871552"/>
            <a:ext cx="3667185" cy="3820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F5FC90-A4E8-4212-8245-F83093102602}"/>
              </a:ext>
            </a:extLst>
          </p:cNvPr>
          <p:cNvSpPr txBox="1"/>
          <p:nvPr/>
        </p:nvSpPr>
        <p:spPr>
          <a:xfrm>
            <a:off x="408791" y="6030641"/>
            <a:ext cx="256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95125"/>
                </a:solidFill>
              </a:rPr>
              <a:t>See Sergio Bertolucci Talk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7D16E-F675-4108-BBE7-55FF5EA72DF8}"/>
              </a:ext>
            </a:extLst>
          </p:cNvPr>
          <p:cNvSpPr txBox="1"/>
          <p:nvPr/>
        </p:nvSpPr>
        <p:spPr>
          <a:xfrm>
            <a:off x="8299329" y="4929107"/>
            <a:ext cx="1603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Verdana Pro Cond" panose="020B0606030504040204" pitchFamily="34" charset="0"/>
              </a:rPr>
              <a:t>Yoke:</a:t>
            </a:r>
          </a:p>
          <a:p>
            <a:r>
              <a:rPr lang="en-US" sz="1600" dirty="0">
                <a:latin typeface="Verdana Pro Cond" panose="020B0606030504040204" pitchFamily="34" charset="0"/>
              </a:rPr>
              <a:t>Length = 6 m</a:t>
            </a:r>
          </a:p>
          <a:p>
            <a:r>
              <a:rPr lang="en-US" sz="1600" dirty="0">
                <a:latin typeface="Verdana Pro Cond" panose="020B0606030504040204" pitchFamily="34" charset="0"/>
              </a:rPr>
              <a:t>Diameter = 7 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F00F6-E750-41F4-A948-F8AA7F91EC91}"/>
              </a:ext>
            </a:extLst>
          </p:cNvPr>
          <p:cNvSpPr/>
          <p:nvPr/>
        </p:nvSpPr>
        <p:spPr>
          <a:xfrm>
            <a:off x="9931324" y="4929106"/>
            <a:ext cx="2000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 Pro Cond" panose="020B0606030504040204" pitchFamily="34" charset="0"/>
              </a:rPr>
              <a:t>Full Detector Size:</a:t>
            </a:r>
          </a:p>
          <a:p>
            <a:r>
              <a:rPr lang="en-US" sz="1600" dirty="0">
                <a:latin typeface="Verdana Pro Cond" panose="020B0606030504040204" pitchFamily="34" charset="0"/>
              </a:rPr>
              <a:t>Length ≈ 10 m</a:t>
            </a:r>
          </a:p>
          <a:p>
            <a:r>
              <a:rPr lang="en-US" sz="1600" dirty="0">
                <a:latin typeface="Verdana Pro Cond" panose="020B0606030504040204" pitchFamily="34" charset="0"/>
              </a:rPr>
              <a:t>Height ≈ 11 m</a:t>
            </a:r>
          </a:p>
        </p:txBody>
      </p:sp>
    </p:spTree>
    <p:extLst>
      <p:ext uri="{BB962C8B-B14F-4D97-AF65-F5344CB8AC3E}">
        <p14:creationId xmlns:p14="http://schemas.microsoft.com/office/powerpoint/2010/main" val="3432373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39A244-D07C-4220-BA03-1E742667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DUNE Collaboration Meeting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539916-DD1B-413D-B90A-7F45007E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2AFB-529E-417D-8979-E2DAE4E377EF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D43F6A-ACBD-429B-8484-84B35E76B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KLOE Magnet Incl. Cryostat Will Be The Heaviest Single Component To Be Lifted Into The DUNE ND Cavern</a:t>
            </a:r>
          </a:p>
        </p:txBody>
      </p:sp>
      <p:pic>
        <p:nvPicPr>
          <p:cNvPr id="104450" name="Picture 2" descr="coi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113" y="1382644"/>
            <a:ext cx="3133568" cy="469672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4452" name="Picture 4" descr="coili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8605" y="1382644"/>
            <a:ext cx="3133568" cy="469672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7DBFA6-32FE-41CF-ABF6-AB5908617D33}"/>
              </a:ext>
            </a:extLst>
          </p:cNvPr>
          <p:cNvSpPr txBox="1"/>
          <p:nvPr/>
        </p:nvSpPr>
        <p:spPr>
          <a:xfrm>
            <a:off x="7741985" y="3814353"/>
            <a:ext cx="3825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KLOE magnet: </a:t>
            </a:r>
            <a:r>
              <a:rPr lang="en-US" sz="2000" dirty="0"/>
              <a:t>42 tonne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Yoke: </a:t>
            </a:r>
            <a:r>
              <a:rPr lang="en-US" sz="2000" dirty="0"/>
              <a:t>510 tonne</a:t>
            </a:r>
            <a:br>
              <a:rPr lang="en-US" sz="2000" dirty="0"/>
            </a:br>
            <a:r>
              <a:rPr lang="en-US" sz="2000" dirty="0"/>
              <a:t>(separable into individual units weighing less than 30 tonne)</a:t>
            </a:r>
          </a:p>
          <a:p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6270E-031C-4B38-B5D7-881CDE343CB9}"/>
              </a:ext>
            </a:extLst>
          </p:cNvPr>
          <p:cNvSpPr txBox="1"/>
          <p:nvPr/>
        </p:nvSpPr>
        <p:spPr>
          <a:xfrm>
            <a:off x="408791" y="6030641"/>
            <a:ext cx="256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95125"/>
                </a:solidFill>
              </a:rPr>
              <a:t>See Sergio Bertolucci Talk</a:t>
            </a:r>
          </a:p>
        </p:txBody>
      </p:sp>
    </p:spTree>
    <p:extLst>
      <p:ext uri="{BB962C8B-B14F-4D97-AF65-F5344CB8AC3E}">
        <p14:creationId xmlns:p14="http://schemas.microsoft.com/office/powerpoint/2010/main" val="998309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5F1530-30E9-49DE-B02B-13FB379C1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9/26/2019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457E6D-8A27-4C2F-A10A-452E2FEB0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Collaboration Meeting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1ECDB-9D6B-4A2D-A251-9027EA39C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63CE53F-991E-457C-A55A-9DDE75993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KLOE-3DST Detector Will Be Stationary And Can Be Assembled And Serviced Inside Cavern Below Ground</a:t>
            </a:r>
          </a:p>
        </p:txBody>
      </p:sp>
      <p:pic>
        <p:nvPicPr>
          <p:cNvPr id="6" name="Picture 5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4034715D-DC30-43CE-A118-60D724164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46" r="30760"/>
          <a:stretch/>
        </p:blipFill>
        <p:spPr>
          <a:xfrm>
            <a:off x="438054" y="1384020"/>
            <a:ext cx="3848729" cy="489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BF6141-0587-45F0-B984-7DC16B3B0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6870" y="3440299"/>
            <a:ext cx="2173357" cy="15061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156662-C612-471D-9FE5-CD5C473A5DE8}"/>
              </a:ext>
            </a:extLst>
          </p:cNvPr>
          <p:cNvSpPr txBox="1"/>
          <p:nvPr/>
        </p:nvSpPr>
        <p:spPr>
          <a:xfrm>
            <a:off x="4704910" y="5139733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 Pro Cond" panose="020B0604020202020204" pitchFamily="34" charset="0"/>
              </a:rPr>
              <a:t>Coil Cryostat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7100E8-33AE-462E-B60E-0D76829E07A7}"/>
              </a:ext>
            </a:extLst>
          </p:cNvPr>
          <p:cNvCxnSpPr>
            <a:cxnSpLocks/>
          </p:cNvCxnSpPr>
          <p:nvPr/>
        </p:nvCxnSpPr>
        <p:spPr>
          <a:xfrm flipH="1" flipV="1">
            <a:off x="3762841" y="4822115"/>
            <a:ext cx="965682" cy="394823"/>
          </a:xfrm>
          <a:prstGeom prst="straightConnector1">
            <a:avLst/>
          </a:prstGeom>
          <a:ln w="12700" cap="rnd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89E1A7-FF89-471E-919D-258F51EF39EA}"/>
              </a:ext>
            </a:extLst>
          </p:cNvPr>
          <p:cNvSpPr txBox="1"/>
          <p:nvPr/>
        </p:nvSpPr>
        <p:spPr>
          <a:xfrm>
            <a:off x="4704910" y="5749704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 Pro Cond" panose="020B0604020202020204" pitchFamily="34" charset="0"/>
              </a:rPr>
              <a:t>Yoke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DDF4F2-76FB-4552-A803-EDCA8BC934CF}"/>
              </a:ext>
            </a:extLst>
          </p:cNvPr>
          <p:cNvCxnSpPr>
            <a:cxnSpLocks/>
          </p:cNvCxnSpPr>
          <p:nvPr/>
        </p:nvCxnSpPr>
        <p:spPr>
          <a:xfrm flipH="1" flipV="1">
            <a:off x="3809222" y="5290259"/>
            <a:ext cx="919301" cy="545114"/>
          </a:xfrm>
          <a:prstGeom prst="straightConnector1">
            <a:avLst/>
          </a:prstGeom>
          <a:ln w="12700" cap="rnd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476375-6E19-4360-A74F-F71EC55E81F2}"/>
              </a:ext>
            </a:extLst>
          </p:cNvPr>
          <p:cNvSpPr txBox="1"/>
          <p:nvPr/>
        </p:nvSpPr>
        <p:spPr>
          <a:xfrm>
            <a:off x="4704910" y="2297608"/>
            <a:ext cx="24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 Pro Cond" panose="020B0604020202020204" pitchFamily="34" charset="0"/>
              </a:rPr>
              <a:t>“Low Density Detector”</a:t>
            </a:r>
          </a:p>
          <a:p>
            <a:r>
              <a:rPr lang="en-US" dirty="0">
                <a:latin typeface="Verdana Pro Cond" panose="020B0604020202020204" pitchFamily="34" charset="0"/>
              </a:rPr>
              <a:t>TPC or Straw Tubes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14D2794-071A-46F9-BBE8-6883DE0881F9}"/>
              </a:ext>
            </a:extLst>
          </p:cNvPr>
          <p:cNvCxnSpPr>
            <a:cxnSpLocks/>
          </p:cNvCxnSpPr>
          <p:nvPr/>
        </p:nvCxnSpPr>
        <p:spPr>
          <a:xfrm flipH="1">
            <a:off x="3421779" y="2527104"/>
            <a:ext cx="1306744" cy="638181"/>
          </a:xfrm>
          <a:prstGeom prst="straightConnector1">
            <a:avLst/>
          </a:prstGeom>
          <a:ln w="12700" cap="rnd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CB6CE1-37D2-486B-A1AF-C69495BA2AA9}"/>
              </a:ext>
            </a:extLst>
          </p:cNvPr>
          <p:cNvCxnSpPr>
            <a:cxnSpLocks/>
          </p:cNvCxnSpPr>
          <p:nvPr/>
        </p:nvCxnSpPr>
        <p:spPr>
          <a:xfrm flipH="1">
            <a:off x="3373631" y="1929645"/>
            <a:ext cx="1354892" cy="822076"/>
          </a:xfrm>
          <a:prstGeom prst="straightConnector1">
            <a:avLst/>
          </a:prstGeom>
          <a:ln w="12700" cap="rnd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610A7D-9E10-4CA8-85E5-A2369B9E7120}"/>
              </a:ext>
            </a:extLst>
          </p:cNvPr>
          <p:cNvSpPr txBox="1"/>
          <p:nvPr/>
        </p:nvSpPr>
        <p:spPr>
          <a:xfrm>
            <a:off x="4704910" y="1599029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 Pro Cond" panose="020B0604020202020204" pitchFamily="34" charset="0"/>
              </a:rPr>
              <a:t>Calorimeter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79F8EE-55F0-4A5D-9F02-DE11387B027A}"/>
              </a:ext>
            </a:extLst>
          </p:cNvPr>
          <p:cNvSpPr txBox="1"/>
          <p:nvPr/>
        </p:nvSpPr>
        <p:spPr>
          <a:xfrm>
            <a:off x="4704910" y="3111052"/>
            <a:ext cx="237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 Pro Cond" panose="020B0604020202020204" pitchFamily="34" charset="0"/>
              </a:rPr>
              <a:t>11 Million 3DST Cubes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78F51F2-423C-488B-B185-76D7CA7EEDFE}"/>
              </a:ext>
            </a:extLst>
          </p:cNvPr>
          <p:cNvCxnSpPr>
            <a:cxnSpLocks/>
          </p:cNvCxnSpPr>
          <p:nvPr/>
        </p:nvCxnSpPr>
        <p:spPr>
          <a:xfrm flipH="1">
            <a:off x="3336828" y="3390808"/>
            <a:ext cx="1391695" cy="551233"/>
          </a:xfrm>
          <a:prstGeom prst="straightConnector1">
            <a:avLst/>
          </a:prstGeom>
          <a:ln w="12700" cap="rnd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AA69E061-E6D5-4029-B4F6-3A2D546E2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781" y="1384021"/>
            <a:ext cx="3971940" cy="48924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49322AE-A726-4177-B896-C07A9C328BD0}"/>
              </a:ext>
            </a:extLst>
          </p:cNvPr>
          <p:cNvSpPr txBox="1"/>
          <p:nvPr/>
        </p:nvSpPr>
        <p:spPr>
          <a:xfrm>
            <a:off x="7725422" y="1374278"/>
            <a:ext cx="2231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C5A77"/>
                </a:solidFill>
                <a:latin typeface="Verdana Pro Cond" panose="020B0604020202020204" pitchFamily="34" charset="0"/>
              </a:rPr>
              <a:t>KLOE-3DST </a:t>
            </a:r>
          </a:p>
          <a:p>
            <a:r>
              <a:rPr lang="en-US" b="1" dirty="0">
                <a:solidFill>
                  <a:srgbClr val="3C5A77"/>
                </a:solidFill>
                <a:latin typeface="Verdana Pro Cond" panose="020B0604020202020204" pitchFamily="34" charset="0"/>
              </a:rPr>
              <a:t>Stationary Detector</a:t>
            </a:r>
          </a:p>
          <a:p>
            <a:r>
              <a:rPr lang="en-US" b="1" dirty="0">
                <a:solidFill>
                  <a:srgbClr val="3C5A77"/>
                </a:solidFill>
                <a:latin typeface="Verdana Pro Cond" panose="020B0604020202020204" pitchFamily="34" charset="0"/>
              </a:rPr>
              <a:t>Inside Alcove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E0D706-AA23-4CD5-A3C9-8E910FC67B63}"/>
              </a:ext>
            </a:extLst>
          </p:cNvPr>
          <p:cNvSpPr txBox="1"/>
          <p:nvPr/>
        </p:nvSpPr>
        <p:spPr>
          <a:xfrm>
            <a:off x="7859884" y="2688231"/>
            <a:ext cx="12426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Verdana Pro Cond" panose="020B0604020202020204" pitchFamily="34" charset="0"/>
              </a:rPr>
              <a:t>Floor Guides</a:t>
            </a:r>
          </a:p>
          <a:p>
            <a:pPr algn="ctr"/>
            <a:r>
              <a:rPr lang="en-US" sz="1400" dirty="0">
                <a:latin typeface="Verdana Pro Cond" panose="020B0604020202020204" pitchFamily="34" charset="0"/>
              </a:rPr>
              <a:t>To Assembly </a:t>
            </a:r>
          </a:p>
          <a:p>
            <a:pPr algn="ctr"/>
            <a:r>
              <a:rPr lang="en-US" sz="1400" dirty="0">
                <a:latin typeface="Verdana Pro Cond" panose="020B0604020202020204" pitchFamily="34" charset="0"/>
              </a:rPr>
              <a:t>And Servicing</a:t>
            </a:r>
          </a:p>
          <a:p>
            <a:pPr algn="ctr"/>
            <a:r>
              <a:rPr lang="en-US" sz="1400" dirty="0">
                <a:latin typeface="Verdana Pro Cond" panose="020B0604020202020204" pitchFamily="34" charset="0"/>
              </a:rPr>
              <a:t>Station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FAB73BE-5044-4FDF-88D8-153DDF37C6D8}"/>
              </a:ext>
            </a:extLst>
          </p:cNvPr>
          <p:cNvCxnSpPr>
            <a:cxnSpLocks/>
          </p:cNvCxnSpPr>
          <p:nvPr/>
        </p:nvCxnSpPr>
        <p:spPr>
          <a:xfrm>
            <a:off x="8715513" y="3642338"/>
            <a:ext cx="588238" cy="1141921"/>
          </a:xfrm>
          <a:prstGeom prst="straightConnector1">
            <a:avLst/>
          </a:prstGeom>
          <a:ln w="12700" cap="rnd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382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C3CD13-7B70-4BAF-B699-978F14A22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04" y="885869"/>
            <a:ext cx="5116523" cy="54044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8C6C53-B6CD-4E68-A7CF-AD1C3D28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9/26/2019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135DE-F3EF-46B7-AE08-5F8B3DE9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Collaboration Meeting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71339-76F7-4961-AC35-46FA786B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CA153A-2F0C-4425-8A95-7EC1C4BF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MPD Main Structure Parameters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A5BFC-3749-466D-8DBD-93CE81EBB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442" y="877036"/>
            <a:ext cx="6048084" cy="44503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95377F-219F-456C-9318-199A17E7C65C}"/>
              </a:ext>
            </a:extLst>
          </p:cNvPr>
          <p:cNvSpPr/>
          <p:nvPr/>
        </p:nvSpPr>
        <p:spPr>
          <a:xfrm>
            <a:off x="459709" y="938879"/>
            <a:ext cx="2000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 Pro Cond" panose="020B0606030504040204" pitchFamily="34" charset="0"/>
              </a:rPr>
              <a:t>Detector Size:</a:t>
            </a:r>
          </a:p>
          <a:p>
            <a:r>
              <a:rPr lang="en-US" sz="1600" dirty="0">
                <a:latin typeface="Verdana Pro Cond" panose="020B0606030504040204" pitchFamily="34" charset="0"/>
              </a:rPr>
              <a:t>Length = 12.8 m</a:t>
            </a:r>
          </a:p>
          <a:p>
            <a:r>
              <a:rPr lang="en-US" sz="1600" dirty="0">
                <a:latin typeface="Verdana Pro Cond" panose="020B0606030504040204" pitchFamily="34" charset="0"/>
              </a:rPr>
              <a:t>Height = ~10 m</a:t>
            </a:r>
          </a:p>
          <a:p>
            <a:r>
              <a:rPr lang="en-US" sz="1600" dirty="0">
                <a:latin typeface="Verdana Pro Cond" panose="020B0606030504040204" pitchFamily="34" charset="0"/>
              </a:rPr>
              <a:t>Width = 8.5 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BD534B-A454-4451-8FB4-93A098E022E7}"/>
              </a:ext>
            </a:extLst>
          </p:cNvPr>
          <p:cNvSpPr txBox="1"/>
          <p:nvPr/>
        </p:nvSpPr>
        <p:spPr>
          <a:xfrm>
            <a:off x="5631442" y="5952833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95125"/>
                </a:solidFill>
              </a:rPr>
              <a:t>See MPD Session</a:t>
            </a:r>
          </a:p>
        </p:txBody>
      </p:sp>
    </p:spTree>
    <p:extLst>
      <p:ext uri="{BB962C8B-B14F-4D97-AF65-F5344CB8AC3E}">
        <p14:creationId xmlns:p14="http://schemas.microsoft.com/office/powerpoint/2010/main" val="2678614661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emplate" id="{0B6869F3-6672-4DDB-8737-730D91823686}" vid="{D05EA611-3432-4FD5-829A-F1DE6825D6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8E160D3C3B3F408B0484C87E1F0176" ma:contentTypeVersion="10" ma:contentTypeDescription="Create a new document." ma:contentTypeScope="" ma:versionID="4bdc386cb9bfbf21f6beba7e18dc2ac5">
  <xsd:schema xmlns:xsd="http://www.w3.org/2001/XMLSchema" xmlns:xs="http://www.w3.org/2001/XMLSchema" xmlns:p="http://schemas.microsoft.com/office/2006/metadata/properties" xmlns:ns3="1baa8dbc-d8c3-4fce-bc95-5ef1218cfce1" targetNamespace="http://schemas.microsoft.com/office/2006/metadata/properties" ma:root="true" ma:fieldsID="3c76f88f0b02969e70e82ceb932eb35e" ns3:_="">
    <xsd:import namespace="1baa8dbc-d8c3-4fce-bc95-5ef1218cfce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aa8dbc-d8c3-4fce-bc95-5ef1218cfc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4751D9-AE9D-4048-9513-C329984EBA4F}">
  <ds:schemaRefs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baa8dbc-d8c3-4fce-bc95-5ef1218cfce1"/>
  </ds:schemaRefs>
</ds:datastoreItem>
</file>

<file path=customXml/itemProps2.xml><?xml version="1.0" encoding="utf-8"?>
<ds:datastoreItem xmlns:ds="http://schemas.openxmlformats.org/officeDocument/2006/customXml" ds:itemID="{7EF37E86-C39E-4461-AD42-275C92331D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5521EE-D126-49DA-A54A-EBC5F30685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aa8dbc-d8c3-4fce-bc95-5ef1218cfc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DUNE_Template</Template>
  <TotalTime>7889</TotalTime>
  <Words>578</Words>
  <Application>Microsoft Office PowerPoint</Application>
  <PresentationFormat>Widescreen</PresentationFormat>
  <Paragraphs>153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Helvetica</vt:lpstr>
      <vt:lpstr>Lucida Grande</vt:lpstr>
      <vt:lpstr>Verdana Pro</vt:lpstr>
      <vt:lpstr>Verdana Pro Cond</vt:lpstr>
      <vt:lpstr>Verdana Pro Cond SemiBold</vt:lpstr>
      <vt:lpstr>Verdana Pro Light</vt:lpstr>
      <vt:lpstr>LBNF Content-Footer Theme</vt:lpstr>
      <vt:lpstr>Bi-Weekly DUNE Near Detector Engineering Integration Meeting</vt:lpstr>
      <vt:lpstr>Agenda</vt:lpstr>
      <vt:lpstr>LAr Detector Main Structure Parameters</vt:lpstr>
      <vt:lpstr>LAr Detector Simplified Flow Diagram: </vt:lpstr>
      <vt:lpstr>Cryogenic Line Guides Require Novel Design Solution</vt:lpstr>
      <vt:lpstr>KLOE-3DST Detector Main Structure Parameters </vt:lpstr>
      <vt:lpstr>KLOE Magnet Incl. Cryostat Will Be The Heaviest Single Component To Be Lifted Into The DUNE ND Cavern</vt:lpstr>
      <vt:lpstr>KLOE-3DST Detector Will Be Stationary And Can Be Assembled And Serviced Inside Cavern Below Ground</vt:lpstr>
      <vt:lpstr>MPD Main Structure Parameters</vt:lpstr>
      <vt:lpstr>MPD Design Maturation: Achieved Fully Integrated Design</vt:lpstr>
      <vt:lpstr>Open MPD Superconducting Coils Expose Adjacent Structures To Significant Magnetic Stray Field</vt:lpstr>
      <vt:lpstr>DUNE ND Prism Design Concept Utilizes Commercially Proven Roller Drives Which Distribute Detector Weights</vt:lpstr>
      <vt:lpstr>PRISM System Will Distribute Significant Detector Weights</vt:lpstr>
      <vt:lpstr>ND Requirements Document Collects Information About Facilities Interfaces </vt:lpstr>
      <vt:lpstr>Next Steps</vt:lpstr>
    </vt:vector>
  </TitlesOfParts>
  <Manager/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– One or two lines</dc:title>
  <dc:subject/>
  <dc:creator>Timothy Bolton</dc:creator>
  <cp:keywords/>
  <dc:description>Modified by A. Weber</dc:description>
  <cp:lastModifiedBy>Matthaeus Leitner</cp:lastModifiedBy>
  <cp:revision>154</cp:revision>
  <cp:lastPrinted>2018-12-05T21:59:46Z</cp:lastPrinted>
  <dcterms:created xsi:type="dcterms:W3CDTF">2018-08-23T13:18:23Z</dcterms:created>
  <dcterms:modified xsi:type="dcterms:W3CDTF">2019-10-03T03:01:41Z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0x010100CE8E160D3C3B3F408B0484C87E1F0176</vt:lpwstr>
  </property>
</Properties>
</file>