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8"/>
  </p:notesMasterIdLst>
  <p:handoutMasterIdLst>
    <p:handoutMasterId r:id="rId9"/>
  </p:handoutMasterIdLst>
  <p:sldIdLst>
    <p:sldId id="256" r:id="rId5"/>
    <p:sldId id="257" r:id="rId6"/>
    <p:sldId id="258" r:id="rId7"/>
  </p:sldIdLst>
  <p:sldSz cx="12192000" cy="6858000"/>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204" userDrawn="1">
          <p15:clr>
            <a:srgbClr val="A4A3A4"/>
          </p15:clr>
        </p15:guide>
        <p15:guide id="2" orient="horz" pos="476" userDrawn="1">
          <p15:clr>
            <a:srgbClr val="A4A3A4"/>
          </p15:clr>
        </p15:guide>
        <p15:guide id="3" orient="horz" pos="1443" userDrawn="1">
          <p15:clr>
            <a:srgbClr val="A4A3A4"/>
          </p15:clr>
        </p15:guide>
        <p15:guide id="4" orient="horz" pos="966" userDrawn="1">
          <p15:clr>
            <a:srgbClr val="A4A3A4"/>
          </p15:clr>
        </p15:guide>
        <p15:guide id="5" orient="horz" pos="1876" userDrawn="1">
          <p15:clr>
            <a:srgbClr val="A4A3A4"/>
          </p15:clr>
        </p15:guide>
        <p15:guide id="6" orient="horz" pos="3616" userDrawn="1">
          <p15:clr>
            <a:srgbClr val="A4A3A4"/>
          </p15:clr>
        </p15:guide>
        <p15:guide id="7" pos="2920" userDrawn="1">
          <p15:clr>
            <a:srgbClr val="A4A3A4"/>
          </p15:clr>
        </p15:guide>
        <p15:guide id="8" pos="2917" userDrawn="1">
          <p15:clr>
            <a:srgbClr val="A4A3A4"/>
          </p15:clr>
        </p15:guide>
        <p15:guide id="9" pos="6701" userDrawn="1">
          <p15:clr>
            <a:srgbClr val="A4A3A4"/>
          </p15:clr>
        </p15:guide>
        <p15:guide id="10" pos="3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5A77"/>
    <a:srgbClr val="E95125"/>
    <a:srgbClr val="000000"/>
    <a:srgbClr val="FDEADA"/>
    <a:srgbClr val="F37C23"/>
    <a:srgbClr val="BC5F2B"/>
    <a:srgbClr val="32547A"/>
    <a:srgbClr val="B8561A"/>
    <a:srgbClr val="B65A1F"/>
    <a:srgbClr val="5680A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napToObjects="1">
      <p:cViewPr varScale="1">
        <p:scale>
          <a:sx n="145" d="100"/>
          <a:sy n="145" d="100"/>
        </p:scale>
        <p:origin x="124" y="444"/>
      </p:cViewPr>
      <p:guideLst>
        <p:guide orient="horz" pos="4204"/>
        <p:guide orient="horz" pos="476"/>
        <p:guide orient="horz" pos="1443"/>
        <p:guide orient="horz" pos="966"/>
        <p:guide orient="horz" pos="1876"/>
        <p:guide orient="horz" pos="3616"/>
        <p:guide pos="2920"/>
        <p:guide pos="2917"/>
        <p:guide pos="6701"/>
        <p:guide pos="376"/>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11/13/2019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11/13/2019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itle 1"/>
          <p:cNvSpPr txBox="1">
            <a:spLocks/>
          </p:cNvSpPr>
          <p:nvPr/>
        </p:nvSpPr>
        <p:spPr>
          <a:xfrm>
            <a:off x="609600" y="274638"/>
            <a:ext cx="10972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4400" dirty="0"/>
          </a:p>
        </p:txBody>
      </p:sp>
      <p:sp>
        <p:nvSpPr>
          <p:cNvPr id="14" name="Title 1"/>
          <p:cNvSpPr>
            <a:spLocks noGrp="1"/>
          </p:cNvSpPr>
          <p:nvPr>
            <p:ph type="title" hasCustomPrompt="1"/>
          </p:nvPr>
        </p:nvSpPr>
        <p:spPr>
          <a:xfrm>
            <a:off x="605368" y="1969797"/>
            <a:ext cx="10729616" cy="1321247"/>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Title Line 1</a:t>
            </a:r>
            <a:br>
              <a:rPr lang="en-US" dirty="0"/>
            </a:br>
            <a:r>
              <a:rPr lang="en-US" dirty="0"/>
              <a:t>Title Line 2</a:t>
            </a:r>
          </a:p>
        </p:txBody>
      </p:sp>
      <p:sp>
        <p:nvSpPr>
          <p:cNvPr id="15" name="Content Placeholder 2"/>
          <p:cNvSpPr>
            <a:spLocks noGrp="1"/>
          </p:cNvSpPr>
          <p:nvPr>
            <p:ph idx="11" hasCustomPrompt="1"/>
          </p:nvPr>
        </p:nvSpPr>
        <p:spPr>
          <a:xfrm>
            <a:off x="605367" y="3363829"/>
            <a:ext cx="5421436" cy="1482089"/>
          </a:xfrm>
          <a:prstGeom prst="rect">
            <a:avLst/>
          </a:prstGeom>
        </p:spPr>
        <p:txBody>
          <a:bodyPr lIns="0" rIns="0">
            <a:normAutofit/>
          </a:bodyPr>
          <a:lstStyle>
            <a:lvl1pPr marL="0" indent="0">
              <a:lnSpc>
                <a:spcPct val="100000"/>
              </a:lnSpc>
              <a:spcBef>
                <a:spcPts val="1200"/>
              </a:spcBef>
              <a:spcAft>
                <a:spcPts val="0"/>
              </a:spcAft>
              <a:buFont typeface="Arial"/>
              <a:buNone/>
              <a:defRPr sz="2200" b="0" i="0">
                <a:solidFill>
                  <a:srgbClr val="3C5A77"/>
                </a:solidFill>
                <a:latin typeface="Helvetica"/>
              </a:defRPr>
            </a:lvl1pPr>
            <a:lvl2pPr marL="274638" indent="0">
              <a:lnSpc>
                <a:spcPct val="100000"/>
              </a:lnSpc>
              <a:spcBef>
                <a:spcPts val="1200"/>
              </a:spcBef>
              <a:spcAft>
                <a:spcPts val="0"/>
              </a:spcAft>
              <a:buSzPct val="90000"/>
              <a:buFont typeface="Lucida Grande"/>
              <a:buNone/>
              <a:defRPr sz="2000" b="0" i="0">
                <a:solidFill>
                  <a:srgbClr val="3C5A77"/>
                </a:solidFill>
                <a:latin typeface="Helvetica"/>
              </a:defRPr>
            </a:lvl2pPr>
            <a:lvl3pPr marL="625475" indent="0">
              <a:lnSpc>
                <a:spcPct val="100000"/>
              </a:lnSpc>
              <a:spcBef>
                <a:spcPts val="1200"/>
              </a:spcBef>
              <a:spcAft>
                <a:spcPts val="0"/>
              </a:spcAft>
              <a:buSzPct val="88000"/>
              <a:buFont typeface="Arial"/>
              <a:buNone/>
              <a:defRPr sz="1800" b="0" i="0">
                <a:solidFill>
                  <a:srgbClr val="3C5A77"/>
                </a:solidFill>
                <a:latin typeface="Helvetica"/>
              </a:defRPr>
            </a:lvl3pPr>
            <a:lvl4pPr marL="898525" indent="0">
              <a:lnSpc>
                <a:spcPct val="100000"/>
              </a:lnSpc>
              <a:spcBef>
                <a:spcPts val="1200"/>
              </a:spcBef>
              <a:spcAft>
                <a:spcPts val="0"/>
              </a:spcAft>
              <a:buSzPct val="90000"/>
              <a:buFont typeface="Lucida Grande"/>
              <a:buNone/>
              <a:defRPr sz="1600" b="0" i="0">
                <a:solidFill>
                  <a:srgbClr val="3C5A77"/>
                </a:solidFill>
                <a:latin typeface="Helvetica"/>
              </a:defRPr>
            </a:lvl4pPr>
            <a:lvl5pPr marL="1165225" indent="0">
              <a:lnSpc>
                <a:spcPct val="100000"/>
              </a:lnSpc>
              <a:spcBef>
                <a:spcPts val="1200"/>
              </a:spcBef>
              <a:spcAft>
                <a:spcPts val="0"/>
              </a:spcAft>
              <a:buSzPct val="88000"/>
              <a:buFont typeface="Arial"/>
              <a:buNone/>
              <a:defRPr sz="1400" b="0" i="0">
                <a:solidFill>
                  <a:srgbClr val="3C5A77"/>
                </a:solidFill>
                <a:latin typeface="Helvetica"/>
              </a:defRPr>
            </a:lvl5pPr>
          </a:lstStyle>
          <a:p>
            <a:pPr lvl="0"/>
            <a:r>
              <a:rPr lang="en-US" dirty="0"/>
              <a:t>Date</a:t>
            </a:r>
          </a:p>
        </p:txBody>
      </p:sp>
    </p:spTree>
    <p:extLst>
      <p:ext uri="{BB962C8B-B14F-4D97-AF65-F5344CB8AC3E}">
        <p14:creationId xmlns:p14="http://schemas.microsoft.com/office/powerpoint/2010/main" val="104279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609600" y="274638"/>
            <a:ext cx="10972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4400" dirty="0"/>
          </a:p>
        </p:txBody>
      </p:sp>
      <p:sp>
        <p:nvSpPr>
          <p:cNvPr id="14" name="Title 1"/>
          <p:cNvSpPr>
            <a:spLocks noGrp="1"/>
          </p:cNvSpPr>
          <p:nvPr>
            <p:ph type="title"/>
          </p:nvPr>
        </p:nvSpPr>
        <p:spPr>
          <a:xfrm>
            <a:off x="369130" y="274638"/>
            <a:ext cx="11384816" cy="883860"/>
          </a:xfrm>
          <a:prstGeom prst="rect">
            <a:avLst/>
          </a:prstGeom>
        </p:spPr>
        <p:txBody>
          <a:bodyPr vert="horz" lIns="0" tIns="0" rIns="0" bIns="0">
            <a:noAutofit/>
          </a:bodyPr>
          <a:lstStyle>
            <a:lvl1pPr algn="l">
              <a:defRPr sz="32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369130" y="1357503"/>
            <a:ext cx="11384816" cy="4920571"/>
          </a:xfrm>
          <a:prstGeom prst="rect">
            <a:avLst/>
          </a:prstGeom>
        </p:spPr>
        <p:txBody>
          <a:bodyPr lIns="0" rIns="0">
            <a:normAutofit/>
          </a:bodyPr>
          <a:lstStyle>
            <a:lvl1pPr marL="230188" indent="-230188">
              <a:lnSpc>
                <a:spcPct val="100000"/>
              </a:lnSpc>
              <a:spcBef>
                <a:spcPts val="1200"/>
              </a:spcBef>
              <a:spcAft>
                <a:spcPts val="0"/>
              </a:spcAft>
              <a:buFont typeface="Arial"/>
              <a:buChar char="•"/>
              <a:defRPr sz="2400" b="0" i="0">
                <a:solidFill>
                  <a:srgbClr val="3C5A77"/>
                </a:solidFill>
                <a:latin typeface="Helvetica"/>
              </a:defRPr>
            </a:lvl1pPr>
            <a:lvl2pPr marL="514350" indent="-230188">
              <a:lnSpc>
                <a:spcPct val="100000"/>
              </a:lnSpc>
              <a:spcBef>
                <a:spcPts val="0"/>
              </a:spcBef>
              <a:spcAft>
                <a:spcPts val="0"/>
              </a:spcAft>
              <a:buSzPct val="90000"/>
              <a:buFont typeface="Lucida Grande"/>
              <a:buChar char="-"/>
              <a:defRPr sz="2000" b="0" i="0">
                <a:solidFill>
                  <a:srgbClr val="3C5A77"/>
                </a:solidFill>
                <a:latin typeface="Helvetica"/>
              </a:defRPr>
            </a:lvl2pPr>
            <a:lvl3pPr marL="860425" indent="-230188">
              <a:lnSpc>
                <a:spcPct val="100000"/>
              </a:lnSpc>
              <a:spcBef>
                <a:spcPts val="0"/>
              </a:spcBef>
              <a:spcAft>
                <a:spcPts val="0"/>
              </a:spcAft>
              <a:buSzPct val="88000"/>
              <a:buFont typeface="Arial"/>
              <a:buChar char="•"/>
              <a:defRPr sz="1800" b="0" i="0">
                <a:solidFill>
                  <a:srgbClr val="3C5A77"/>
                </a:solidFill>
                <a:latin typeface="Helvetica"/>
              </a:defRPr>
            </a:lvl3pPr>
            <a:lvl4pPr marL="1198563" indent="-230188">
              <a:lnSpc>
                <a:spcPct val="100000"/>
              </a:lnSpc>
              <a:spcBef>
                <a:spcPts val="0"/>
              </a:spcBef>
              <a:spcAft>
                <a:spcPts val="0"/>
              </a:spcAft>
              <a:buSzPct val="90000"/>
              <a:buFont typeface="Lucida Grande"/>
              <a:buChar char="-"/>
              <a:defRPr sz="1400" b="0" i="0">
                <a:solidFill>
                  <a:srgbClr val="3C5A77"/>
                </a:solidFill>
                <a:latin typeface="Helvetica"/>
              </a:defRPr>
            </a:lvl4pPr>
            <a:lvl5pPr marL="1484313" indent="-225425">
              <a:lnSpc>
                <a:spcPct val="100000"/>
              </a:lnSpc>
              <a:spcBef>
                <a:spcPts val="0"/>
              </a:spcBef>
              <a:spcAft>
                <a:spcPts val="0"/>
              </a:spcAft>
              <a:buSzPct val="88000"/>
              <a:buFont typeface="Arial"/>
              <a:buChar char="•"/>
              <a:defRPr sz="12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a:extLst>
              <a:ext uri="{FF2B5EF4-FFF2-40B4-BE49-F238E27FC236}">
                <a16:creationId xmlns:a16="http://schemas.microsoft.com/office/drawing/2014/main" id="{AF2B9765-4D24-4CBD-A329-DF85D292EA12}"/>
              </a:ext>
            </a:extLst>
          </p:cNvPr>
          <p:cNvSpPr>
            <a:spLocks noGrp="1"/>
          </p:cNvSpPr>
          <p:nvPr>
            <p:ph type="dt" sz="half" idx="12"/>
          </p:nvPr>
        </p:nvSpPr>
        <p:spPr/>
        <p:txBody>
          <a:bodyPr/>
          <a:lstStyle/>
          <a:p>
            <a:pPr>
              <a:defRPr/>
            </a:pPr>
            <a:endParaRPr lang="en-US" dirty="0">
              <a:latin typeface="Helvetica"/>
              <a:cs typeface="Helvetica"/>
            </a:endParaRPr>
          </a:p>
        </p:txBody>
      </p:sp>
      <p:sp>
        <p:nvSpPr>
          <p:cNvPr id="3" name="Footer Placeholder 2">
            <a:extLst>
              <a:ext uri="{FF2B5EF4-FFF2-40B4-BE49-F238E27FC236}">
                <a16:creationId xmlns:a16="http://schemas.microsoft.com/office/drawing/2014/main" id="{DFFAA9FE-4289-44DC-B79C-5B1402718BA6}"/>
              </a:ext>
            </a:extLst>
          </p:cNvPr>
          <p:cNvSpPr>
            <a:spLocks noGrp="1"/>
          </p:cNvSpPr>
          <p:nvPr>
            <p:ph type="ftr" sz="quarter" idx="13"/>
          </p:nvPr>
        </p:nvSpPr>
        <p:spPr/>
        <p:txBody>
          <a:bodyPr/>
          <a:lstStyle/>
          <a:p>
            <a:pPr>
              <a:defRPr/>
            </a:pPr>
            <a:endParaRPr lang="en-GB" dirty="0"/>
          </a:p>
        </p:txBody>
      </p:sp>
      <p:sp>
        <p:nvSpPr>
          <p:cNvPr id="5" name="Slide Number Placeholder 4">
            <a:extLst>
              <a:ext uri="{FF2B5EF4-FFF2-40B4-BE49-F238E27FC236}">
                <a16:creationId xmlns:a16="http://schemas.microsoft.com/office/drawing/2014/main" id="{1D87DE12-534F-455F-B899-EED0B3632AAD}"/>
              </a:ext>
            </a:extLst>
          </p:cNvPr>
          <p:cNvSpPr>
            <a:spLocks noGrp="1"/>
          </p:cNvSpPr>
          <p:nvPr>
            <p:ph type="sldNum" sz="quarter" idx="14"/>
          </p:nvPr>
        </p:nvSpPr>
        <p:spPr/>
        <p:txBody>
          <a:body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D22603-56E6-442C-BB79-DBEB857EC96C}"/>
              </a:ext>
            </a:extLst>
          </p:cNvPr>
          <p:cNvSpPr>
            <a:spLocks noGrp="1"/>
          </p:cNvSpPr>
          <p:nvPr>
            <p:ph type="dt" sz="half" idx="10"/>
          </p:nvPr>
        </p:nvSpPr>
        <p:spPr/>
        <p:txBody>
          <a:bodyPr/>
          <a:lstStyle/>
          <a:p>
            <a:pPr>
              <a:defRPr/>
            </a:pPr>
            <a:endParaRPr lang="en-US" dirty="0">
              <a:latin typeface="Helvetica"/>
              <a:cs typeface="Helvetica"/>
            </a:endParaRPr>
          </a:p>
        </p:txBody>
      </p:sp>
      <p:sp>
        <p:nvSpPr>
          <p:cNvPr id="3" name="Footer Placeholder 2">
            <a:extLst>
              <a:ext uri="{FF2B5EF4-FFF2-40B4-BE49-F238E27FC236}">
                <a16:creationId xmlns:a16="http://schemas.microsoft.com/office/drawing/2014/main" id="{111D226E-CF4B-4088-96DD-23192153D4E4}"/>
              </a:ext>
            </a:extLst>
          </p:cNvPr>
          <p:cNvSpPr>
            <a:spLocks noGrp="1"/>
          </p:cNvSpPr>
          <p:nvPr>
            <p:ph type="ftr" sz="quarter" idx="11"/>
          </p:nvPr>
        </p:nvSpPr>
        <p:spPr/>
        <p:txBody>
          <a:bodyPr/>
          <a:lstStyle/>
          <a:p>
            <a:pPr>
              <a:defRPr/>
            </a:pPr>
            <a:endParaRPr lang="en-GB" dirty="0"/>
          </a:p>
        </p:txBody>
      </p:sp>
      <p:sp>
        <p:nvSpPr>
          <p:cNvPr id="5" name="Slide Number Placeholder 4">
            <a:extLst>
              <a:ext uri="{FF2B5EF4-FFF2-40B4-BE49-F238E27FC236}">
                <a16:creationId xmlns:a16="http://schemas.microsoft.com/office/drawing/2014/main" id="{85B21DE3-83E5-4E9E-A8C9-F3E6609DCA93}"/>
              </a:ext>
            </a:extLst>
          </p:cNvPr>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11" name="Title 1">
            <a:extLst>
              <a:ext uri="{FF2B5EF4-FFF2-40B4-BE49-F238E27FC236}">
                <a16:creationId xmlns:a16="http://schemas.microsoft.com/office/drawing/2014/main" id="{2CDCA643-287D-4B83-B89A-D2B6C9BCA420}"/>
              </a:ext>
            </a:extLst>
          </p:cNvPr>
          <p:cNvSpPr>
            <a:spLocks noGrp="1"/>
          </p:cNvSpPr>
          <p:nvPr>
            <p:ph type="title"/>
          </p:nvPr>
        </p:nvSpPr>
        <p:spPr>
          <a:xfrm>
            <a:off x="369130" y="274638"/>
            <a:ext cx="11384816" cy="883860"/>
          </a:xfrm>
          <a:prstGeom prst="rect">
            <a:avLst/>
          </a:prstGeom>
        </p:spPr>
        <p:txBody>
          <a:bodyPr vert="horz" lIns="0" tIns="0" rIns="0" bIns="0">
            <a:noAutofit/>
          </a:bodyPr>
          <a:lstStyle>
            <a:lvl1pPr algn="l">
              <a:defRPr sz="3200" b="1" i="0" baseline="0">
                <a:solidFill>
                  <a:srgbClr val="E95125"/>
                </a:solidFill>
                <a:latin typeface="Helvetica"/>
              </a:defRPr>
            </a:lvl1pPr>
          </a:lstStyle>
          <a:p>
            <a:r>
              <a:rPr lang="en-US" dirty="0"/>
              <a:t>Click to edit Master title style</a:t>
            </a:r>
          </a:p>
        </p:txBody>
      </p:sp>
    </p:spTree>
    <p:extLst>
      <p:ext uri="{BB962C8B-B14F-4D97-AF65-F5344CB8AC3E}">
        <p14:creationId xmlns:p14="http://schemas.microsoft.com/office/powerpoint/2010/main" val="22765496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951739" y="6561582"/>
            <a:ext cx="1331423"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endParaRPr lang="en-US" dirty="0">
              <a:latin typeface="Helvetica"/>
              <a:cs typeface="Helvetica"/>
            </a:endParaRPr>
          </a:p>
        </p:txBody>
      </p:sp>
      <p:sp>
        <p:nvSpPr>
          <p:cNvPr id="5" name="Footer Placeholder 4"/>
          <p:cNvSpPr>
            <a:spLocks noGrp="1"/>
          </p:cNvSpPr>
          <p:nvPr>
            <p:ph type="ftr" sz="quarter" idx="3"/>
          </p:nvPr>
        </p:nvSpPr>
        <p:spPr>
          <a:xfrm>
            <a:off x="2503713" y="6561582"/>
            <a:ext cx="6523352"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endParaRPr lang="en-GB" dirty="0"/>
          </a:p>
        </p:txBody>
      </p:sp>
      <p:sp>
        <p:nvSpPr>
          <p:cNvPr id="6" name="Slide Number Placeholder 5"/>
          <p:cNvSpPr>
            <a:spLocks noGrp="1"/>
          </p:cNvSpPr>
          <p:nvPr>
            <p:ph type="sldNum" sz="quarter" idx="4"/>
          </p:nvPr>
        </p:nvSpPr>
        <p:spPr>
          <a:xfrm>
            <a:off x="369130" y="6561582"/>
            <a:ext cx="566925"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a:cxnSpLocks/>
          </p:cNvCxnSpPr>
          <p:nvPr/>
        </p:nvCxnSpPr>
        <p:spPr>
          <a:xfrm>
            <a:off x="369130" y="6454130"/>
            <a:ext cx="11453741"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5" cstate="print">
            <a:extLst>
              <a:ext uri="{28A0092B-C50C-407E-A947-70E740481C1C}">
                <a14:useLocalDpi xmlns:a14="http://schemas.microsoft.com/office/drawing/2010/main"/>
              </a:ext>
            </a:extLst>
          </a:blip>
          <a:stretch/>
        </p:blipFill>
        <p:spPr>
          <a:xfrm>
            <a:off x="11261735" y="6489520"/>
            <a:ext cx="561136" cy="236924"/>
          </a:xfrm>
          <a:prstGeom prst="rect">
            <a:avLst/>
          </a:prstGeom>
        </p:spPr>
      </p:pic>
    </p:spTree>
  </p:cSld>
  <p:clrMap bg1="lt1" tx1="dk1" bg2="lt2" tx2="dk2" accent1="accent1" accent2="accent2" accent3="accent3" accent4="accent4" accent5="accent5" accent6="accent6" hlink="hlink" folHlink="folHlink"/>
  <p:sldLayoutIdLst>
    <p:sldLayoutId id="2147483686" r:id="rId1"/>
    <p:sldLayoutId id="2147483684" r:id="rId2"/>
    <p:sldLayoutId id="2147483687" r:id="rId3"/>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dirty="0"/>
              <a:t>KLOE Site Visit Agenda</a:t>
            </a:r>
          </a:p>
        </p:txBody>
      </p:sp>
      <p:sp>
        <p:nvSpPr>
          <p:cNvPr id="10" name="Content Placeholder 9"/>
          <p:cNvSpPr>
            <a:spLocks noGrp="1"/>
          </p:cNvSpPr>
          <p:nvPr>
            <p:ph idx="11"/>
          </p:nvPr>
        </p:nvSpPr>
        <p:spPr>
          <a:xfrm>
            <a:off x="643944" y="3363836"/>
            <a:ext cx="7613017" cy="1482089"/>
          </a:xfrm>
        </p:spPr>
        <p:txBody>
          <a:bodyPr/>
          <a:lstStyle/>
          <a:p>
            <a:r>
              <a:rPr lang="en-US" dirty="0"/>
              <a:t>11/14/2019</a:t>
            </a:r>
          </a:p>
        </p:txBody>
      </p:sp>
    </p:spTree>
    <p:extLst>
      <p:ext uri="{BB962C8B-B14F-4D97-AF65-F5344CB8AC3E}">
        <p14:creationId xmlns:p14="http://schemas.microsoft.com/office/powerpoint/2010/main" val="226212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E65CC-05B8-4862-A4B0-03455036C667}"/>
              </a:ext>
            </a:extLst>
          </p:cNvPr>
          <p:cNvSpPr>
            <a:spLocks noGrp="1"/>
          </p:cNvSpPr>
          <p:nvPr>
            <p:ph type="title"/>
          </p:nvPr>
        </p:nvSpPr>
        <p:spPr/>
        <p:txBody>
          <a:bodyPr/>
          <a:lstStyle/>
          <a:p>
            <a:r>
              <a:rPr lang="en-US" dirty="0"/>
              <a:t>KLOE Visit Goals</a:t>
            </a:r>
          </a:p>
        </p:txBody>
      </p:sp>
      <p:sp>
        <p:nvSpPr>
          <p:cNvPr id="4" name="Date Placeholder 3">
            <a:extLst>
              <a:ext uri="{FF2B5EF4-FFF2-40B4-BE49-F238E27FC236}">
                <a16:creationId xmlns:a16="http://schemas.microsoft.com/office/drawing/2014/main" id="{72142B96-FB8D-49C2-A7AE-62F8F9A56CB1}"/>
              </a:ext>
            </a:extLst>
          </p:cNvPr>
          <p:cNvSpPr>
            <a:spLocks noGrp="1"/>
          </p:cNvSpPr>
          <p:nvPr>
            <p:ph type="dt" sz="half" idx="12"/>
          </p:nvPr>
        </p:nvSpPr>
        <p:spPr/>
        <p:txBody>
          <a:bodyPr/>
          <a:lstStyle/>
          <a:p>
            <a:pPr>
              <a:defRPr/>
            </a:pPr>
            <a:endParaRPr lang="en-US" dirty="0">
              <a:latin typeface="Helvetica"/>
              <a:cs typeface="Helvetica"/>
            </a:endParaRPr>
          </a:p>
        </p:txBody>
      </p:sp>
      <p:sp>
        <p:nvSpPr>
          <p:cNvPr id="5" name="Footer Placeholder 4">
            <a:extLst>
              <a:ext uri="{FF2B5EF4-FFF2-40B4-BE49-F238E27FC236}">
                <a16:creationId xmlns:a16="http://schemas.microsoft.com/office/drawing/2014/main" id="{0E2EFAF8-FEE5-48E6-A680-4D59A95D7F4E}"/>
              </a:ext>
            </a:extLst>
          </p:cNvPr>
          <p:cNvSpPr>
            <a:spLocks noGrp="1"/>
          </p:cNvSpPr>
          <p:nvPr>
            <p:ph type="ftr" sz="quarter" idx="13"/>
          </p:nvPr>
        </p:nvSpPr>
        <p:spPr/>
        <p:txBody>
          <a:bodyPr/>
          <a:lstStyle/>
          <a:p>
            <a:pPr>
              <a:defRPr/>
            </a:pPr>
            <a:endParaRPr lang="en-GB" dirty="0"/>
          </a:p>
        </p:txBody>
      </p:sp>
      <p:sp>
        <p:nvSpPr>
          <p:cNvPr id="6" name="Slide Number Placeholder 5">
            <a:extLst>
              <a:ext uri="{FF2B5EF4-FFF2-40B4-BE49-F238E27FC236}">
                <a16:creationId xmlns:a16="http://schemas.microsoft.com/office/drawing/2014/main" id="{E916E58D-7F64-41B9-9948-2D3B28C000C2}"/>
              </a:ext>
            </a:extLst>
          </p:cNvPr>
          <p:cNvSpPr>
            <a:spLocks noGrp="1"/>
          </p:cNvSpPr>
          <p:nvPr>
            <p:ph type="sldNum" sz="quarter" idx="14"/>
          </p:nvPr>
        </p:nvSpPr>
        <p:spPr/>
        <p:txBody>
          <a:bodyPr/>
          <a:lstStyle/>
          <a:p>
            <a:pPr>
              <a:defRPr/>
            </a:pPr>
            <a:fld id="{0C39C72E-2A13-EB4D-AD45-6D4E6ACAED8D}" type="slidenum">
              <a:rPr lang="en-US" smtClean="0"/>
              <a:pPr>
                <a:defRPr/>
              </a:pPr>
              <a:t>2</a:t>
            </a:fld>
            <a:endParaRPr lang="en-US" dirty="0"/>
          </a:p>
        </p:txBody>
      </p:sp>
      <p:sp>
        <p:nvSpPr>
          <p:cNvPr id="7" name="Rectangle 1">
            <a:extLst>
              <a:ext uri="{FF2B5EF4-FFF2-40B4-BE49-F238E27FC236}">
                <a16:creationId xmlns:a16="http://schemas.microsoft.com/office/drawing/2014/main" id="{7037104E-1A88-43EB-B566-F26F6FB0B83B}"/>
              </a:ext>
            </a:extLst>
          </p:cNvPr>
          <p:cNvSpPr>
            <a:spLocks noGrp="1" noChangeArrowheads="1"/>
          </p:cNvSpPr>
          <p:nvPr>
            <p:ph idx="11"/>
          </p:nvPr>
        </p:nvSpPr>
        <p:spPr bwMode="auto">
          <a:xfrm>
            <a:off x="438054" y="943055"/>
            <a:ext cx="11384816"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Accurately determine the overall size of KLOE. We also need to understand the supporting equipment that resides on or near to KLOE that will impact the size of the Near Detector alcove.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Identify equipment which must be installed inside the alcove and equipment which could be moved outside.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Record both space needs - inside the alcove and outside.</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To better understand the full size of KLOE, can we observe the opening sequence of the end caps?  We need to understand how much floor space the fully open ends require so that we can understand how much floorspace the fully open ends require</a:t>
            </a:r>
            <a:r>
              <a:rPr lang="en-US" altLang="en-US" sz="1400" dirty="0">
                <a:solidFill>
                  <a:schemeClr val="tx1"/>
                </a:solidFill>
                <a:latin typeface="Arial" panose="020B0604020202020204" pitchFamily="34" charset="0"/>
              </a:rPr>
              <a:t>. (Only allow for the end cap steel to be retracted while in the alcove?  It does not have to be rotated, so that the full bore is open.  This takes ~ 2m off the required width of the alcove.  A strong case has to be made for this requirement.)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We should obtain an understanding of the unassembled parts that will be shipped to FNAL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The approximate size of each part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The approximate weight of each part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 Any special handling needed for a specific part </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Handling of the parts as they are lowered down into the ND cavern </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Reassembly needs when the parts are in the cavern </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Discuss methods to move KLOE within the cavern and into the alcove </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Electrical power requirements; voltage, Hz, &amp; phase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Need power distribution one-line diagram. Identify grounding breaks</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Air supply requirements </a:t>
            </a:r>
          </a:p>
          <a:p>
            <a:pPr defTabSz="914400" eaLnBrk="0"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Cryogenic system requirements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Cryogenic system floor space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Cryogenic system power requirements; voltage, Hz, &amp; phase </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Cryogenic connection interfaces</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Coil helium cooling scheme and flow details (cooling channel sizes, helium pressure, flow diagram)</a:t>
            </a: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Matthaeus will get a list of questions from the cryogenics engineer before we leave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36195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870F6-B2DB-4A64-A296-DF830580DBC1}"/>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31F33D8A-4D8B-4D7E-9BF7-93FD17FC03E9}"/>
              </a:ext>
            </a:extLst>
          </p:cNvPr>
          <p:cNvSpPr>
            <a:spLocks noGrp="1"/>
          </p:cNvSpPr>
          <p:nvPr>
            <p:ph type="dt" sz="half" idx="12"/>
          </p:nvPr>
        </p:nvSpPr>
        <p:spPr/>
        <p:txBody>
          <a:bodyPr/>
          <a:lstStyle/>
          <a:p>
            <a:pPr>
              <a:defRPr/>
            </a:pPr>
            <a:endParaRPr lang="en-US" dirty="0">
              <a:latin typeface="Helvetica"/>
              <a:cs typeface="Helvetica"/>
            </a:endParaRPr>
          </a:p>
        </p:txBody>
      </p:sp>
      <p:sp>
        <p:nvSpPr>
          <p:cNvPr id="5" name="Footer Placeholder 4">
            <a:extLst>
              <a:ext uri="{FF2B5EF4-FFF2-40B4-BE49-F238E27FC236}">
                <a16:creationId xmlns:a16="http://schemas.microsoft.com/office/drawing/2014/main" id="{37D71414-A1DB-42D9-A68A-FCC4010DE507}"/>
              </a:ext>
            </a:extLst>
          </p:cNvPr>
          <p:cNvSpPr>
            <a:spLocks noGrp="1"/>
          </p:cNvSpPr>
          <p:nvPr>
            <p:ph type="ftr" sz="quarter" idx="13"/>
          </p:nvPr>
        </p:nvSpPr>
        <p:spPr/>
        <p:txBody>
          <a:bodyPr/>
          <a:lstStyle/>
          <a:p>
            <a:pPr>
              <a:defRPr/>
            </a:pPr>
            <a:endParaRPr lang="en-GB" dirty="0"/>
          </a:p>
        </p:txBody>
      </p:sp>
      <p:sp>
        <p:nvSpPr>
          <p:cNvPr id="6" name="Slide Number Placeholder 5">
            <a:extLst>
              <a:ext uri="{FF2B5EF4-FFF2-40B4-BE49-F238E27FC236}">
                <a16:creationId xmlns:a16="http://schemas.microsoft.com/office/drawing/2014/main" id="{88F93741-1B4F-49E6-AA24-BEB7A3385617}"/>
              </a:ext>
            </a:extLst>
          </p:cNvPr>
          <p:cNvSpPr>
            <a:spLocks noGrp="1"/>
          </p:cNvSpPr>
          <p:nvPr>
            <p:ph type="sldNum" sz="quarter" idx="14"/>
          </p:nvPr>
        </p:nvSpPr>
        <p:spPr/>
        <p:txBody>
          <a:bodyPr/>
          <a:lstStyle/>
          <a:p>
            <a:pPr>
              <a:defRPr/>
            </a:pPr>
            <a:fld id="{0C39C72E-2A13-EB4D-AD45-6D4E6ACAED8D}" type="slidenum">
              <a:rPr lang="en-US" smtClean="0"/>
              <a:pPr>
                <a:defRPr/>
              </a:pPr>
              <a:t>3</a:t>
            </a:fld>
            <a:endParaRPr lang="en-US" dirty="0"/>
          </a:p>
        </p:txBody>
      </p:sp>
      <p:sp>
        <p:nvSpPr>
          <p:cNvPr id="7" name="Rectangle 1">
            <a:extLst>
              <a:ext uri="{FF2B5EF4-FFF2-40B4-BE49-F238E27FC236}">
                <a16:creationId xmlns:a16="http://schemas.microsoft.com/office/drawing/2014/main" id="{075B8D52-B603-463C-A639-4C2ED3622063}"/>
              </a:ext>
            </a:extLst>
          </p:cNvPr>
          <p:cNvSpPr>
            <a:spLocks noGrp="1" noChangeArrowheads="1"/>
          </p:cNvSpPr>
          <p:nvPr>
            <p:ph idx="11"/>
          </p:nvPr>
        </p:nvSpPr>
        <p:spPr bwMode="auto">
          <a:xfrm>
            <a:off x="369130" y="1596400"/>
            <a:ext cx="11384816"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Terry Tope Comments: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Certification documentation.  This is Extremely important.  Without it, the path to get approval to operate at Fermilab is tortuous.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process and instrumentation diagram (P&amp;ID), for the valve box that we will receive with the magnet and for the cryogenic system that we will not receive as it may inform our distribution system design</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valve and instrument list that details system components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operating procedures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are there any cooldown constraints?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mechanical drawings and CAD models of the magnet and all cryogenic components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maximum allowable working pressure or design pressure of the piping circuits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mechanical calculations for piping and vacuum jacket </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relief valve calculations </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it was mentioned that Oxford may be contracted to cooldown the magnet before it ships here.  If this happens it may be beneficial to send a FNAL cryogenic engineer to witness and learn about the magnet</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70567924"/>
      </p:ext>
    </p:extLst>
  </p:cSld>
  <p:clrMapOvr>
    <a:masterClrMapping/>
  </p:clrMapOvr>
</p:sld>
</file>

<file path=ppt/theme/theme1.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UNE_Template" id="{0B6869F3-6672-4DDB-8737-730D91823686}" vid="{D05EA611-3432-4FD5-829A-F1DE6825D6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E8E160D3C3B3F408B0484C87E1F0176" ma:contentTypeVersion="10" ma:contentTypeDescription="Create a new document." ma:contentTypeScope="" ma:versionID="4bdc386cb9bfbf21f6beba7e18dc2ac5">
  <xsd:schema xmlns:xsd="http://www.w3.org/2001/XMLSchema" xmlns:xs="http://www.w3.org/2001/XMLSchema" xmlns:p="http://schemas.microsoft.com/office/2006/metadata/properties" xmlns:ns3="1baa8dbc-d8c3-4fce-bc95-5ef1218cfce1" targetNamespace="http://schemas.microsoft.com/office/2006/metadata/properties" ma:root="true" ma:fieldsID="3c76f88f0b02969e70e82ceb932eb35e" ns3:_="">
    <xsd:import namespace="1baa8dbc-d8c3-4fce-bc95-5ef1218cfce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aa8dbc-d8c3-4fce-bc95-5ef1218cfc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4751D9-AE9D-4048-9513-C329984EBA4F}">
  <ds:schemaRefs>
    <ds:schemaRef ds:uri="http://purl.org/dc/elements/1.1/"/>
    <ds:schemaRef ds:uri="http://schemas.microsoft.com/office/infopath/2007/PartnerControls"/>
    <ds:schemaRef ds:uri="http://schemas.microsoft.com/office/2006/documentManagement/types"/>
    <ds:schemaRef ds:uri="http://purl.org/dc/terms/"/>
    <ds:schemaRef ds:uri="http://purl.org/dc/dcmitype/"/>
    <ds:schemaRef ds:uri="1baa8dbc-d8c3-4fce-bc95-5ef1218cfce1"/>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E5521EE-D126-49DA-A54A-EBC5F3068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aa8dbc-d8c3-4fce-bc95-5ef1218cfc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F37E86-C39E-4461-AD42-275C92331D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DUNE_Template</Template>
  <TotalTime>7986</TotalTime>
  <Words>480</Words>
  <Application>Microsoft Office PowerPoint</Application>
  <PresentationFormat>Widescreen</PresentationFormat>
  <Paragraphs>37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Lucida Grande</vt:lpstr>
      <vt:lpstr>Times New Roman</vt:lpstr>
      <vt:lpstr>LBNF Content-Footer Theme</vt:lpstr>
      <vt:lpstr>KLOE Site Visit Agenda</vt:lpstr>
      <vt:lpstr>KLOE Visit Goals</vt:lpstr>
      <vt:lpstr>PowerPoint Presentation</vt:lpstr>
    </vt:vector>
  </TitlesOfParts>
  <Manager/>
  <Company>Sandbox Studio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One or two lines</dc:title>
  <dc:subject/>
  <dc:creator>Timothy Bolton</dc:creator>
  <cp:keywords/>
  <dc:description>Modified by A. Weber</dc:description>
  <cp:lastModifiedBy>Matthaeus Leitner</cp:lastModifiedBy>
  <cp:revision>169</cp:revision>
  <cp:lastPrinted>2018-12-05T21:59:46Z</cp:lastPrinted>
  <dcterms:created xsi:type="dcterms:W3CDTF">2018-08-23T13:18:23Z</dcterms:created>
  <dcterms:modified xsi:type="dcterms:W3CDTF">2019-11-14T01:14:25Z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0x010100CE8E160D3C3B3F408B0484C87E1F0176</vt:lpwstr>
  </property>
</Properties>
</file>