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596" r:id="rId7"/>
    <p:sldId id="597" r:id="rId8"/>
    <p:sldId id="594" r:id="rId9"/>
    <p:sldId id="595" r:id="rId10"/>
    <p:sldId id="598" r:id="rId11"/>
    <p:sldId id="599" r:id="rId12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1876" userDrawn="1">
          <p15:clr>
            <a:srgbClr val="A4A3A4"/>
          </p15:clr>
        </p15:guide>
        <p15:guide id="6" orient="horz" pos="3616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701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A77"/>
    <a:srgbClr val="E95125"/>
    <a:srgbClr val="000000"/>
    <a:srgbClr val="FDEADA"/>
    <a:srgbClr val="F37C23"/>
    <a:srgbClr val="BC5F2B"/>
    <a:srgbClr val="32547A"/>
    <a:srgbClr val="B8561A"/>
    <a:srgbClr val="B65A1F"/>
    <a:srgbClr val="568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124" y="444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920"/>
        <p:guide pos="2917"/>
        <p:guide pos="6701"/>
        <p:guide pos="3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969797"/>
            <a:ext cx="10729616" cy="132124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05367" y="3363829"/>
            <a:ext cx="5421436" cy="148208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274638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None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625475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None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898525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None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165225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None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4279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130" y="274638"/>
            <a:ext cx="11384816" cy="88386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9130" y="1357503"/>
            <a:ext cx="11384816" cy="492057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3C5A77"/>
                </a:solidFill>
                <a:latin typeface="Helvetica"/>
              </a:defRPr>
            </a:lvl1pPr>
            <a:lvl2pPr marL="514350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604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98563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1400" b="0" i="0">
                <a:solidFill>
                  <a:srgbClr val="3C5A77"/>
                </a:solidFill>
                <a:latin typeface="Helvetica"/>
              </a:defRPr>
            </a:lvl4pPr>
            <a:lvl5pPr marL="1484313" indent="-225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2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B9765-4D24-4CBD-A329-DF85D292EA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AA9FE-4289-44DC-B79C-5B1402718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7DE12-534F-455F-B899-EED0B3632A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D22603-56E6-442C-BB79-DBEB857E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226E-CF4B-4088-96DD-23192153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21DE3-83E5-4E9E-A8C9-F3E6609D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DCA643-287D-4B83-B89A-D2B6C9BC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30" y="274638"/>
            <a:ext cx="11384816" cy="88386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5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1739" y="6561582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3" y="6561582"/>
            <a:ext cx="6523352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130" y="6561582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69130" y="6454130"/>
            <a:ext cx="11453741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261735" y="6489520"/>
            <a:ext cx="561136" cy="2369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4" r:id="rId2"/>
    <p:sldLayoutId id="2147483687" r:id="rId3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Bi-Weekly DUNE Near Detector</a:t>
            </a:r>
            <a:br>
              <a:rPr lang="en-US" dirty="0"/>
            </a:br>
            <a:r>
              <a:rPr lang="en-US" dirty="0"/>
              <a:t>Engineering Integration Meeting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>
          <a:xfrm>
            <a:off x="643944" y="3363836"/>
            <a:ext cx="7613017" cy="1482089"/>
          </a:xfrm>
        </p:spPr>
        <p:txBody>
          <a:bodyPr/>
          <a:lstStyle/>
          <a:p>
            <a:r>
              <a:rPr lang="en-US" dirty="0"/>
              <a:t>11/14/2019</a:t>
            </a:r>
          </a:p>
        </p:txBody>
      </p:sp>
    </p:spTree>
    <p:extLst>
      <p:ext uri="{BB962C8B-B14F-4D97-AF65-F5344CB8AC3E}">
        <p14:creationId xmlns:p14="http://schemas.microsoft.com/office/powerpoint/2010/main" val="226212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8293-E27B-4690-8FC4-0589556B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BAFD8-9F43-49DB-9066-D864565477A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M. Leitner: Cavern and Surface Building Updates</a:t>
            </a:r>
          </a:p>
          <a:p>
            <a:r>
              <a:rPr lang="en-US" dirty="0"/>
              <a:t>Bob Flight / Matthaeus Leitner: Planned KLOE Site Visit</a:t>
            </a:r>
          </a:p>
          <a:p>
            <a:r>
              <a:rPr lang="en-US" dirty="0"/>
              <a:t>All: Discussion</a:t>
            </a:r>
          </a:p>
          <a:p>
            <a:endParaRPr lang="en-US" dirty="0"/>
          </a:p>
          <a:p>
            <a:r>
              <a:rPr lang="en-US" dirty="0"/>
              <a:t>Upcoming Meetings:</a:t>
            </a:r>
          </a:p>
          <a:p>
            <a:pPr lvl="1"/>
            <a:r>
              <a:rPr lang="en-US" dirty="0"/>
              <a:t>Installation Review January</a:t>
            </a:r>
          </a:p>
          <a:p>
            <a:pPr lvl="1"/>
            <a:r>
              <a:rPr lang="en-US" dirty="0"/>
              <a:t>Collaboration Meeting CERN January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BDDCB-B527-495E-B5DC-FD4FED766F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DCC01-2EA1-44C9-B509-A2C582894A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D39E2-065F-4E0E-9550-8CBF5086FD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8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6F2CE-9E82-43A9-A69F-70C217E2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7F78-DB88-4EE5-A836-08FF389F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BBD90-AC27-48DB-A42E-BE6266B4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A7713-A9B9-4CE6-83C4-73E6B0AD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KLOE Detector Space Needs Increased Due To Auxiliary Equipment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8DF8B-CE40-4B1A-BD6A-C6929FB5D8C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730" y="1682686"/>
            <a:ext cx="4803902" cy="3605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FC038-D9F8-44A1-B6D4-82051C12643F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4724" y="1687068"/>
            <a:ext cx="3693779" cy="36014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E1C750-4245-40C2-9051-88C89E6C722C}"/>
              </a:ext>
            </a:extLst>
          </p:cNvPr>
          <p:cNvCxnSpPr>
            <a:cxnSpLocks/>
          </p:cNvCxnSpPr>
          <p:nvPr/>
        </p:nvCxnSpPr>
        <p:spPr>
          <a:xfrm flipV="1">
            <a:off x="6460236" y="4155146"/>
            <a:ext cx="237744" cy="1661926"/>
          </a:xfrm>
          <a:prstGeom prst="straightConnector1">
            <a:avLst/>
          </a:prstGeom>
          <a:ln>
            <a:solidFill>
              <a:srgbClr val="E95125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1F86E2-8EB4-48FC-AB6D-36E038D2C1DC}"/>
              </a:ext>
            </a:extLst>
          </p:cNvPr>
          <p:cNvSpPr txBox="1"/>
          <p:nvPr/>
        </p:nvSpPr>
        <p:spPr>
          <a:xfrm>
            <a:off x="5660136" y="5740375"/>
            <a:ext cx="361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95125"/>
                </a:solidFill>
              </a:rPr>
              <a:t>Rack space needs drive alcove depth</a:t>
            </a:r>
          </a:p>
        </p:txBody>
      </p:sp>
    </p:spTree>
    <p:extLst>
      <p:ext uri="{BB962C8B-B14F-4D97-AF65-F5344CB8AC3E}">
        <p14:creationId xmlns:p14="http://schemas.microsoft.com/office/powerpoint/2010/main" val="76647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9B15D-25A8-4CA0-BC15-50CCE35C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4DA02-EA00-4586-A831-D777107ED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DD72E-8856-4024-83B2-8100068F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184A35-E03A-441B-9FDF-8566A682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Excavation Volume Should Stay Constant: Large Cavern Volume May Need Reduction To Compensate For Added KLOE Alcove Volume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FDF15FB-FA91-4C9E-B2C4-DB06293102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98595" y="1091183"/>
            <a:ext cx="8133588" cy="53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4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F7A77-BBAE-4F8B-BC00-298412B3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0" i="0" kern="120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23 July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F1ECB-2FF6-49DE-8A35-2C52C1F4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713" y="6561582"/>
            <a:ext cx="6523352" cy="158697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0" i="0" kern="120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B370-96C1-4B08-848B-8E72AF7E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i="0" kern="120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E23A9-10DD-4823-B2C9-4C69F1DB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Cavern Layouts With Comparable Excavation Volume / Cost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EC8BC-F1A3-49D2-A141-55DBD01F3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3" y="1066367"/>
            <a:ext cx="7354956" cy="5251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34BA03-085F-4826-BE4E-F04C5B8F85A0}"/>
              </a:ext>
            </a:extLst>
          </p:cNvPr>
          <p:cNvSpPr txBox="1"/>
          <p:nvPr/>
        </p:nvSpPr>
        <p:spPr>
          <a:xfrm>
            <a:off x="1745070" y="1012862"/>
            <a:ext cx="2359685" cy="5616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BCR 0332 Cavern:</a:t>
            </a:r>
          </a:p>
          <a:p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alcove volume = 14,444 </a:t>
            </a:r>
            <a:r>
              <a:rPr lang="en-US" sz="120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cft</a:t>
            </a: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1C354-A82F-4AB5-8ED5-A3E6E352111C}"/>
              </a:ext>
            </a:extLst>
          </p:cNvPr>
          <p:cNvSpPr txBox="1"/>
          <p:nvPr/>
        </p:nvSpPr>
        <p:spPr>
          <a:xfrm>
            <a:off x="1748243" y="3565762"/>
            <a:ext cx="3858492" cy="9925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Larger KLOE Alcove Cavern Configuration:</a:t>
            </a:r>
          </a:p>
          <a:p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alcove volume = 71,742 </a:t>
            </a:r>
            <a:r>
              <a:rPr lang="en-US" sz="120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cft</a:t>
            </a: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alcove volume delta To BCR = 57,298 </a:t>
            </a:r>
            <a:r>
              <a:rPr lang="en-US" sz="120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cft</a:t>
            </a: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3’ of added main cavern volume = 9,450 </a:t>
            </a:r>
            <a:r>
              <a:rPr lang="en-US" sz="120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cft</a:t>
            </a: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9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9A04D6-A20F-4118-9479-356E62E9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Main Cavern 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3C2D17-1599-448C-8FDA-A045659762A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Main cavern length can be shortened to compensate for increased volume/cost of KLOE alcove</a:t>
            </a:r>
          </a:p>
          <a:p>
            <a:r>
              <a:rPr lang="en-US" dirty="0"/>
              <a:t>Dependent on final KLOE alcove size main cavern may have to be shortened between 18 to 21 feet</a:t>
            </a:r>
          </a:p>
          <a:p>
            <a:r>
              <a:rPr lang="en-US" dirty="0"/>
              <a:t>No impact to PRISM length if rails are permitted to extend below shaft</a:t>
            </a:r>
          </a:p>
          <a:p>
            <a:endParaRPr lang="en-US" dirty="0"/>
          </a:p>
          <a:p>
            <a:r>
              <a:rPr lang="en-US" dirty="0"/>
              <a:t>Additional BCR impact: Currently 15 ton crane limit</a:t>
            </a:r>
          </a:p>
          <a:p>
            <a:r>
              <a:rPr lang="en-US" dirty="0"/>
              <a:t>Climate control: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E34D3-C6DC-41E6-B309-E8AF886F28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50025"/>
            <a:ext cx="998538" cy="15875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0" i="0" kern="120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23 July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B8EB3-1AA0-42A4-ADFE-F8063909809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50025"/>
            <a:ext cx="4349750" cy="15875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0" i="0" kern="120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1B98D-D9B6-45F3-9A92-86372B5CB9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50025"/>
            <a:ext cx="425450" cy="15875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i="0" kern="120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D24DFB-1758-441B-BAF6-AE0C101A0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64728"/>
              </p:ext>
            </p:extLst>
          </p:nvPr>
        </p:nvGraphicFramePr>
        <p:xfrm>
          <a:off x="916242" y="5214430"/>
          <a:ext cx="6947598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4371">
                  <a:extLst>
                    <a:ext uri="{9D8B030D-6E8A-4147-A177-3AD203B41FA5}">
                      <a16:colId xmlns:a16="http://schemas.microsoft.com/office/drawing/2014/main" val="2222311148"/>
                    </a:ext>
                  </a:extLst>
                </a:gridCol>
                <a:gridCol w="4663227">
                  <a:extLst>
                    <a:ext uri="{9D8B030D-6E8A-4147-A177-3AD203B41FA5}">
                      <a16:colId xmlns:a16="http://schemas.microsoft.com/office/drawing/2014/main" val="38737448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Range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32904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Temperature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21° ± 5° Celsius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75867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Humidity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self-regulated based on influx of conditioned air from the surface building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64112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46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DC12-247C-42FA-8904-2FA09A58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Current Effort Is Focused On Laying Out Surface Building</a:t>
            </a:r>
            <a:br>
              <a:rPr lang="en-US" sz="2800" dirty="0"/>
            </a:br>
            <a:r>
              <a:rPr lang="en-US" sz="2800" dirty="0"/>
              <a:t>And To Start Initial Detector Utility Routing</a:t>
            </a:r>
          </a:p>
        </p:txBody>
      </p:sp>
      <p:pic>
        <p:nvPicPr>
          <p:cNvPr id="8" name="Content Placeholder 7" descr="A picture containing building, cage&#10;&#10;Description automatically generated">
            <a:extLst>
              <a:ext uri="{FF2B5EF4-FFF2-40B4-BE49-F238E27FC236}">
                <a16:creationId xmlns:a16="http://schemas.microsoft.com/office/drawing/2014/main" id="{3F112702-9067-4354-8789-B2E5BD67F87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323403" y="1102969"/>
            <a:ext cx="4070285" cy="53264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D42C5-C4F6-4B98-BA51-FA60A49C3E0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BBBB6-05C8-40C5-B23B-5CD4E19116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9732D-824A-4750-BA59-57DABC6E0F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F84D8881-FC24-4254-8592-9A576B9B6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660" b="2108"/>
          <a:stretch/>
        </p:blipFill>
        <p:spPr>
          <a:xfrm>
            <a:off x="5463655" y="1200149"/>
            <a:ext cx="4237174" cy="512578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5BF6C6-4F4E-4981-AB69-9BE2005A2B8A}"/>
              </a:ext>
            </a:extLst>
          </p:cNvPr>
          <p:cNvCxnSpPr>
            <a:cxnSpLocks/>
          </p:cNvCxnSpPr>
          <p:nvPr/>
        </p:nvCxnSpPr>
        <p:spPr>
          <a:xfrm flipH="1" flipV="1">
            <a:off x="9032176" y="2867870"/>
            <a:ext cx="221722" cy="306153"/>
          </a:xfrm>
          <a:prstGeom prst="straightConnector1">
            <a:avLst/>
          </a:prstGeom>
          <a:ln w="19050">
            <a:solidFill>
              <a:srgbClr val="E95125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22669C7-3F61-412C-A6A7-AD2182DE76DF}"/>
              </a:ext>
            </a:extLst>
          </p:cNvPr>
          <p:cNvSpPr txBox="1"/>
          <p:nvPr/>
        </p:nvSpPr>
        <p:spPr>
          <a:xfrm>
            <a:off x="9102513" y="3134073"/>
            <a:ext cx="2098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E95125"/>
                </a:solidFill>
              </a:rPr>
              <a:t>LHe Plant Compressors</a:t>
            </a:r>
            <a:br>
              <a:rPr lang="en-US" sz="1600" dirty="0">
                <a:solidFill>
                  <a:srgbClr val="E95125"/>
                </a:solidFill>
              </a:rPr>
            </a:br>
            <a:r>
              <a:rPr lang="en-US" sz="1600" dirty="0">
                <a:solidFill>
                  <a:srgbClr val="E95125"/>
                </a:solidFill>
              </a:rPr>
              <a:t>and Oil Purification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A538D9-116A-4D5D-ADEF-B8087E04C3A5}"/>
              </a:ext>
            </a:extLst>
          </p:cNvPr>
          <p:cNvCxnSpPr>
            <a:cxnSpLocks/>
          </p:cNvCxnSpPr>
          <p:nvPr/>
        </p:nvCxnSpPr>
        <p:spPr>
          <a:xfrm flipH="1" flipV="1">
            <a:off x="9450249" y="2611233"/>
            <a:ext cx="338730" cy="87360"/>
          </a:xfrm>
          <a:prstGeom prst="straightConnector1">
            <a:avLst/>
          </a:prstGeom>
          <a:ln w="19050">
            <a:solidFill>
              <a:srgbClr val="E95125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1C738D-9E5D-4EF3-8B2E-B3654B0EE54F}"/>
              </a:ext>
            </a:extLst>
          </p:cNvPr>
          <p:cNvSpPr txBox="1"/>
          <p:nvPr/>
        </p:nvSpPr>
        <p:spPr>
          <a:xfrm>
            <a:off x="9735078" y="2592408"/>
            <a:ext cx="1098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E95125"/>
                </a:solidFill>
              </a:rPr>
              <a:t>DAQ Room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CD4EEF-5803-43A4-808B-08584B627D53}"/>
              </a:ext>
            </a:extLst>
          </p:cNvPr>
          <p:cNvCxnSpPr>
            <a:cxnSpLocks/>
          </p:cNvCxnSpPr>
          <p:nvPr/>
        </p:nvCxnSpPr>
        <p:spPr>
          <a:xfrm flipH="1">
            <a:off x="8921316" y="5453852"/>
            <a:ext cx="376544" cy="292388"/>
          </a:xfrm>
          <a:prstGeom prst="straightConnector1">
            <a:avLst/>
          </a:prstGeom>
          <a:ln w="19050">
            <a:solidFill>
              <a:srgbClr val="E95125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4A5A94-74C7-41D2-AB6C-F59A404D6B07}"/>
              </a:ext>
            </a:extLst>
          </p:cNvPr>
          <p:cNvSpPr txBox="1"/>
          <p:nvPr/>
        </p:nvSpPr>
        <p:spPr>
          <a:xfrm>
            <a:off x="9143037" y="5161465"/>
            <a:ext cx="2575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E95125"/>
                </a:solidFill>
              </a:rPr>
              <a:t>LHe </a:t>
            </a:r>
            <a:r>
              <a:rPr lang="en-US" sz="1600" dirty="0" err="1">
                <a:solidFill>
                  <a:srgbClr val="E95125"/>
                </a:solidFill>
              </a:rPr>
              <a:t>Coldbox</a:t>
            </a:r>
            <a:r>
              <a:rPr lang="en-US" sz="1600" dirty="0">
                <a:solidFill>
                  <a:srgbClr val="E95125"/>
                </a:solidFill>
              </a:rPr>
              <a:t>, Storage Dewar</a:t>
            </a:r>
            <a:br>
              <a:rPr lang="en-US" sz="1600" dirty="0">
                <a:solidFill>
                  <a:srgbClr val="E95125"/>
                </a:solidFill>
              </a:rPr>
            </a:br>
            <a:r>
              <a:rPr lang="en-US" sz="1600" dirty="0">
                <a:solidFill>
                  <a:srgbClr val="E95125"/>
                </a:solidFill>
              </a:rPr>
              <a:t>and Valve Box Location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6C89F3-AB9B-4524-8172-9231B7DDBBF7}"/>
              </a:ext>
            </a:extLst>
          </p:cNvPr>
          <p:cNvCxnSpPr>
            <a:cxnSpLocks/>
          </p:cNvCxnSpPr>
          <p:nvPr/>
        </p:nvCxnSpPr>
        <p:spPr>
          <a:xfrm flipV="1">
            <a:off x="6572246" y="2698594"/>
            <a:ext cx="571500" cy="300550"/>
          </a:xfrm>
          <a:prstGeom prst="straightConnector1">
            <a:avLst/>
          </a:prstGeom>
          <a:ln w="19050">
            <a:solidFill>
              <a:srgbClr val="E95125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B5CD1CB-C338-49AD-8A34-E534EAD9ECB6}"/>
              </a:ext>
            </a:extLst>
          </p:cNvPr>
          <p:cNvSpPr txBox="1"/>
          <p:nvPr/>
        </p:nvSpPr>
        <p:spPr>
          <a:xfrm>
            <a:off x="5303231" y="2930962"/>
            <a:ext cx="1644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E95125"/>
                </a:solidFill>
              </a:rPr>
              <a:t>Cryogenic System</a:t>
            </a:r>
          </a:p>
          <a:p>
            <a:pPr algn="ctr"/>
            <a:r>
              <a:rPr lang="en-US" sz="1600" dirty="0">
                <a:solidFill>
                  <a:srgbClr val="E95125"/>
                </a:solidFill>
              </a:rPr>
              <a:t>Storage Tanks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B5C789-80E2-491B-B841-75106795E744}"/>
              </a:ext>
            </a:extLst>
          </p:cNvPr>
          <p:cNvCxnSpPr>
            <a:cxnSpLocks/>
          </p:cNvCxnSpPr>
          <p:nvPr/>
        </p:nvCxnSpPr>
        <p:spPr>
          <a:xfrm>
            <a:off x="6202969" y="2092569"/>
            <a:ext cx="208096" cy="87923"/>
          </a:xfrm>
          <a:prstGeom prst="straightConnector1">
            <a:avLst/>
          </a:prstGeom>
          <a:ln w="19050">
            <a:solidFill>
              <a:srgbClr val="E95125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13FD7DF-791F-4F71-B082-F786631291AE}"/>
              </a:ext>
            </a:extLst>
          </p:cNvPr>
          <p:cNvSpPr txBox="1"/>
          <p:nvPr/>
        </p:nvSpPr>
        <p:spPr>
          <a:xfrm>
            <a:off x="4938181" y="1829286"/>
            <a:ext cx="1327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E95125"/>
                </a:solidFill>
              </a:rPr>
              <a:t>Truck Loading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32274B1-58B9-4162-9A75-DD0AE3A9D9F1}"/>
              </a:ext>
            </a:extLst>
          </p:cNvPr>
          <p:cNvCxnSpPr>
            <a:cxnSpLocks/>
          </p:cNvCxnSpPr>
          <p:nvPr/>
        </p:nvCxnSpPr>
        <p:spPr>
          <a:xfrm flipH="1">
            <a:off x="4267938" y="1704163"/>
            <a:ext cx="238116" cy="190325"/>
          </a:xfrm>
          <a:prstGeom prst="straightConnector1">
            <a:avLst/>
          </a:prstGeom>
          <a:ln w="19050">
            <a:solidFill>
              <a:srgbClr val="E95125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1721815-D86F-4F75-9F82-A7A1F80A1B4A}"/>
              </a:ext>
            </a:extLst>
          </p:cNvPr>
          <p:cNvSpPr txBox="1"/>
          <p:nvPr/>
        </p:nvSpPr>
        <p:spPr>
          <a:xfrm>
            <a:off x="4177813" y="1404718"/>
            <a:ext cx="1520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E95125"/>
                </a:solidFill>
              </a:rPr>
              <a:t>Surface Building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BC5ED45-19CA-45F1-8DA7-E43F63670A30}"/>
              </a:ext>
            </a:extLst>
          </p:cNvPr>
          <p:cNvCxnSpPr>
            <a:cxnSpLocks/>
          </p:cNvCxnSpPr>
          <p:nvPr/>
        </p:nvCxnSpPr>
        <p:spPr>
          <a:xfrm flipH="1" flipV="1">
            <a:off x="3237579" y="3508156"/>
            <a:ext cx="376056" cy="180466"/>
          </a:xfrm>
          <a:prstGeom prst="straightConnector1">
            <a:avLst/>
          </a:prstGeom>
          <a:ln w="19050">
            <a:solidFill>
              <a:srgbClr val="E95125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6830033-D933-4B46-AF26-2BC24370099C}"/>
              </a:ext>
            </a:extLst>
          </p:cNvPr>
          <p:cNvSpPr txBox="1"/>
          <p:nvPr/>
        </p:nvSpPr>
        <p:spPr>
          <a:xfrm>
            <a:off x="3466833" y="3473816"/>
            <a:ext cx="1376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E95125"/>
                </a:solidFill>
              </a:rPr>
              <a:t>Shaft and</a:t>
            </a:r>
          </a:p>
          <a:p>
            <a:pPr algn="ctr"/>
            <a:r>
              <a:rPr lang="en-US" sz="1600" dirty="0">
                <a:solidFill>
                  <a:srgbClr val="E95125"/>
                </a:solidFill>
              </a:rPr>
              <a:t>Utility Routing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B00FA3-282E-459C-AE75-6EA093FC6205}"/>
              </a:ext>
            </a:extLst>
          </p:cNvPr>
          <p:cNvSpPr txBox="1"/>
          <p:nvPr/>
        </p:nvSpPr>
        <p:spPr>
          <a:xfrm>
            <a:off x="3904765" y="4677394"/>
            <a:ext cx="761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E95125"/>
                </a:solidFill>
              </a:rPr>
              <a:t>Cavern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83CA705-5C79-4986-BC08-054C1CC93C46}"/>
              </a:ext>
            </a:extLst>
          </p:cNvPr>
          <p:cNvCxnSpPr>
            <a:cxnSpLocks/>
          </p:cNvCxnSpPr>
          <p:nvPr/>
        </p:nvCxnSpPr>
        <p:spPr>
          <a:xfrm flipH="1">
            <a:off x="3672302" y="4888523"/>
            <a:ext cx="284233" cy="127425"/>
          </a:xfrm>
          <a:prstGeom prst="straightConnector1">
            <a:avLst/>
          </a:prstGeom>
          <a:ln w="19050">
            <a:solidFill>
              <a:srgbClr val="E95125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25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0675-8C57-46A5-A59C-55763532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2FEF5-1EC8-4394-AC92-1CB38F75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F68C-DC5B-4BAF-95D3-15A4B4CE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5B4631-EF0B-468B-BA3F-1B7AFCCC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Building Experimental Facilities</a:t>
            </a:r>
          </a:p>
        </p:txBody>
      </p:sp>
      <p:pic>
        <p:nvPicPr>
          <p:cNvPr id="23" name="Picture 22" descr="A picture containing indoor, table, sitting, cake&#10;&#10;Description automatically generated">
            <a:extLst>
              <a:ext uri="{FF2B5EF4-FFF2-40B4-BE49-F238E27FC236}">
                <a16:creationId xmlns:a16="http://schemas.microsoft.com/office/drawing/2014/main" id="{DEA5E56C-F7E5-41CA-8057-FE0BA5527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4"/>
          <a:stretch/>
        </p:blipFill>
        <p:spPr>
          <a:xfrm>
            <a:off x="298936" y="380227"/>
            <a:ext cx="7105471" cy="3453219"/>
          </a:xfrm>
          <a:prstGeom prst="rect">
            <a:avLst/>
          </a:prstGeom>
        </p:spPr>
      </p:pic>
      <p:pic>
        <p:nvPicPr>
          <p:cNvPr id="25" name="Picture 24" descr="A picture containing building, table, bed, cage&#10;&#10;Description automatically generated">
            <a:extLst>
              <a:ext uri="{FF2B5EF4-FFF2-40B4-BE49-F238E27FC236}">
                <a16:creationId xmlns:a16="http://schemas.microsoft.com/office/drawing/2014/main" id="{82551DB9-6EF4-4943-A2A9-11B76A00F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89"/>
          <a:stretch/>
        </p:blipFill>
        <p:spPr>
          <a:xfrm>
            <a:off x="6122945" y="1793773"/>
            <a:ext cx="6038607" cy="4396154"/>
          </a:xfrm>
          <a:prstGeom prst="rect">
            <a:avLst/>
          </a:prstGeom>
        </p:spPr>
      </p:pic>
      <p:pic>
        <p:nvPicPr>
          <p:cNvPr id="27" name="Picture 2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A3DB51C-FD1A-4A62-A981-F01FDBDBF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" y="3843498"/>
            <a:ext cx="3171204" cy="2074985"/>
          </a:xfrm>
          <a:prstGeom prst="rect">
            <a:avLst/>
          </a:prstGeom>
        </p:spPr>
      </p:pic>
      <p:pic>
        <p:nvPicPr>
          <p:cNvPr id="29" name="Picture 28" descr="A close up of a device&#10;&#10;Description automatically generated">
            <a:extLst>
              <a:ext uri="{FF2B5EF4-FFF2-40B4-BE49-F238E27FC236}">
                <a16:creationId xmlns:a16="http://schemas.microsoft.com/office/drawing/2014/main" id="{A35C95F9-BB92-4607-9100-FD2AAB198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982" y="3874272"/>
            <a:ext cx="3305900" cy="20398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E41D397-EA99-4489-A082-EF165971EDE6}"/>
              </a:ext>
            </a:extLst>
          </p:cNvPr>
          <p:cNvSpPr txBox="1"/>
          <p:nvPr/>
        </p:nvSpPr>
        <p:spPr>
          <a:xfrm>
            <a:off x="836370" y="5936997"/>
            <a:ext cx="1562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C5A77"/>
                </a:solidFill>
              </a:rPr>
              <a:t>MPD Shaft Rigging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CEBCA1-0E5C-494C-A2DD-66AF913B3FD9}"/>
              </a:ext>
            </a:extLst>
          </p:cNvPr>
          <p:cNvSpPr txBox="1"/>
          <p:nvPr/>
        </p:nvSpPr>
        <p:spPr>
          <a:xfrm>
            <a:off x="3593374" y="5936997"/>
            <a:ext cx="2553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C5A77"/>
                </a:solidFill>
              </a:rPr>
              <a:t>LAr Cryostat Panel Shaft Rigging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A34D5D-B96A-4F76-B05F-ECEBD9393F53}"/>
              </a:ext>
            </a:extLst>
          </p:cNvPr>
          <p:cNvSpPr txBox="1"/>
          <p:nvPr/>
        </p:nvSpPr>
        <p:spPr>
          <a:xfrm>
            <a:off x="430382" y="340907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3C5A77"/>
                </a:solidFill>
              </a:rPr>
              <a:t>Loading Dock Door Sizing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EB71C0-ABD3-42D1-8528-3F71D2048FE6}"/>
              </a:ext>
            </a:extLst>
          </p:cNvPr>
          <p:cNvCxnSpPr>
            <a:cxnSpLocks/>
          </p:cNvCxnSpPr>
          <p:nvPr/>
        </p:nvCxnSpPr>
        <p:spPr>
          <a:xfrm flipV="1">
            <a:off x="1239715" y="3200400"/>
            <a:ext cx="126085" cy="237392"/>
          </a:xfrm>
          <a:prstGeom prst="straightConnector1">
            <a:avLst/>
          </a:prstGeom>
          <a:ln w="19050">
            <a:solidFill>
              <a:srgbClr val="3C5A77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291B768-71E9-468D-84BF-F2BD805C2EF1}"/>
              </a:ext>
            </a:extLst>
          </p:cNvPr>
          <p:cNvSpPr txBox="1"/>
          <p:nvPr/>
        </p:nvSpPr>
        <p:spPr>
          <a:xfrm>
            <a:off x="3145673" y="3286174"/>
            <a:ext cx="276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3C5A77"/>
                </a:solidFill>
              </a:rPr>
              <a:t>Horizontal Storage Tanks</a:t>
            </a:r>
            <a:br>
              <a:rPr lang="en-US" sz="1400" dirty="0">
                <a:solidFill>
                  <a:srgbClr val="3C5A77"/>
                </a:solidFill>
              </a:rPr>
            </a:br>
            <a:r>
              <a:rPr lang="en-US" sz="1400" dirty="0">
                <a:solidFill>
                  <a:srgbClr val="3C5A77"/>
                </a:solidFill>
              </a:rPr>
              <a:t>Reduce Neighborhood View Impact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DB1727C-65A4-4CDE-9D5D-EA2DCDC2513E}"/>
              </a:ext>
            </a:extLst>
          </p:cNvPr>
          <p:cNvCxnSpPr>
            <a:cxnSpLocks/>
          </p:cNvCxnSpPr>
          <p:nvPr/>
        </p:nvCxnSpPr>
        <p:spPr>
          <a:xfrm flipH="1" flipV="1">
            <a:off x="3507572" y="2866551"/>
            <a:ext cx="237951" cy="439357"/>
          </a:xfrm>
          <a:prstGeom prst="straightConnector1">
            <a:avLst/>
          </a:prstGeom>
          <a:ln w="19050">
            <a:solidFill>
              <a:srgbClr val="3C5A77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80E5223-662A-42D8-A84D-2D5390623E9B}"/>
              </a:ext>
            </a:extLst>
          </p:cNvPr>
          <p:cNvSpPr txBox="1"/>
          <p:nvPr/>
        </p:nvSpPr>
        <p:spPr>
          <a:xfrm>
            <a:off x="8695555" y="1095095"/>
            <a:ext cx="3360343" cy="738664"/>
          </a:xfrm>
          <a:prstGeom prst="rect">
            <a:avLst/>
          </a:prstGeom>
          <a:noFill/>
          <a:ln w="19050">
            <a:solidFill>
              <a:srgbClr val="3C5A77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3C5A77"/>
                </a:solidFill>
              </a:rPr>
              <a:t>Surface Building Will Only Permit</a:t>
            </a:r>
          </a:p>
          <a:p>
            <a:pPr algn="ctr"/>
            <a:r>
              <a:rPr lang="en-US" sz="1400" dirty="0">
                <a:solidFill>
                  <a:srgbClr val="3C5A77"/>
                </a:solidFill>
              </a:rPr>
              <a:t>Unloading of Smaller Detector Components</a:t>
            </a:r>
          </a:p>
          <a:p>
            <a:pPr algn="ctr"/>
            <a:r>
              <a:rPr lang="en-US" sz="1400" dirty="0">
                <a:solidFill>
                  <a:srgbClr val="3C5A77"/>
                </a:solidFill>
              </a:rPr>
              <a:t>No Significant Assembly Space Provided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397D5E-57F3-4943-BDE9-056F7E89C1B3}"/>
              </a:ext>
            </a:extLst>
          </p:cNvPr>
          <p:cNvSpPr txBox="1"/>
          <p:nvPr/>
        </p:nvSpPr>
        <p:spPr>
          <a:xfrm>
            <a:off x="6367056" y="1321418"/>
            <a:ext cx="1602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3C5A77"/>
                </a:solidFill>
              </a:rPr>
              <a:t>Space Reserved For</a:t>
            </a:r>
          </a:p>
          <a:p>
            <a:pPr algn="ctr"/>
            <a:r>
              <a:rPr lang="en-US" sz="1400" dirty="0">
                <a:solidFill>
                  <a:srgbClr val="3C5A77"/>
                </a:solidFill>
              </a:rPr>
              <a:t>Building Utilities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C3E1737-D48E-4EB0-8C4F-7859B5D1F196}"/>
              </a:ext>
            </a:extLst>
          </p:cNvPr>
          <p:cNvCxnSpPr>
            <a:cxnSpLocks/>
          </p:cNvCxnSpPr>
          <p:nvPr/>
        </p:nvCxnSpPr>
        <p:spPr>
          <a:xfrm flipH="1">
            <a:off x="5819810" y="1644162"/>
            <a:ext cx="664517" cy="370150"/>
          </a:xfrm>
          <a:prstGeom prst="straightConnector1">
            <a:avLst/>
          </a:prstGeom>
          <a:ln w="19050">
            <a:solidFill>
              <a:srgbClr val="3C5A77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65502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" id="{0B6869F3-6672-4DDB-8737-730D91823686}" vid="{D05EA611-3432-4FD5-829A-F1DE6825D6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E160D3C3B3F408B0484C87E1F0176" ma:contentTypeVersion="10" ma:contentTypeDescription="Create a new document." ma:contentTypeScope="" ma:versionID="4bdc386cb9bfbf21f6beba7e18dc2ac5">
  <xsd:schema xmlns:xsd="http://www.w3.org/2001/XMLSchema" xmlns:xs="http://www.w3.org/2001/XMLSchema" xmlns:p="http://schemas.microsoft.com/office/2006/metadata/properties" xmlns:ns3="1baa8dbc-d8c3-4fce-bc95-5ef1218cfce1" targetNamespace="http://schemas.microsoft.com/office/2006/metadata/properties" ma:root="true" ma:fieldsID="3c76f88f0b02969e70e82ceb932eb35e" ns3:_="">
    <xsd:import namespace="1baa8dbc-d8c3-4fce-bc95-5ef1218cfc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a8dbc-d8c3-4fce-bc95-5ef1218cfc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F37E86-C39E-4461-AD42-275C92331D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5521EE-D126-49DA-A54A-EBC5F30685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aa8dbc-d8c3-4fce-bc95-5ef1218cfc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4751D9-AE9D-4048-9513-C329984EBA4F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1baa8dbc-d8c3-4fce-bc95-5ef1218cfce1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DUNE_Template</Template>
  <TotalTime>7980</TotalTime>
  <Words>320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Lucida Grande</vt:lpstr>
      <vt:lpstr>Verdana</vt:lpstr>
      <vt:lpstr>LBNF Content-Footer Theme</vt:lpstr>
      <vt:lpstr>Bi-Weekly DUNE Near Detector Engineering Integration Meeting</vt:lpstr>
      <vt:lpstr>Agenda</vt:lpstr>
      <vt:lpstr>KLOE Detector Space Needs Increased Due To Auxiliary Equipment</vt:lpstr>
      <vt:lpstr>Total Excavation Volume Should Stay Constant: Large Cavern Volume May Need Reduction To Compensate For Added KLOE Alcove Volume</vt:lpstr>
      <vt:lpstr>Cavern Layouts With Comparable Excavation Volume / Cost </vt:lpstr>
      <vt:lpstr>Main Cavern Summary</vt:lpstr>
      <vt:lpstr>Current Effort Is Focused On Laying Out Surface Building And To Start Initial Detector Utility Routing</vt:lpstr>
      <vt:lpstr>Surface Building Experimental Facilities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– One or two lines</dc:title>
  <dc:subject/>
  <dc:creator>Timothy Bolton</dc:creator>
  <cp:keywords/>
  <dc:description>Modified by A. Weber</dc:description>
  <cp:lastModifiedBy>Matthaeus Leitner</cp:lastModifiedBy>
  <cp:revision>166</cp:revision>
  <cp:lastPrinted>2018-12-05T21:59:46Z</cp:lastPrinted>
  <dcterms:created xsi:type="dcterms:W3CDTF">2018-08-23T13:18:23Z</dcterms:created>
  <dcterms:modified xsi:type="dcterms:W3CDTF">2019-11-14T01:05:53Z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0x010100CE8E160D3C3B3F408B0484C87E1F0176</vt:lpwstr>
  </property>
</Properties>
</file>