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89" r:id="rId2"/>
    <p:sldMasterId id="2147483695" r:id="rId3"/>
  </p:sldMasterIdLst>
  <p:notesMasterIdLst>
    <p:notesMasterId r:id="rId11"/>
  </p:notesMasterIdLst>
  <p:handoutMasterIdLst>
    <p:handoutMasterId r:id="rId12"/>
  </p:handoutMasterIdLst>
  <p:sldIdLst>
    <p:sldId id="263" r:id="rId4"/>
    <p:sldId id="409" r:id="rId5"/>
    <p:sldId id="411" r:id="rId6"/>
    <p:sldId id="410" r:id="rId7"/>
    <p:sldId id="408" r:id="rId8"/>
    <p:sldId id="412" r:id="rId9"/>
    <p:sldId id="413" r:id="rId10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125"/>
    <a:srgbClr val="004C97"/>
    <a:srgbClr val="000000"/>
    <a:srgbClr val="63666A"/>
    <a:srgbClr val="F2F2F2"/>
    <a:srgbClr val="FFFFFF"/>
    <a:srgbClr val="C0504D"/>
    <a:srgbClr val="7F7F7F"/>
    <a:srgbClr val="203864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63" autoAdjust="0"/>
    <p:restoredTop sz="98464" autoAdjust="0"/>
  </p:normalViewPr>
  <p:slideViewPr>
    <p:cSldViewPr snapToGrid="0" snapToObjects="1">
      <p:cViewPr varScale="1">
        <p:scale>
          <a:sx n="155" d="100"/>
          <a:sy n="155" d="100"/>
        </p:scale>
        <p:origin x="808" y="88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12.12.19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Leitner | Near Detector Integration &amp; Installation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12.12.19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6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12.12.19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7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7448" y="6017391"/>
            <a:ext cx="2414016" cy="5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6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12.12.19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12.12.19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12.12.19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12.12.19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12.12.19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12.12.19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4026" y="365760"/>
            <a:ext cx="8229600" cy="70710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2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12.12.19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3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12.12.19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4026" y="1207770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4696050" y="1215721"/>
            <a:ext cx="399075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21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12.12.19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9219" y="6549548"/>
            <a:ext cx="998567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12.12.19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6" y="6549548"/>
            <a:ext cx="425194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640576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1175" y="6489520"/>
            <a:ext cx="561974" cy="237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68918" y="6531798"/>
            <a:ext cx="868658" cy="18567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685000F-B6AA-4EC2-8A37-488B6910D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77785" y="6549548"/>
            <a:ext cx="434931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M. Leitner | Near Detector Integration &amp; Installation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8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4" r:id="rId4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493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png"/><Relationship Id="rId7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KLOE Site Visit Update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Matthaeus Leitner</a:t>
            </a:r>
          </a:p>
          <a:p>
            <a:r>
              <a:rPr lang="en-US" dirty="0">
                <a:latin typeface="Helvetica" charset="0"/>
              </a:rPr>
              <a:t>12 Dec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C6EFD6-ED0D-4DA2-A242-018CD62E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November 2019: Two DUNE Near Detector Engineers Visited INFN Frascati To Collect Cavern Design Requirements For KLOE Detector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DF8A49-9299-49F8-9393-17D122F3461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4029" y="1207770"/>
            <a:ext cx="8232771" cy="5070302"/>
          </a:xfrm>
        </p:spPr>
        <p:txBody>
          <a:bodyPr>
            <a:normAutofit/>
          </a:bodyPr>
          <a:lstStyle/>
          <a:p>
            <a:r>
              <a:rPr lang="en-US" sz="2000" dirty="0"/>
              <a:t>Detector as-built physical sizes verified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Including supporting equipment on rack platforms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Including service space for open end yoke plates</a:t>
            </a:r>
          </a:p>
          <a:p>
            <a:r>
              <a:rPr lang="en-US" sz="2000" dirty="0"/>
              <a:t>Utility requirements verified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Electrical power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Cooling water</a:t>
            </a:r>
          </a:p>
          <a:p>
            <a:r>
              <a:rPr lang="en-US" sz="2000" dirty="0"/>
              <a:t>Exchanged cryogenics process flow diagrams, cryostat cool-down procedures, cryogenic connection interface details</a:t>
            </a:r>
          </a:p>
          <a:p>
            <a:r>
              <a:rPr lang="en-US" sz="2000" dirty="0"/>
              <a:t>Validated crane requirements</a:t>
            </a:r>
          </a:p>
          <a:p>
            <a:r>
              <a:rPr lang="en-US" sz="2000" dirty="0"/>
              <a:t>Discussed detector hydraulic lifting and movement procedures</a:t>
            </a:r>
          </a:p>
          <a:p>
            <a:r>
              <a:rPr lang="en-US" sz="2000" dirty="0"/>
              <a:t>Evaluated future storage/staging needs at FNAL</a:t>
            </a:r>
          </a:p>
          <a:p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558F5-BD15-4FDA-86D0-E9E825D91C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12.12.19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119F2-E5A6-4606-852B-01CC45E2C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3F89F-63F7-4D01-BB53-FDC92A836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283EF-E5D0-4E07-BD4B-42EBC4F06EBE}"/>
              </a:ext>
            </a:extLst>
          </p:cNvPr>
          <p:cNvSpPr txBox="1"/>
          <p:nvPr/>
        </p:nvSpPr>
        <p:spPr>
          <a:xfrm>
            <a:off x="454029" y="5455499"/>
            <a:ext cx="8229597" cy="715089"/>
          </a:xfrm>
          <a:prstGeom prst="roundRect">
            <a:avLst/>
          </a:prstGeom>
          <a:ln>
            <a:solidFill>
              <a:srgbClr val="E9512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C97"/>
                </a:solidFill>
              </a:rPr>
              <a:t>KLOE Engineering Information Required To Finalize LBNF Conventional Facility Design Has Been Successfully Transferred To DUNE</a:t>
            </a:r>
          </a:p>
        </p:txBody>
      </p:sp>
    </p:spTree>
    <p:extLst>
      <p:ext uri="{BB962C8B-B14F-4D97-AF65-F5344CB8AC3E}">
        <p14:creationId xmlns:p14="http://schemas.microsoft.com/office/powerpoint/2010/main" val="300767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6755-DAE9-4B08-AF1B-545B340E693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November 2019: Two DUNE Near Detector Engineers Visited INFN Frascati To Collect Cavern Design Requirements For KLOE Detector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EBE72-8D11-4BF0-B916-7289B95556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12.12.19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55483-F952-4D99-9974-D7D4E1928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746BE-E567-489F-B18D-A0AAFB8BD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8" descr="A picture containing indoor, yellow, sitting, bicycle&#10;&#10;Description automatically generated">
            <a:extLst>
              <a:ext uri="{FF2B5EF4-FFF2-40B4-BE49-F238E27FC236}">
                <a16:creationId xmlns:a16="http://schemas.microsoft.com/office/drawing/2014/main" id="{C1507126-0192-4627-84B0-D8D004C1C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927" y="1099401"/>
            <a:ext cx="2800931" cy="1874520"/>
          </a:xfrm>
          <a:prstGeom prst="rect">
            <a:avLst/>
          </a:prstGeom>
        </p:spPr>
      </p:pic>
      <p:pic>
        <p:nvPicPr>
          <p:cNvPr id="11" name="Picture 10" descr="A picture containing table, bed&#10;&#10;Description automatically generated">
            <a:extLst>
              <a:ext uri="{FF2B5EF4-FFF2-40B4-BE49-F238E27FC236}">
                <a16:creationId xmlns:a16="http://schemas.microsoft.com/office/drawing/2014/main" id="{251ACD84-B07F-478D-A7D1-4B2FCE58C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66" y="1099401"/>
            <a:ext cx="2800931" cy="1874520"/>
          </a:xfrm>
          <a:prstGeom prst="rect">
            <a:avLst/>
          </a:prstGeom>
        </p:spPr>
      </p:pic>
      <p:pic>
        <p:nvPicPr>
          <p:cNvPr id="13" name="Picture 12" descr="A picture containing indoor, table, kitchen, chair&#10;&#10;Description automatically generated">
            <a:extLst>
              <a:ext uri="{FF2B5EF4-FFF2-40B4-BE49-F238E27FC236}">
                <a16:creationId xmlns:a16="http://schemas.microsoft.com/office/drawing/2014/main" id="{36F2BBAD-702E-4066-B676-01C288335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6" y="3011846"/>
            <a:ext cx="2800931" cy="1874520"/>
          </a:xfrm>
          <a:prstGeom prst="rect">
            <a:avLst/>
          </a:prstGeom>
        </p:spPr>
      </p:pic>
      <p:pic>
        <p:nvPicPr>
          <p:cNvPr id="15" name="Picture 14" descr="A picture containing indoor, object, table, bicycle&#10;&#10;Description automatically generated">
            <a:extLst>
              <a:ext uri="{FF2B5EF4-FFF2-40B4-BE49-F238E27FC236}">
                <a16:creationId xmlns:a16="http://schemas.microsoft.com/office/drawing/2014/main" id="{F57D31D0-9990-464B-8F87-7F5364C4D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0647" y="1099401"/>
            <a:ext cx="2800930" cy="1874520"/>
          </a:xfrm>
          <a:prstGeom prst="rect">
            <a:avLst/>
          </a:prstGeom>
        </p:spPr>
      </p:pic>
      <p:pic>
        <p:nvPicPr>
          <p:cNvPr id="19" name="Picture 18" descr="A picture containing object, table, sitting, engine&#10;&#10;Description automatically generated">
            <a:extLst>
              <a:ext uri="{FF2B5EF4-FFF2-40B4-BE49-F238E27FC236}">
                <a16:creationId xmlns:a16="http://schemas.microsoft.com/office/drawing/2014/main" id="{D6CAEC53-0CE8-445E-BA9F-B0F8790F32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0647" y="3011845"/>
            <a:ext cx="5640211" cy="33554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858991E-BAC3-43EA-A187-09F428584FA3}"/>
              </a:ext>
            </a:extLst>
          </p:cNvPr>
          <p:cNvSpPr txBox="1"/>
          <p:nvPr/>
        </p:nvSpPr>
        <p:spPr>
          <a:xfrm>
            <a:off x="321365" y="2592137"/>
            <a:ext cx="2800931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Left Side Detector Utilities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01CDA2-222A-48F3-AB37-BCB8BE38C819}"/>
              </a:ext>
            </a:extLst>
          </p:cNvPr>
          <p:cNvSpPr txBox="1"/>
          <p:nvPr/>
        </p:nvSpPr>
        <p:spPr>
          <a:xfrm>
            <a:off x="321364" y="3002116"/>
            <a:ext cx="2800931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Detector Movement System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A9F34-F018-4415-97EC-F03C6893F9B5}"/>
              </a:ext>
            </a:extLst>
          </p:cNvPr>
          <p:cNvSpPr txBox="1"/>
          <p:nvPr/>
        </p:nvSpPr>
        <p:spPr>
          <a:xfrm>
            <a:off x="6000865" y="2604589"/>
            <a:ext cx="2800931" cy="369332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Right Side Detector Utilities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85B303-64E4-49A2-8680-D1CCE535B3D4}"/>
              </a:ext>
            </a:extLst>
          </p:cNvPr>
          <p:cNvSpPr txBox="1"/>
          <p:nvPr/>
        </p:nvSpPr>
        <p:spPr>
          <a:xfrm>
            <a:off x="3161586" y="6090249"/>
            <a:ext cx="1847736" cy="276999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DUNE Engineer Bob Flight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23AC2E-698E-47F8-A8C2-674B406F88B7}"/>
              </a:ext>
            </a:extLst>
          </p:cNvPr>
          <p:cNvSpPr txBox="1"/>
          <p:nvPr/>
        </p:nvSpPr>
        <p:spPr>
          <a:xfrm>
            <a:off x="338725" y="4947500"/>
            <a:ext cx="2779154" cy="1384995"/>
          </a:xfrm>
          <a:prstGeom prst="rect">
            <a:avLst/>
          </a:prstGeom>
          <a:ln w="19050">
            <a:solidFill>
              <a:srgbClr val="E9512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4C97"/>
                </a:solidFill>
              </a:rPr>
              <a:t>Topics Covered During Visit: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C97"/>
                </a:solidFill>
              </a:rPr>
              <a:t>Cavern Interfaces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C97"/>
                </a:solidFill>
              </a:rPr>
              <a:t>Electrical Interfaces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C97"/>
                </a:solidFill>
              </a:rPr>
              <a:t>Cryogenic Interfaces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C97"/>
                </a:solidFill>
              </a:rPr>
              <a:t>Handling Procedures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4C97"/>
                </a:solidFill>
              </a:rPr>
              <a:t>Detector Assembly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0FEB63-7223-485F-B140-367A8D072556}"/>
              </a:ext>
            </a:extLst>
          </p:cNvPr>
          <p:cNvSpPr txBox="1"/>
          <p:nvPr/>
        </p:nvSpPr>
        <p:spPr>
          <a:xfrm>
            <a:off x="3160647" y="3011845"/>
            <a:ext cx="5640211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Protrusions From Detector Have Been Recorded In Detail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To Ensure Detector Will Fit Within Allocated Alcove Size </a:t>
            </a:r>
          </a:p>
        </p:txBody>
      </p:sp>
    </p:spTree>
    <p:extLst>
      <p:ext uri="{BB962C8B-B14F-4D97-AF65-F5344CB8AC3E}">
        <p14:creationId xmlns:p14="http://schemas.microsoft.com/office/powerpoint/2010/main" val="334543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7D54385-DB82-4E50-96AA-F43855B7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DUNE/LBNF Is Currently Completing The Preliminary Design Of The Near Detector Cavern: KLOE Space Needs Are Included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B33F1A-0AFC-4DBB-B5D6-2C2BE29927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12.12.19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2D75D-D445-4E90-B68D-2A981F48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F507B-1792-42A8-9E32-A85A7E81F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6CD18F-3F33-4BC2-9B60-0C635306AA9A}"/>
              </a:ext>
            </a:extLst>
          </p:cNvPr>
          <p:cNvGrpSpPr/>
          <p:nvPr/>
        </p:nvGrpSpPr>
        <p:grpSpPr>
          <a:xfrm>
            <a:off x="1904244" y="1092896"/>
            <a:ext cx="5435682" cy="4451615"/>
            <a:chOff x="1087782" y="1126435"/>
            <a:chExt cx="6671220" cy="522272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64344C-E996-4CA0-8D29-3A2086965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8701" y="1126435"/>
              <a:ext cx="6640301" cy="30660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5D0AB84-729C-4207-8F7F-2CE8AC075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rcRect l="4708" t="4806" r="7996" b="4806"/>
            <a:stretch/>
          </p:blipFill>
          <p:spPr>
            <a:xfrm>
              <a:off x="1087782" y="4247941"/>
              <a:ext cx="3173895" cy="209880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387CB51-768A-48D1-9CD1-999761C57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01439" y="4247941"/>
              <a:ext cx="3439895" cy="210121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2777D8-094D-4D40-AB66-F9FAA74EF9E9}"/>
              </a:ext>
            </a:extLst>
          </p:cNvPr>
          <p:cNvSpPr txBox="1"/>
          <p:nvPr/>
        </p:nvSpPr>
        <p:spPr>
          <a:xfrm>
            <a:off x="454026" y="5624546"/>
            <a:ext cx="8232774" cy="715089"/>
          </a:xfrm>
          <a:prstGeom prst="roundRect">
            <a:avLst/>
          </a:prstGeom>
          <a:ln>
            <a:solidFill>
              <a:srgbClr val="E9512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C97"/>
                </a:solidFill>
              </a:rPr>
              <a:t>KLOE Detector Now Integrated Into LBNF Conventional Facility Design</a:t>
            </a:r>
            <a:br>
              <a:rPr lang="en-US" b="1" dirty="0">
                <a:solidFill>
                  <a:srgbClr val="004C97"/>
                </a:solidFill>
              </a:rPr>
            </a:br>
            <a:r>
              <a:rPr lang="en-US" b="1" dirty="0">
                <a:solidFill>
                  <a:srgbClr val="004C97"/>
                </a:solidFill>
              </a:rPr>
              <a:t>Alcove Size Requires One Last Final Update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850BFB-313C-4D5D-9930-FBC233E604D2}"/>
              </a:ext>
            </a:extLst>
          </p:cNvPr>
          <p:cNvSpPr/>
          <p:nvPr/>
        </p:nvSpPr>
        <p:spPr>
          <a:xfrm>
            <a:off x="1837635" y="4471682"/>
            <a:ext cx="892313" cy="895642"/>
          </a:xfrm>
          <a:prstGeom prst="ellipse">
            <a:avLst/>
          </a:prstGeom>
          <a:noFill/>
          <a:ln w="38100">
            <a:solidFill>
              <a:srgbClr val="E951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55ACE4-1901-43A7-95E3-0969705A9CA5}"/>
              </a:ext>
            </a:extLst>
          </p:cNvPr>
          <p:cNvSpPr/>
          <p:nvPr/>
        </p:nvSpPr>
        <p:spPr>
          <a:xfrm>
            <a:off x="4790661" y="4471682"/>
            <a:ext cx="892313" cy="895642"/>
          </a:xfrm>
          <a:prstGeom prst="ellipse">
            <a:avLst/>
          </a:prstGeom>
          <a:noFill/>
          <a:ln w="38100">
            <a:solidFill>
              <a:srgbClr val="E951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0818BA-6905-4474-B188-A4039CE8FE72}"/>
              </a:ext>
            </a:extLst>
          </p:cNvPr>
          <p:cNvSpPr/>
          <p:nvPr/>
        </p:nvSpPr>
        <p:spPr>
          <a:xfrm>
            <a:off x="2027583" y="1974574"/>
            <a:ext cx="1387060" cy="1369391"/>
          </a:xfrm>
          <a:prstGeom prst="rect">
            <a:avLst/>
          </a:prstGeom>
          <a:noFill/>
          <a:ln w="28575">
            <a:solidFill>
              <a:srgbClr val="E951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3DFB55-D702-4F48-A18D-0D657B720A8C}"/>
              </a:ext>
            </a:extLst>
          </p:cNvPr>
          <p:cNvSpPr/>
          <p:nvPr/>
        </p:nvSpPr>
        <p:spPr>
          <a:xfrm>
            <a:off x="2283791" y="2213522"/>
            <a:ext cx="83709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4C97"/>
                </a:solidFill>
              </a:rPr>
              <a:t>KLOE</a:t>
            </a:r>
          </a:p>
          <a:p>
            <a:pPr algn="ctr"/>
            <a:r>
              <a:rPr lang="en-US" b="1" dirty="0">
                <a:solidFill>
                  <a:srgbClr val="004C97"/>
                </a:solidFill>
              </a:rPr>
              <a:t>Alcove</a:t>
            </a:r>
          </a:p>
        </p:txBody>
      </p:sp>
    </p:spTree>
    <p:extLst>
      <p:ext uri="{BB962C8B-B14F-4D97-AF65-F5344CB8AC3E}">
        <p14:creationId xmlns:p14="http://schemas.microsoft.com/office/powerpoint/2010/main" val="38077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E86477-94D5-4598-A218-3C8CFEEB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KLOE Detector Will Serve As Stationary Beam Monitor, But Movement During Installation And Servicing Must be Planned</a:t>
            </a:r>
            <a:br>
              <a:rPr lang="en-US" dirty="0"/>
            </a:b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0A9BA8-6417-4813-938B-3232260E3E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12.12.19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5C8604-B391-40DD-A00A-4056E1F5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M. Leitner | Near Detector Integration &amp; Installation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F43AA-5872-4D2A-989B-781C54519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026BD-C08C-4610-BECE-91CE7D02E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41997"/>
          <a:stretch/>
        </p:blipFill>
        <p:spPr>
          <a:xfrm>
            <a:off x="5985525" y="1642856"/>
            <a:ext cx="3058297" cy="31864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27D16E-F675-4108-BBE7-55FF5EA72DF8}"/>
              </a:ext>
            </a:extLst>
          </p:cNvPr>
          <p:cNvSpPr txBox="1"/>
          <p:nvPr/>
        </p:nvSpPr>
        <p:spPr>
          <a:xfrm>
            <a:off x="6193578" y="4880966"/>
            <a:ext cx="124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Verdana Pro Cond" panose="020B0606030504040204" pitchFamily="34" charset="0"/>
              </a:rPr>
              <a:t>Yoke:</a:t>
            </a:r>
          </a:p>
          <a:p>
            <a:r>
              <a:rPr lang="en-US" sz="1200" dirty="0">
                <a:latin typeface="Verdana Pro Cond" panose="020B0606030504040204" pitchFamily="34" charset="0"/>
              </a:rPr>
              <a:t>Length = 6 m</a:t>
            </a:r>
          </a:p>
          <a:p>
            <a:r>
              <a:rPr lang="en-US" sz="1200" dirty="0">
                <a:latin typeface="Verdana Pro Cond" panose="020B0606030504040204" pitchFamily="34" charset="0"/>
              </a:rPr>
              <a:t>Diameter = 7 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BF00F6-E750-41F4-A948-F8AA7F91EC91}"/>
              </a:ext>
            </a:extLst>
          </p:cNvPr>
          <p:cNvSpPr/>
          <p:nvPr/>
        </p:nvSpPr>
        <p:spPr>
          <a:xfrm>
            <a:off x="7417574" y="4880965"/>
            <a:ext cx="1500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Verdana Pro Cond" panose="020B0606030504040204" pitchFamily="34" charset="0"/>
              </a:rPr>
              <a:t>Full Detector Size:</a:t>
            </a:r>
          </a:p>
          <a:p>
            <a:r>
              <a:rPr lang="en-US" sz="1200" dirty="0">
                <a:latin typeface="Verdana Pro Cond" panose="020B0606030504040204" pitchFamily="34" charset="0"/>
              </a:rPr>
              <a:t>Length ≈ 10 m</a:t>
            </a:r>
          </a:p>
          <a:p>
            <a:r>
              <a:rPr lang="en-US" sz="1200" dirty="0">
                <a:latin typeface="Verdana Pro Cond" panose="020B0606030504040204" pitchFamily="34" charset="0"/>
              </a:rPr>
              <a:t>Height ≈ 11 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59E76-85A2-4DA2-84AE-25D57E83E695}"/>
              </a:ext>
            </a:extLst>
          </p:cNvPr>
          <p:cNvSpPr/>
          <p:nvPr/>
        </p:nvSpPr>
        <p:spPr>
          <a:xfrm>
            <a:off x="5955632" y="1625600"/>
            <a:ext cx="3106137" cy="39579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5600B3-B170-4C66-B3F4-CAE630968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7392" y="1760267"/>
            <a:ext cx="3058297" cy="37670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38405C-5C79-4C49-B8D2-F09A6C538629}"/>
              </a:ext>
            </a:extLst>
          </p:cNvPr>
          <p:cNvSpPr txBox="1"/>
          <p:nvPr/>
        </p:nvSpPr>
        <p:spPr>
          <a:xfrm>
            <a:off x="4121469" y="1989737"/>
            <a:ext cx="256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KLOE Stationary Detector</a:t>
            </a:r>
          </a:p>
          <a:p>
            <a:pPr algn="ctr"/>
            <a:r>
              <a:rPr lang="en-US" sz="1400" b="1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Inside Alcove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9F7226-A16C-475D-BF69-6358DCD9A692}"/>
              </a:ext>
            </a:extLst>
          </p:cNvPr>
          <p:cNvSpPr txBox="1"/>
          <p:nvPr/>
        </p:nvSpPr>
        <p:spPr>
          <a:xfrm>
            <a:off x="4609136" y="1394873"/>
            <a:ext cx="291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Floor Guides To</a:t>
            </a:r>
          </a:p>
          <a:p>
            <a:pPr algn="ctr"/>
            <a:r>
              <a:rPr lang="en-US" sz="1400" b="1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Assembly And Servicing Station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A26741F-16CC-46EC-BCC6-A65290319612}"/>
              </a:ext>
            </a:extLst>
          </p:cNvPr>
          <p:cNvCxnSpPr>
            <a:cxnSpLocks/>
          </p:cNvCxnSpPr>
          <p:nvPr/>
        </p:nvCxnSpPr>
        <p:spPr>
          <a:xfrm>
            <a:off x="6634751" y="1969755"/>
            <a:ext cx="517006" cy="1762941"/>
          </a:xfrm>
          <a:prstGeom prst="straightConnector1">
            <a:avLst/>
          </a:prstGeom>
          <a:ln w="19050" cap="rnd">
            <a:solidFill>
              <a:srgbClr val="004C97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engine, table, room&#10;&#10;Description automatically generated">
            <a:extLst>
              <a:ext uri="{FF2B5EF4-FFF2-40B4-BE49-F238E27FC236}">
                <a16:creationId xmlns:a16="http://schemas.microsoft.com/office/drawing/2014/main" id="{6D90A0C4-9EDA-497F-A25C-0406A7BD1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096" y="2622669"/>
            <a:ext cx="2732616" cy="1828800"/>
          </a:xfrm>
          <a:prstGeom prst="rect">
            <a:avLst/>
          </a:prstGeom>
        </p:spPr>
      </p:pic>
      <p:pic>
        <p:nvPicPr>
          <p:cNvPr id="24" name="Picture 23" descr="A picture containing green, engine, computer&#10;&#10;Description automatically generated">
            <a:extLst>
              <a:ext uri="{FF2B5EF4-FFF2-40B4-BE49-F238E27FC236}">
                <a16:creationId xmlns:a16="http://schemas.microsoft.com/office/drawing/2014/main" id="{80353A97-AC84-41C6-9168-FC71E9B94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534" y="4501323"/>
            <a:ext cx="2732617" cy="1828800"/>
          </a:xfrm>
          <a:prstGeom prst="rect">
            <a:avLst/>
          </a:prstGeom>
        </p:spPr>
      </p:pic>
      <p:pic>
        <p:nvPicPr>
          <p:cNvPr id="26" name="Picture 25" descr="A picture containing indoor, table, kitchen, room&#10;&#10;Description automatically generated">
            <a:extLst>
              <a:ext uri="{FF2B5EF4-FFF2-40B4-BE49-F238E27FC236}">
                <a16:creationId xmlns:a16="http://schemas.microsoft.com/office/drawing/2014/main" id="{2E7B4C8B-FFE8-44CB-9AC1-7DD9B6B0D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3015" y="4501323"/>
            <a:ext cx="2732617" cy="1828800"/>
          </a:xfrm>
          <a:prstGeom prst="rect">
            <a:avLst/>
          </a:prstGeom>
        </p:spPr>
      </p:pic>
      <p:pic>
        <p:nvPicPr>
          <p:cNvPr id="28" name="Picture 27" descr="A picture containing indoor, red, table, food&#10;&#10;Description automatically generated">
            <a:extLst>
              <a:ext uri="{FF2B5EF4-FFF2-40B4-BE49-F238E27FC236}">
                <a16:creationId xmlns:a16="http://schemas.microsoft.com/office/drawing/2014/main" id="{D9180411-B76D-4291-A494-A5A5904657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0362"/>
          <a:stretch/>
        </p:blipFill>
        <p:spPr>
          <a:xfrm>
            <a:off x="464509" y="1198629"/>
            <a:ext cx="2721642" cy="3252839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3AA865-E97B-48E5-AB54-65BB40F13870}"/>
              </a:ext>
            </a:extLst>
          </p:cNvPr>
          <p:cNvCxnSpPr>
            <a:cxnSpLocks/>
          </p:cNvCxnSpPr>
          <p:nvPr/>
        </p:nvCxnSpPr>
        <p:spPr>
          <a:xfrm>
            <a:off x="6294783" y="2300104"/>
            <a:ext cx="316048" cy="2151365"/>
          </a:xfrm>
          <a:prstGeom prst="straightConnector1">
            <a:avLst/>
          </a:prstGeom>
          <a:ln w="19050" cap="rnd">
            <a:solidFill>
              <a:srgbClr val="004C97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37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13DFD-3205-4F50-81B6-FB3B893D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KLOE Necessitates Careful Assembly And Installation Planning To Sequence With Assembly Of Other Detectors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560C4-FFAF-4033-A9AE-B7A60870B3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12.12.19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FF040-9E8B-4618-B484-5C5C2AA40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F6195-1038-421B-849F-EE0C9E393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DA8CD-72C8-499F-B9BE-E12EB7F36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39" y="1310389"/>
            <a:ext cx="4628076" cy="4941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F44BAF-2EEE-499B-9286-7B767F7AED66}"/>
              </a:ext>
            </a:extLst>
          </p:cNvPr>
          <p:cNvSpPr txBox="1"/>
          <p:nvPr/>
        </p:nvSpPr>
        <p:spPr>
          <a:xfrm>
            <a:off x="6127532" y="2705697"/>
            <a:ext cx="24793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KLOE Detector Has To Be Assembled And Installed First Since Detector Size Prohibits Rearranging Once Fully Assembled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EE4E73-25B6-4278-BD2E-05A8C797B002}"/>
              </a:ext>
            </a:extLst>
          </p:cNvPr>
          <p:cNvCxnSpPr>
            <a:cxnSpLocks/>
          </p:cNvCxnSpPr>
          <p:nvPr/>
        </p:nvCxnSpPr>
        <p:spPr>
          <a:xfrm flipH="1">
            <a:off x="4764722" y="3125756"/>
            <a:ext cx="1316243" cy="412931"/>
          </a:xfrm>
          <a:prstGeom prst="straightConnector1">
            <a:avLst/>
          </a:prstGeom>
          <a:ln w="19050" cap="rnd">
            <a:solidFill>
              <a:srgbClr val="004C97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64CC49B-7FB5-46E1-8DA8-5BE9AE12ED0C}"/>
              </a:ext>
            </a:extLst>
          </p:cNvPr>
          <p:cNvSpPr txBox="1"/>
          <p:nvPr/>
        </p:nvSpPr>
        <p:spPr>
          <a:xfrm>
            <a:off x="381343" y="1864297"/>
            <a:ext cx="208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Small Cavern</a:t>
            </a:r>
          </a:p>
          <a:p>
            <a:r>
              <a:rPr lang="en-US" sz="1400" b="1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(“BCR Configuration”)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C93F8B-3BAD-48F0-8F30-AFE1159E9B00}"/>
              </a:ext>
            </a:extLst>
          </p:cNvPr>
          <p:cNvCxnSpPr>
            <a:cxnSpLocks/>
          </p:cNvCxnSpPr>
          <p:nvPr/>
        </p:nvCxnSpPr>
        <p:spPr>
          <a:xfrm>
            <a:off x="2300352" y="2387517"/>
            <a:ext cx="483852" cy="318180"/>
          </a:xfrm>
          <a:prstGeom prst="straightConnector1">
            <a:avLst/>
          </a:prstGeom>
          <a:ln w="19050" cap="rnd">
            <a:solidFill>
              <a:srgbClr val="004C97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8851430-B41D-40E7-AAB7-5731B9724F39}"/>
              </a:ext>
            </a:extLst>
          </p:cNvPr>
          <p:cNvSpPr txBox="1"/>
          <p:nvPr/>
        </p:nvSpPr>
        <p:spPr>
          <a:xfrm>
            <a:off x="741892" y="4138994"/>
            <a:ext cx="2085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Final Alcove Size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BA9EBCF-9D4E-4B12-8BCB-4D65C41338E0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784446" y="4446771"/>
            <a:ext cx="368972" cy="335737"/>
          </a:xfrm>
          <a:prstGeom prst="straightConnector1">
            <a:avLst/>
          </a:prstGeom>
          <a:ln w="19050" cap="rnd">
            <a:solidFill>
              <a:srgbClr val="004C97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47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8C7F3-81D4-4434-B46E-45FB215B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15478-7692-4523-B427-38BE1DCED38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Currently open issue: Develop solution for crane size</a:t>
            </a:r>
          </a:p>
          <a:p>
            <a:r>
              <a:rPr lang="en-US" dirty="0"/>
              <a:t>Cavern one-line electrical diagram completed, found solution for 50/60 Hz conversion</a:t>
            </a:r>
          </a:p>
          <a:p>
            <a:r>
              <a:rPr lang="en-US" dirty="0"/>
              <a:t>Cryoplant and distribution design has started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3D3159-A6DC-44F7-A143-7A32A056EB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12.12.19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CFFB0-A845-44A5-8638-8136AA3B1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Leitner | Near Detector Integration &amp; Installation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52976-A564-4A9C-8E5A-62F42609A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96346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UNE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11851</TotalTime>
  <Words>398</Words>
  <Application>Microsoft Office PowerPoint</Application>
  <PresentationFormat>On-screen Show (4:3)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Calibri</vt:lpstr>
      <vt:lpstr>Helvetica</vt:lpstr>
      <vt:lpstr>Lucida Grande</vt:lpstr>
      <vt:lpstr>Verdana Pro Cond</vt:lpstr>
      <vt:lpstr>LBNF Content-Footer Theme</vt:lpstr>
      <vt:lpstr>1_DUNE Content-Footer Theme</vt:lpstr>
      <vt:lpstr>Dune Template_051215</vt:lpstr>
      <vt:lpstr>KLOE Site Visit Update</vt:lpstr>
      <vt:lpstr>November 2019: Two DUNE Near Detector Engineers Visited INFN Frascati To Collect Cavern Design Requirements For KLOE Detector </vt:lpstr>
      <vt:lpstr>November 2019: Two DUNE Near Detector Engineers Visited INFN Frascati To Collect Cavern Design Requirements For KLOE Detector </vt:lpstr>
      <vt:lpstr>DUNE/LBNF Is Currently Completing The Preliminary Design Of The Near Detector Cavern: KLOE Space Needs Are Included</vt:lpstr>
      <vt:lpstr>KLOE Detector Will Serve As Stationary Beam Monitor, But Movement During Installation And Servicing Must be Planned </vt:lpstr>
      <vt:lpstr>Size of KLOE Necessitates Careful Assembly And Installation Planning To Sequence With Assembly Of Other Detectors</vt:lpstr>
      <vt:lpstr>Next Steps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Matthaeus Leitner</cp:lastModifiedBy>
  <cp:revision>340</cp:revision>
  <cp:lastPrinted>2015-05-22T11:54:13Z</cp:lastPrinted>
  <dcterms:created xsi:type="dcterms:W3CDTF">2015-04-30T14:29:22Z</dcterms:created>
  <dcterms:modified xsi:type="dcterms:W3CDTF">2019-12-11T15:55:25Z</dcterms:modified>
</cp:coreProperties>
</file>