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media/image8.png" ContentType="image/png"/>
  <Override PartName="/ppt/media/image7.jpeg" ContentType="image/jpeg"/>
  <Override PartName="/ppt/media/image2.jpeg" ContentType="image/jpeg"/>
  <Override PartName="/ppt/media/image1.png" ContentType="image/png"/>
  <Override PartName="/ppt/media/image4.png" ContentType="image/png"/>
  <Override PartName="/ppt/media/image3.png" ContentType="image/png"/>
  <Override PartName="/ppt/media/image5.jpeg" ContentType="image/jpeg"/>
  <Override PartName="/ppt/media/image6.png" ContentType="image/pn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2.xml" ContentType="application/vnd.openxmlformats-officedocument.theme+xml"/>
  <Override PartName="/ppt/theme/theme1.xml" ContentType="application/vnd.openxmlformats-officedocument.theme+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9144000" cy="6858000"/>
  <p:notesSz cx="7772400" cy="100584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28"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9"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2"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4"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36"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7"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8"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39"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0"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41"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46"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48"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5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51"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55"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56"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57"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7" name="PlaceHolder 2"/>
          <p:cNvSpPr>
            <a:spLocks noGrp="1"/>
          </p:cNvSpPr>
          <p:nvPr>
            <p:ph type="subTitle"/>
          </p:nvPr>
        </p:nvSpPr>
        <p:spPr>
          <a:xfrm>
            <a:off x="457200" y="1604520"/>
            <a:ext cx="8229240" cy="397728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59"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60"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1"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63"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4"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5"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67" name="PlaceHolder 2"/>
          <p:cNvSpPr>
            <a:spLocks noGrp="1"/>
          </p:cNvSpPr>
          <p:nvPr>
            <p:ph type="body"/>
          </p:nvPr>
        </p:nvSpPr>
        <p:spPr>
          <a:xfrm>
            <a:off x="457200" y="160452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68" name="PlaceHolder 3"/>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70"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2"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3" name="PlaceHolder 5"/>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75" name="PlaceHolder 2"/>
          <p:cNvSpPr>
            <a:spLocks noGrp="1"/>
          </p:cNvSpPr>
          <p:nvPr>
            <p:ph type="body"/>
          </p:nvPr>
        </p:nvSpPr>
        <p:spPr>
          <a:xfrm>
            <a:off x="45720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6" name="PlaceHolder 3"/>
          <p:cNvSpPr>
            <a:spLocks noGrp="1"/>
          </p:cNvSpPr>
          <p:nvPr>
            <p:ph type="body"/>
          </p:nvPr>
        </p:nvSpPr>
        <p:spPr>
          <a:xfrm>
            <a:off x="323964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7" name="PlaceHolder 4"/>
          <p:cNvSpPr>
            <a:spLocks noGrp="1"/>
          </p:cNvSpPr>
          <p:nvPr>
            <p:ph type="body"/>
          </p:nvPr>
        </p:nvSpPr>
        <p:spPr>
          <a:xfrm>
            <a:off x="6022080" y="160452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8" name="PlaceHolder 5"/>
          <p:cNvSpPr>
            <a:spLocks noGrp="1"/>
          </p:cNvSpPr>
          <p:nvPr>
            <p:ph type="body"/>
          </p:nvPr>
        </p:nvSpPr>
        <p:spPr>
          <a:xfrm>
            <a:off x="45720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79" name="PlaceHolder 6"/>
          <p:cNvSpPr>
            <a:spLocks noGrp="1"/>
          </p:cNvSpPr>
          <p:nvPr>
            <p:ph type="body"/>
          </p:nvPr>
        </p:nvSpPr>
        <p:spPr>
          <a:xfrm>
            <a:off x="323964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80" name="PlaceHolder 7"/>
          <p:cNvSpPr>
            <a:spLocks noGrp="1"/>
          </p:cNvSpPr>
          <p:nvPr>
            <p:ph type="body"/>
          </p:nvPr>
        </p:nvSpPr>
        <p:spPr>
          <a:xfrm>
            <a:off x="6022080" y="3682080"/>
            <a:ext cx="26496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9" name="PlaceHolder 2"/>
          <p:cNvSpPr>
            <a:spLocks noGrp="1"/>
          </p:cNvSpPr>
          <p:nvPr>
            <p:ph type="body"/>
          </p:nvPr>
        </p:nvSpPr>
        <p:spPr>
          <a:xfrm>
            <a:off x="457200" y="1604520"/>
            <a:ext cx="822924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1"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2"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3600"/>
            <a:ext cx="8229240" cy="530784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16"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17" name="PlaceHolder 3"/>
          <p:cNvSpPr>
            <a:spLocks noGrp="1"/>
          </p:cNvSpPr>
          <p:nvPr>
            <p:ph type="body"/>
          </p:nvPr>
        </p:nvSpPr>
        <p:spPr>
          <a:xfrm>
            <a:off x="467424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18" name="PlaceHolder 4"/>
          <p:cNvSpPr>
            <a:spLocks noGrp="1"/>
          </p:cNvSpPr>
          <p:nvPr>
            <p:ph type="body"/>
          </p:nvPr>
        </p:nvSpPr>
        <p:spPr>
          <a:xfrm>
            <a:off x="45720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20" name="PlaceHolder 2"/>
          <p:cNvSpPr>
            <a:spLocks noGrp="1"/>
          </p:cNvSpPr>
          <p:nvPr>
            <p:ph type="body"/>
          </p:nvPr>
        </p:nvSpPr>
        <p:spPr>
          <a:xfrm>
            <a:off x="457200" y="1604520"/>
            <a:ext cx="4015800" cy="3977280"/>
          </a:xfrm>
          <a:prstGeom prst="rect">
            <a:avLst/>
          </a:prstGeom>
        </p:spPr>
        <p:txBody>
          <a:bodyPr lIns="0" rIns="0" tIns="0" bIns="0">
            <a:normAutofit/>
          </a:bodyPr>
          <a:p>
            <a:endParaRPr b="0" lang="en-US" sz="2800" spc="-1" strike="noStrike">
              <a:solidFill>
                <a:srgbClr val="000000"/>
              </a:solidFill>
              <a:latin typeface="Arial"/>
            </a:endParaRPr>
          </a:p>
        </p:txBody>
      </p:sp>
      <p:sp>
        <p:nvSpPr>
          <p:cNvPr id="21"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2" name="PlaceHolder 4"/>
          <p:cNvSpPr>
            <a:spLocks noGrp="1"/>
          </p:cNvSpPr>
          <p:nvPr>
            <p:ph type="body"/>
          </p:nvPr>
        </p:nvSpPr>
        <p:spPr>
          <a:xfrm>
            <a:off x="4674240" y="368208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p>
            <a:endParaRPr b="0" lang="en-US" sz="1800" spc="-1" strike="noStrike">
              <a:solidFill>
                <a:srgbClr val="000000"/>
              </a:solidFill>
              <a:latin typeface="Arial"/>
            </a:endParaRPr>
          </a:p>
        </p:txBody>
      </p:sp>
      <p:sp>
        <p:nvSpPr>
          <p:cNvPr id="24" name="PlaceHolder 2"/>
          <p:cNvSpPr>
            <a:spLocks noGrp="1"/>
          </p:cNvSpPr>
          <p:nvPr>
            <p:ph type="body"/>
          </p:nvPr>
        </p:nvSpPr>
        <p:spPr>
          <a:xfrm>
            <a:off x="45720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5" name="PlaceHolder 3"/>
          <p:cNvSpPr>
            <a:spLocks noGrp="1"/>
          </p:cNvSpPr>
          <p:nvPr>
            <p:ph type="body"/>
          </p:nvPr>
        </p:nvSpPr>
        <p:spPr>
          <a:xfrm>
            <a:off x="4674240" y="1604520"/>
            <a:ext cx="4015800" cy="1896840"/>
          </a:xfrm>
          <a:prstGeom prst="rect">
            <a:avLst/>
          </a:prstGeom>
        </p:spPr>
        <p:txBody>
          <a:bodyPr lIns="0" rIns="0" tIns="0" bIns="0">
            <a:normAutofit/>
          </a:bodyPr>
          <a:p>
            <a:endParaRPr b="0" lang="en-US" sz="2800" spc="-1" strike="noStrike">
              <a:solidFill>
                <a:srgbClr val="000000"/>
              </a:solidFill>
              <a:latin typeface="Arial"/>
            </a:endParaRPr>
          </a:p>
        </p:txBody>
      </p:sp>
      <p:sp>
        <p:nvSpPr>
          <p:cNvPr id="26" name="PlaceHolder 4"/>
          <p:cNvSpPr>
            <a:spLocks noGrp="1"/>
          </p:cNvSpPr>
          <p:nvPr>
            <p:ph type="body"/>
          </p:nvPr>
        </p:nvSpPr>
        <p:spPr>
          <a:xfrm>
            <a:off x="457200" y="3682080"/>
            <a:ext cx="8229240" cy="1896840"/>
          </a:xfrm>
          <a:prstGeom prst="rect">
            <a:avLst/>
          </a:prstGeom>
        </p:spPr>
        <p:txBody>
          <a:bodyPr lIns="0" rIns="0" tIns="0" bIns="0">
            <a:normAutofit/>
          </a:bodyPr>
          <a:p>
            <a:endParaRPr b="0" lang="en-US" sz="2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1.png" descr=""/>
          <p:cNvPicPr/>
          <p:nvPr/>
        </p:nvPicPr>
        <p:blipFill>
          <a:blip r:embed="rId2"/>
          <a:stretch/>
        </p:blipFill>
        <p:spPr>
          <a:xfrm>
            <a:off x="0" y="0"/>
            <a:ext cx="9138600" cy="6852600"/>
          </a:xfrm>
          <a:prstGeom prst="rect">
            <a:avLst/>
          </a:prstGeom>
          <a:ln w="12600">
            <a:noFill/>
          </a:ln>
        </p:spPr>
      </p:pic>
      <p:sp>
        <p:nvSpPr>
          <p:cNvPr id="1" name="CustomShape 1"/>
          <p:cNvSpPr/>
          <p:nvPr/>
        </p:nvSpPr>
        <p:spPr>
          <a:xfrm>
            <a:off x="-17640" y="0"/>
            <a:ext cx="9184320" cy="891360"/>
          </a:xfrm>
          <a:prstGeom prst="rect">
            <a:avLst/>
          </a:prstGeom>
          <a:solidFill>
            <a:srgbClr val="004c97"/>
          </a:solidFill>
          <a:ln w="12600">
            <a:noFill/>
          </a:ln>
        </p:spPr>
        <p:style>
          <a:lnRef idx="0"/>
          <a:fillRef idx="0"/>
          <a:effectRef idx="0"/>
          <a:fontRef idx="minor"/>
        </p:style>
      </p:sp>
      <p:pic>
        <p:nvPicPr>
          <p:cNvPr id="2" name="image4.jpg" descr=""/>
          <p:cNvPicPr/>
          <p:nvPr/>
        </p:nvPicPr>
        <p:blipFill>
          <a:blip r:embed="rId3"/>
          <a:srcRect l="0" t="25816" r="0" b="25771"/>
          <a:stretch/>
        </p:blipFill>
        <p:spPr>
          <a:xfrm>
            <a:off x="-17640" y="816840"/>
            <a:ext cx="9184320" cy="2960640"/>
          </a:xfrm>
          <a:prstGeom prst="rect">
            <a:avLst/>
          </a:prstGeom>
          <a:ln w="12600">
            <a:noFill/>
          </a:ln>
        </p:spPr>
      </p:pic>
      <p:pic>
        <p:nvPicPr>
          <p:cNvPr id="3" name="image5.png" descr=""/>
          <p:cNvPicPr/>
          <p:nvPr/>
        </p:nvPicPr>
        <p:blipFill>
          <a:blip r:embed="rId4"/>
          <a:stretch/>
        </p:blipFill>
        <p:spPr>
          <a:xfrm>
            <a:off x="-17640" y="249840"/>
            <a:ext cx="9005400" cy="296640"/>
          </a:xfrm>
          <a:prstGeom prst="rect">
            <a:avLst/>
          </a:prstGeom>
          <a:ln w="12600">
            <a:noFill/>
          </a:ln>
        </p:spPr>
      </p:pic>
      <p:sp>
        <p:nvSpPr>
          <p:cNvPr id="4" name="PlaceHolder 2"/>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5" name="PlaceHolder 3"/>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image1.png" descr=""/>
          <p:cNvPicPr/>
          <p:nvPr/>
        </p:nvPicPr>
        <p:blipFill>
          <a:blip r:embed="rId2"/>
          <a:stretch/>
        </p:blipFill>
        <p:spPr>
          <a:xfrm>
            <a:off x="0" y="0"/>
            <a:ext cx="9138600" cy="6852600"/>
          </a:xfrm>
          <a:prstGeom prst="rect">
            <a:avLst/>
          </a:prstGeom>
          <a:ln w="12600">
            <a:noFill/>
          </a:ln>
        </p:spPr>
      </p:pic>
      <p:sp>
        <p:nvSpPr>
          <p:cNvPr id="43" name="PlaceHolder 1"/>
          <p:cNvSpPr>
            <a:spLocks noGrp="1"/>
          </p:cNvSpPr>
          <p:nvPr>
            <p:ph type="title"/>
          </p:nvPr>
        </p:nvSpPr>
        <p:spPr>
          <a:xfrm>
            <a:off x="457200" y="273600"/>
            <a:ext cx="8229240" cy="1144800"/>
          </a:xfrm>
          <a:prstGeom prst="rect">
            <a:avLst/>
          </a:prstGeom>
        </p:spPr>
        <p:txBody>
          <a:bodyPr lIns="0" rIns="0" tIns="0" bIns="0" anchor="ctr"/>
          <a:p>
            <a:r>
              <a:rPr b="0" lang="en-US" sz="1800" spc="-1" strike="noStrike">
                <a:solidFill>
                  <a:srgbClr val="000000"/>
                </a:solidFill>
                <a:latin typeface="Arial"/>
              </a:rPr>
              <a:t>Click to edit the title text format</a:t>
            </a:r>
            <a:endParaRPr b="0" lang="en-US" sz="1800" spc="-1" strike="noStrike">
              <a:solidFill>
                <a:srgbClr val="000000"/>
              </a:solidFill>
              <a:latin typeface="Arial"/>
            </a:endParaRPr>
          </a:p>
        </p:txBody>
      </p:sp>
      <p:sp>
        <p:nvSpPr>
          <p:cNvPr id="44" name="PlaceHolder 2"/>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800" spc="-1" strike="noStrike">
                <a:solidFill>
                  <a:srgbClr val="000000"/>
                </a:solidFill>
                <a:latin typeface="Arial"/>
              </a:rPr>
              <a:t>Click to edit the outline text format</a:t>
            </a:r>
            <a:endParaRPr b="0" lang="en-US" sz="2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n-US" sz="2000" spc="-1" strike="noStrike">
                <a:solidFill>
                  <a:srgbClr val="000000"/>
                </a:solidFill>
                <a:latin typeface="Arial"/>
              </a:rPr>
              <a:t>Second Outline Level</a:t>
            </a:r>
            <a:endParaRPr b="0" lang="en-US" sz="20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n-US" sz="1800" spc="-1" strike="noStrike">
                <a:solidFill>
                  <a:srgbClr val="000000"/>
                </a:solidFill>
                <a:latin typeface="Arial"/>
              </a:rPr>
              <a:t>Third Outline Level</a:t>
            </a:r>
            <a:endParaRPr b="0" lang="en-US"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n-US" sz="1800" spc="-1" strike="noStrike">
                <a:solidFill>
                  <a:srgbClr val="000000"/>
                </a:solidFill>
                <a:latin typeface="Arial"/>
              </a:rPr>
              <a:t>Fourth Outline Level</a:t>
            </a:r>
            <a:endParaRPr b="0" lang="en-US"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n-US" sz="2000" spc="-1" strike="noStrike">
                <a:solidFill>
                  <a:srgbClr val="000000"/>
                </a:solidFill>
                <a:latin typeface="Arial"/>
              </a:rPr>
              <a:t>Fifth Outline Level</a:t>
            </a:r>
            <a:endParaRPr b="0" lang="en-U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n-US" sz="2000" spc="-1" strike="noStrike">
                <a:solidFill>
                  <a:srgbClr val="000000"/>
                </a:solidFill>
                <a:latin typeface="Arial"/>
              </a:rPr>
              <a:t>Sixth Outline Level</a:t>
            </a:r>
            <a:endParaRPr b="0" lang="en-U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n-US" sz="2000" spc="-1" strike="noStrike">
                <a:solidFill>
                  <a:srgbClr val="000000"/>
                </a:solidFill>
                <a:latin typeface="Arial"/>
              </a:rPr>
              <a:t>Seventh Outline Level</a:t>
            </a:r>
            <a:endParaRPr b="0" lang="en-U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hyperlink" Target="https://arxiv.org/abs/1612.05162" TargetMode="External"/><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hyperlink" Target="https://bitbucket.org/simoncblyth/opticks/" TargetMode="External"/><Relationship Id="rId2" Type="http://schemas.openxmlformats.org/officeDocument/2006/relationships/hyperlink" Target="https://developer.nvidia.com/optix" TargetMode="External"/><Relationship Id="rId3"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342000" y="5045760"/>
            <a:ext cx="8493840" cy="1384920"/>
          </a:xfrm>
          <a:prstGeom prst="rect">
            <a:avLst/>
          </a:prstGeom>
          <a:noFill/>
          <a:ln>
            <a:noFill/>
          </a:ln>
        </p:spPr>
        <p:style>
          <a:lnRef idx="0"/>
          <a:fillRef idx="0"/>
          <a:effectRef idx="0"/>
          <a:fontRef idx="minor"/>
        </p:style>
        <p:txBody>
          <a:bodyPr lIns="0" rIns="0" tIns="0" bIns="0"/>
          <a:p>
            <a:pPr>
              <a:lnSpc>
                <a:spcPct val="100000"/>
              </a:lnSpc>
            </a:pPr>
            <a:r>
              <a:rPr b="0" lang="en-US" sz="2000" spc="-1" strike="noStrike">
                <a:solidFill>
                  <a:srgbClr val="004c97"/>
                </a:solidFill>
                <a:latin typeface="Arial"/>
                <a:ea typeface="Arial"/>
              </a:rPr>
              <a:t>Hans Wenzel</a:t>
            </a:r>
            <a:r>
              <a:rPr b="0" lang="en-US" sz="2000" spc="-1" strike="noStrike">
                <a:solidFill>
                  <a:srgbClr val="004c97"/>
                </a:solidFill>
                <a:latin typeface="Arial"/>
                <a:ea typeface="Arial"/>
              </a:rPr>
              <a:t>	</a:t>
            </a:r>
            <a:endParaRPr b="0" lang="en-US" sz="2000" spc="-1" strike="noStrike">
              <a:latin typeface="Arial"/>
            </a:endParaRPr>
          </a:p>
          <a:p>
            <a:pPr>
              <a:lnSpc>
                <a:spcPct val="100000"/>
              </a:lnSpc>
            </a:pPr>
            <a:endParaRPr b="0" lang="en-US" sz="2000" spc="-1" strike="noStrike">
              <a:latin typeface="Arial"/>
            </a:endParaRPr>
          </a:p>
          <a:p>
            <a:pPr>
              <a:lnSpc>
                <a:spcPct val="100000"/>
              </a:lnSpc>
            </a:pPr>
            <a:r>
              <a:rPr b="0" lang="en-US" sz="2000" spc="-1" strike="noStrike">
                <a:solidFill>
                  <a:srgbClr val="004c97"/>
                </a:solidFill>
                <a:latin typeface="Arial"/>
                <a:ea typeface="Arial"/>
              </a:rPr>
              <a:t>7</a:t>
            </a:r>
            <a:r>
              <a:rPr b="0" lang="en-US" sz="2000" spc="-1" strike="noStrike" baseline="101000">
                <a:solidFill>
                  <a:srgbClr val="004c97"/>
                </a:solidFill>
                <a:latin typeface="Arial"/>
                <a:ea typeface="Arial"/>
              </a:rPr>
              <a:t>th</a:t>
            </a:r>
            <a:r>
              <a:rPr b="0" lang="en-US" sz="2000" spc="-1" strike="noStrike">
                <a:solidFill>
                  <a:srgbClr val="004c97"/>
                </a:solidFill>
                <a:latin typeface="Arial"/>
                <a:ea typeface="Arial"/>
              </a:rPr>
              <a:t> May 2019</a:t>
            </a:r>
            <a:endParaRPr b="0" lang="en-US" sz="2000" spc="-1" strike="noStrike">
              <a:latin typeface="Arial"/>
            </a:endParaRPr>
          </a:p>
        </p:txBody>
      </p:sp>
      <p:sp>
        <p:nvSpPr>
          <p:cNvPr id="82" name="CustomShape 2"/>
          <p:cNvSpPr/>
          <p:nvPr/>
        </p:nvSpPr>
        <p:spPr>
          <a:xfrm>
            <a:off x="342000" y="4209120"/>
            <a:ext cx="8493840" cy="483120"/>
          </a:xfrm>
          <a:prstGeom prst="rect">
            <a:avLst/>
          </a:prstGeom>
          <a:noFill/>
          <a:ln w="12600">
            <a:noFill/>
          </a:ln>
        </p:spPr>
        <p:style>
          <a:lnRef idx="0"/>
          <a:fillRef idx="0"/>
          <a:effectRef idx="0"/>
          <a:fontRef idx="minor"/>
        </p:style>
        <p:txBody>
          <a:bodyPr lIns="0" rIns="0" tIns="0" bIns="0" anchor="ctr"/>
          <a:p>
            <a:pPr>
              <a:lnSpc>
                <a:spcPct val="100000"/>
              </a:lnSpc>
            </a:pPr>
            <a:r>
              <a:rPr b="1" lang="en-US" sz="3200" spc="-1" strike="noStrike">
                <a:solidFill>
                  <a:srgbClr val="004c97"/>
                </a:solidFill>
                <a:latin typeface="Arial"/>
                <a:ea typeface="Arial"/>
              </a:rPr>
              <a:t>Re-factoring the LArSoft simulation</a:t>
            </a:r>
            <a:endParaRPr b="0" lang="en-US" sz="3200" spc="-1" strike="noStrike">
              <a:latin typeface="Arial"/>
            </a:endParaRPr>
          </a:p>
        </p:txBody>
      </p:sp>
      <p:sp>
        <p:nvSpPr>
          <p:cNvPr id="83" name="CustomShape 3"/>
          <p:cNvSpPr/>
          <p:nvPr/>
        </p:nvSpPr>
        <p:spPr>
          <a:xfrm>
            <a:off x="3546720" y="3206160"/>
            <a:ext cx="86760" cy="456120"/>
          </a:xfrm>
          <a:prstGeom prst="rect">
            <a:avLst/>
          </a:prstGeom>
          <a:noFill/>
          <a:ln w="12600">
            <a:noFill/>
          </a:ln>
        </p:spPr>
        <p:style>
          <a:lnRef idx="0"/>
          <a:fillRef idx="0"/>
          <a:effectRef idx="0"/>
          <a:fontRef idx="minor"/>
        </p:style>
      </p:sp>
      <p:sp>
        <p:nvSpPr>
          <p:cNvPr id="84" name="CustomShape 4"/>
          <p:cNvSpPr/>
          <p:nvPr/>
        </p:nvSpPr>
        <p:spPr>
          <a:xfrm>
            <a:off x="4677480" y="1936080"/>
            <a:ext cx="86760" cy="456120"/>
          </a:xfrm>
          <a:prstGeom prst="rect">
            <a:avLst/>
          </a:prstGeom>
          <a:noFill/>
          <a:ln w="12600">
            <a:noFill/>
          </a:ln>
        </p:spPr>
        <p:style>
          <a:lnRef idx="0"/>
          <a:fillRef idx="0"/>
          <a:effectRef idx="0"/>
          <a:fontRef idx="minor"/>
        </p:style>
      </p:sp>
      <p:pic>
        <p:nvPicPr>
          <p:cNvPr id="85" name="Picture 5" descr=""/>
          <p:cNvPicPr/>
          <p:nvPr/>
        </p:nvPicPr>
        <p:blipFill>
          <a:blip r:embed="rId1"/>
          <a:stretch/>
        </p:blipFill>
        <p:spPr>
          <a:xfrm>
            <a:off x="0" y="800640"/>
            <a:ext cx="9138600" cy="3155040"/>
          </a:xfrm>
          <a:prstGeom prst="rect">
            <a:avLst/>
          </a:prstGeom>
          <a:ln>
            <a:noFill/>
          </a:ln>
        </p:spPr>
      </p:pic>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6" name="Picture 3" descr=""/>
          <p:cNvPicPr/>
          <p:nvPr/>
        </p:nvPicPr>
        <p:blipFill>
          <a:blip r:embed="rId1"/>
          <a:stretch/>
        </p:blipFill>
        <p:spPr>
          <a:xfrm>
            <a:off x="4937760" y="972360"/>
            <a:ext cx="3406320" cy="2593440"/>
          </a:xfrm>
          <a:prstGeom prst="rect">
            <a:avLst/>
          </a:prstGeom>
          <a:ln>
            <a:noFill/>
          </a:ln>
        </p:spPr>
      </p:pic>
      <p:sp>
        <p:nvSpPr>
          <p:cNvPr id="87" name="CustomShape 1"/>
          <p:cNvSpPr/>
          <p:nvPr/>
        </p:nvSpPr>
        <p:spPr>
          <a:xfrm>
            <a:off x="182880" y="750600"/>
            <a:ext cx="5120280" cy="4649400"/>
          </a:xfrm>
          <a:prstGeom prst="rect">
            <a:avLst/>
          </a:prstGeom>
          <a:noFill/>
          <a:ln>
            <a:noFill/>
          </a:ln>
        </p:spPr>
        <p:style>
          <a:lnRef idx="0"/>
          <a:fillRef idx="0"/>
          <a:effectRef idx="0"/>
          <a:fontRef idx="minor"/>
        </p:style>
        <p:txBody>
          <a:bodyPr lIns="90000" rIns="90000" tIns="45000" bIns="45000"/>
          <a:p>
            <a:pPr marL="216000" indent="-215640">
              <a:lnSpc>
                <a:spcPct val="100000"/>
              </a:lnSpc>
              <a:spcBef>
                <a:spcPts val="479"/>
              </a:spcBef>
              <a:buClr>
                <a:srgbClr val="000000"/>
              </a:buClr>
              <a:buSzPct val="45000"/>
              <a:buFont typeface="Symbol"/>
              <a:buChar char=""/>
            </a:pPr>
            <a:r>
              <a:rPr b="0" lang="en-US" sz="1600" spc="-1" strike="noStrike">
                <a:solidFill>
                  <a:srgbClr val="282828"/>
                </a:solidFill>
                <a:latin typeface="Arial"/>
                <a:ea typeface="Geneva"/>
              </a:rPr>
              <a:t>Light Production</a:t>
            </a:r>
            <a:endParaRPr b="0" lang="en-US" sz="1600" spc="-1" strike="noStrike">
              <a:latin typeface="Arial"/>
            </a:endParaRPr>
          </a:p>
          <a:p>
            <a:pPr lvl="1" marL="432000" indent="-215640">
              <a:lnSpc>
                <a:spcPct val="100000"/>
              </a:lnSpc>
              <a:spcBef>
                <a:spcPts val="439"/>
              </a:spcBef>
              <a:buClr>
                <a:srgbClr val="000000"/>
              </a:buClr>
              <a:buSzPct val="45000"/>
              <a:buFont typeface="Symbol"/>
              <a:buChar char=""/>
            </a:pPr>
            <a:r>
              <a:rPr b="0" lang="en-US" sz="1600" spc="-1" strike="noStrike">
                <a:solidFill>
                  <a:srgbClr val="282828"/>
                </a:solidFill>
                <a:latin typeface="Arial"/>
                <a:ea typeface="ＭＳ Ｐゴシック"/>
              </a:rPr>
              <a:t>Scintillation (competing with ionization depending on electric field)</a:t>
            </a:r>
            <a:endParaRPr b="0" lang="en-US" sz="1600" spc="-1" strike="noStrike">
              <a:latin typeface="Arial"/>
            </a:endParaRPr>
          </a:p>
          <a:p>
            <a:pPr lvl="2" marL="648000" indent="-215640">
              <a:lnSpc>
                <a:spcPct val="100000"/>
              </a:lnSpc>
              <a:spcBef>
                <a:spcPts val="400"/>
              </a:spcBef>
              <a:buClr>
                <a:srgbClr val="000000"/>
              </a:buClr>
              <a:buSzPct val="45000"/>
              <a:buFont typeface="Symbol"/>
              <a:buChar char=""/>
            </a:pPr>
            <a:r>
              <a:rPr b="0" lang="en-US" sz="1600" spc="-1" strike="noStrike">
                <a:solidFill>
                  <a:srgbClr val="282828"/>
                </a:solidFill>
                <a:latin typeface="Arial"/>
                <a:ea typeface="ＭＳ Ｐゴシック"/>
              </a:rPr>
              <a:t>24K VUV photons/MeV at 500V/cm</a:t>
            </a:r>
            <a:endParaRPr b="0" lang="en-US" sz="1600" spc="-1" strike="noStrike">
              <a:latin typeface="Arial"/>
            </a:endParaRPr>
          </a:p>
          <a:p>
            <a:pPr lvl="2" marL="648000" indent="-215640">
              <a:lnSpc>
                <a:spcPct val="100000"/>
              </a:lnSpc>
              <a:spcBef>
                <a:spcPts val="400"/>
              </a:spcBef>
              <a:buClr>
                <a:srgbClr val="000000"/>
              </a:buClr>
              <a:buSzPct val="45000"/>
              <a:buFont typeface="Symbol"/>
              <a:buChar char=""/>
            </a:pPr>
            <a:r>
              <a:rPr b="0" lang="en-US" sz="1600" spc="-1" strike="noStrike">
                <a:solidFill>
                  <a:srgbClr val="282828"/>
                </a:solidFill>
                <a:latin typeface="Arial"/>
                <a:ea typeface="ＭＳ Ｐゴシック"/>
              </a:rPr>
              <a:t>(MIP ~2 MeV/cm) </a:t>
            </a:r>
            <a:endParaRPr b="0" lang="en-US" sz="1600" spc="-1" strike="noStrike">
              <a:latin typeface="Arial"/>
            </a:endParaRPr>
          </a:p>
          <a:p>
            <a:pPr lvl="2" marL="648000" indent="-215640">
              <a:lnSpc>
                <a:spcPct val="100000"/>
              </a:lnSpc>
              <a:spcBef>
                <a:spcPts val="400"/>
              </a:spcBef>
              <a:buClr>
                <a:srgbClr val="000000"/>
              </a:buClr>
              <a:buSzPct val="45000"/>
              <a:buFont typeface="Symbol"/>
              <a:buChar char=""/>
            </a:pPr>
            <a:r>
              <a:rPr b="0" lang="en-US" sz="1600" spc="-1" strike="noStrike">
                <a:solidFill>
                  <a:srgbClr val="282828"/>
                </a:solidFill>
                <a:latin typeface="Arial"/>
                <a:ea typeface="ＭＳ Ｐゴシック"/>
              </a:rPr>
              <a:t>6ns/1.6μs (fast/slow) </a:t>
            </a:r>
            <a:endParaRPr b="0" lang="en-US" sz="1600" spc="-1" strike="noStrike">
              <a:latin typeface="Arial"/>
            </a:endParaRPr>
          </a:p>
          <a:p>
            <a:pPr lvl="1" marL="432000" indent="-215640">
              <a:lnSpc>
                <a:spcPct val="100000"/>
              </a:lnSpc>
              <a:spcBef>
                <a:spcPts val="439"/>
              </a:spcBef>
              <a:buClr>
                <a:srgbClr val="000000"/>
              </a:buClr>
              <a:buSzPct val="45000"/>
              <a:buFont typeface="Symbol"/>
              <a:buChar char=""/>
            </a:pPr>
            <a:r>
              <a:rPr b="0" lang="en-US" sz="1600" spc="-1" strike="noStrike">
                <a:solidFill>
                  <a:srgbClr val="282828"/>
                </a:solidFill>
                <a:latin typeface="Arial"/>
                <a:ea typeface="ＭＳ Ｐゴシック"/>
              </a:rPr>
              <a:t>Cherenkov radiation </a:t>
            </a:r>
            <a:endParaRPr b="0" lang="en-US" sz="1600" spc="-1" strike="noStrike">
              <a:latin typeface="Arial"/>
            </a:endParaRPr>
          </a:p>
          <a:p>
            <a:pPr lvl="1" marL="432000" indent="-215640">
              <a:lnSpc>
                <a:spcPct val="100000"/>
              </a:lnSpc>
              <a:spcBef>
                <a:spcPts val="439"/>
              </a:spcBef>
              <a:buClr>
                <a:srgbClr val="000000"/>
              </a:buClr>
              <a:buSzPct val="45000"/>
              <a:buFont typeface="Symbol"/>
              <a:buChar char=""/>
            </a:pPr>
            <a:r>
              <a:rPr b="0" lang="en-US" sz="1600" spc="-1" strike="noStrike">
                <a:solidFill>
                  <a:srgbClr val="282828"/>
                </a:solidFill>
                <a:latin typeface="Arial"/>
                <a:ea typeface="ＭＳ Ｐゴシック"/>
              </a:rPr>
              <a:t>Wavelength shifting </a:t>
            </a:r>
            <a:endParaRPr b="0" lang="en-US" sz="1600" spc="-1" strike="noStrike">
              <a:latin typeface="Arial"/>
            </a:endParaRPr>
          </a:p>
          <a:p>
            <a:pPr marL="216000" indent="-215640">
              <a:lnSpc>
                <a:spcPct val="100000"/>
              </a:lnSpc>
              <a:spcBef>
                <a:spcPts val="479"/>
              </a:spcBef>
              <a:buClr>
                <a:srgbClr val="000000"/>
              </a:buClr>
              <a:buSzPct val="45000"/>
              <a:buFont typeface="Symbol"/>
              <a:buChar char=""/>
            </a:pPr>
            <a:r>
              <a:rPr b="0" lang="en-US" sz="1600" spc="-1" strike="noStrike">
                <a:solidFill>
                  <a:srgbClr val="282828"/>
                </a:solidFill>
                <a:latin typeface="Arial"/>
                <a:ea typeface="Geneva"/>
              </a:rPr>
              <a:t>Light Arrival</a:t>
            </a:r>
            <a:endParaRPr b="0" lang="en-US" sz="1600" spc="-1" strike="noStrike">
              <a:latin typeface="Arial"/>
            </a:endParaRPr>
          </a:p>
          <a:p>
            <a:pPr lvl="1" marL="432000" indent="-215640">
              <a:lnSpc>
                <a:spcPct val="100000"/>
              </a:lnSpc>
              <a:spcBef>
                <a:spcPts val="439"/>
              </a:spcBef>
              <a:buClr>
                <a:srgbClr val="000000"/>
              </a:buClr>
              <a:buSzPct val="45000"/>
              <a:buFont typeface="Symbol"/>
              <a:buChar char=""/>
            </a:pPr>
            <a:r>
              <a:rPr b="0" lang="en-US" sz="1600" spc="-1" strike="noStrike">
                <a:solidFill>
                  <a:srgbClr val="282828"/>
                </a:solidFill>
                <a:latin typeface="Arial"/>
                <a:ea typeface="ＭＳ Ｐゴシック"/>
              </a:rPr>
              <a:t>Rayleigh scattering</a:t>
            </a:r>
            <a:endParaRPr b="0" lang="en-US" sz="1600" spc="-1" strike="noStrike">
              <a:latin typeface="Arial"/>
            </a:endParaRPr>
          </a:p>
          <a:p>
            <a:pPr lvl="1" marL="432000" indent="-215640">
              <a:lnSpc>
                <a:spcPct val="100000"/>
              </a:lnSpc>
              <a:spcBef>
                <a:spcPts val="439"/>
              </a:spcBef>
              <a:buClr>
                <a:srgbClr val="000000"/>
              </a:buClr>
              <a:buSzPct val="45000"/>
              <a:buFont typeface="Symbol"/>
              <a:buChar char=""/>
            </a:pPr>
            <a:r>
              <a:rPr b="0" lang="en-US" sz="1600" spc="-1" strike="noStrike">
                <a:solidFill>
                  <a:srgbClr val="282828"/>
                </a:solidFill>
                <a:latin typeface="Arial"/>
                <a:ea typeface="ＭＳ Ｐゴシック"/>
              </a:rPr>
              <a:t>Absorption</a:t>
            </a:r>
            <a:endParaRPr b="0" lang="en-US" sz="1600" spc="-1" strike="noStrike">
              <a:latin typeface="Arial"/>
            </a:endParaRPr>
          </a:p>
          <a:p>
            <a:pPr lvl="1" marL="432000" indent="-215640">
              <a:lnSpc>
                <a:spcPct val="100000"/>
              </a:lnSpc>
              <a:spcBef>
                <a:spcPts val="439"/>
              </a:spcBef>
              <a:buClr>
                <a:srgbClr val="000000"/>
              </a:buClr>
              <a:buSzPct val="45000"/>
              <a:buFont typeface="Symbol"/>
              <a:buChar char=""/>
            </a:pPr>
            <a:r>
              <a:rPr b="0" lang="en-US" sz="1600" spc="-1" strike="noStrike">
                <a:solidFill>
                  <a:srgbClr val="282828"/>
                </a:solidFill>
                <a:latin typeface="Arial"/>
                <a:ea typeface="ＭＳ Ｐゴシック"/>
              </a:rPr>
              <a:t>Obstructions, propagation,reflection etc.</a:t>
            </a:r>
            <a:endParaRPr b="0" lang="en-US" sz="1600" spc="-1" strike="noStrike">
              <a:latin typeface="Arial"/>
            </a:endParaRPr>
          </a:p>
          <a:p>
            <a:pPr lvl="1" marL="432000" indent="-215640">
              <a:lnSpc>
                <a:spcPct val="100000"/>
              </a:lnSpc>
              <a:spcBef>
                <a:spcPts val="439"/>
              </a:spcBef>
              <a:buClr>
                <a:srgbClr val="000000"/>
              </a:buClr>
              <a:buSzPct val="45000"/>
              <a:buFont typeface="Symbol"/>
              <a:buChar char=""/>
            </a:pPr>
            <a:r>
              <a:rPr b="0" lang="en-US" sz="2200" spc="-1" strike="noStrike">
                <a:solidFill>
                  <a:srgbClr val="282828"/>
                </a:solidFill>
                <a:latin typeface="Arial"/>
                <a:ea typeface="ＭＳ Ｐゴシック"/>
              </a:rPr>
              <a:t>	</a:t>
            </a:r>
            <a:r>
              <a:rPr b="0" lang="en-US" sz="2200" spc="-1" strike="noStrike">
                <a:solidFill>
                  <a:srgbClr val="282828"/>
                </a:solidFill>
                <a:latin typeface="Arial"/>
                <a:ea typeface="ＭＳ Ｐゴシック"/>
              </a:rPr>
              <a:t> </a:t>
            </a:r>
            <a:endParaRPr b="0" lang="en-US" sz="2200" spc="-1" strike="noStrike">
              <a:latin typeface="Arial"/>
            </a:endParaRPr>
          </a:p>
        </p:txBody>
      </p:sp>
      <p:pic>
        <p:nvPicPr>
          <p:cNvPr id="88" name="Picture 7" descr=""/>
          <p:cNvPicPr/>
          <p:nvPr/>
        </p:nvPicPr>
        <p:blipFill>
          <a:blip r:embed="rId2"/>
          <a:stretch/>
        </p:blipFill>
        <p:spPr>
          <a:xfrm>
            <a:off x="5463000" y="3529440"/>
            <a:ext cx="3406320" cy="1499400"/>
          </a:xfrm>
          <a:prstGeom prst="rect">
            <a:avLst/>
          </a:prstGeom>
          <a:ln>
            <a:noFill/>
          </a:ln>
        </p:spPr>
      </p:pic>
      <p:sp>
        <p:nvSpPr>
          <p:cNvPr id="89" name="CustomShape 2"/>
          <p:cNvSpPr/>
          <p:nvPr/>
        </p:nvSpPr>
        <p:spPr>
          <a:xfrm>
            <a:off x="274320" y="5115240"/>
            <a:ext cx="8137800" cy="1102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Light: provides trigger/t0 for non beam events. (e.g. SuperNovae)</a:t>
            </a:r>
            <a:endParaRPr b="0" lang="en-US" sz="1800" spc="-1" strike="noStrike">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can be used to improve calorimetric response → energy resolution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important since neutrino energy unknown</a:t>
            </a:r>
            <a:endParaRPr b="0" lang="en-US" sz="1800" spc="-1" strike="noStrike">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spatial resolution limited by rayleigh scattering for VUV photons </a:t>
            </a:r>
            <a:endParaRPr b="0" lang="en-US" sz="1800" spc="-1" strike="noStrike">
              <a:latin typeface="Arial"/>
            </a:endParaRPr>
          </a:p>
        </p:txBody>
      </p:sp>
      <p:sp>
        <p:nvSpPr>
          <p:cNvPr id="90" name="CustomShape 3"/>
          <p:cNvSpPr/>
          <p:nvPr/>
        </p:nvSpPr>
        <p:spPr>
          <a:xfrm>
            <a:off x="274320" y="274320"/>
            <a:ext cx="4937400" cy="65664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3399ff"/>
                </a:solidFill>
                <a:latin typeface="Arial"/>
                <a:ea typeface="DejaVu Sans"/>
              </a:rPr>
              <a:t>Light in liquid Argon (nobles) TPC’s</a:t>
            </a:r>
            <a:endParaRPr b="0" lang="en-US" sz="2000" spc="-1" strike="noStrike">
              <a:latin typeface="Arial"/>
            </a:endParaRPr>
          </a:p>
        </p:txBody>
      </p:sp>
      <p:sp>
        <p:nvSpPr>
          <p:cNvPr id="91" name="CustomShape 4"/>
          <p:cNvSpPr/>
          <p:nvPr/>
        </p:nvSpPr>
        <p:spPr>
          <a:xfrm>
            <a:off x="6217920" y="1371600"/>
            <a:ext cx="365400" cy="273960"/>
          </a:xfrm>
          <a:prstGeom prst="ellipse">
            <a:avLst/>
          </a:prstGeom>
          <a:solidFill>
            <a:srgbClr val="729fcf"/>
          </a:solidFill>
          <a:ln>
            <a:solidFill>
              <a:srgbClr val="3465a4"/>
            </a:solidFill>
          </a:ln>
        </p:spPr>
        <p:style>
          <a:lnRef idx="0"/>
          <a:fillRef idx="0"/>
          <a:effectRef idx="0"/>
          <a:fontRef idx="minor"/>
        </p:style>
      </p:sp>
      <p:sp>
        <p:nvSpPr>
          <p:cNvPr id="92" name="CustomShape 5"/>
          <p:cNvSpPr/>
          <p:nvPr/>
        </p:nvSpPr>
        <p:spPr>
          <a:xfrm>
            <a:off x="6151320" y="1302480"/>
            <a:ext cx="523440" cy="3430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PM</a:t>
            </a:r>
            <a:endParaRPr b="0" lang="en-US" sz="1800" spc="-1" strike="noStrike">
              <a:latin typeface="Arial"/>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CustomShape 1"/>
          <p:cNvSpPr/>
          <p:nvPr/>
        </p:nvSpPr>
        <p:spPr>
          <a:xfrm>
            <a:off x="182880" y="1005840"/>
            <a:ext cx="2651400" cy="1554120"/>
          </a:xfrm>
          <a:prstGeom prst="rect">
            <a:avLst/>
          </a:prstGeom>
          <a:solidFill>
            <a:srgbClr val="ffff99"/>
          </a:solidFill>
          <a:ln>
            <a:solidFill>
              <a:srgbClr val="3465a4"/>
            </a:solidFill>
          </a:ln>
        </p:spPr>
        <p:style>
          <a:lnRef idx="0"/>
          <a:fillRef idx="0"/>
          <a:effectRef idx="0"/>
          <a:fontRef idx="minor"/>
        </p:style>
      </p:sp>
      <p:sp>
        <p:nvSpPr>
          <p:cNvPr id="94" name="CustomShape 2"/>
          <p:cNvSpPr/>
          <p:nvPr/>
        </p:nvSpPr>
        <p:spPr>
          <a:xfrm>
            <a:off x="290160" y="980280"/>
            <a:ext cx="3549600" cy="2478240"/>
          </a:xfrm>
          <a:prstGeom prst="rect">
            <a:avLst/>
          </a:prstGeom>
          <a:noFill/>
          <a:ln>
            <a:noFill/>
          </a:ln>
        </p:spPr>
        <p:style>
          <a:lnRef idx="0"/>
          <a:fillRef idx="0"/>
          <a:effectRef idx="0"/>
          <a:fontRef idx="minor"/>
        </p:style>
        <p:txBody>
          <a:bodyPr lIns="90000" rIns="90000" tIns="45000" bIns="45000"/>
          <a:p>
            <a:pPr>
              <a:lnSpc>
                <a:spcPct val="100000"/>
              </a:lnSpc>
            </a:pPr>
            <a:r>
              <a:rPr b="1" i="1" lang="en-US" sz="1800" spc="-1" strike="noStrike">
                <a:solidFill>
                  <a:srgbClr val="000000"/>
                </a:solidFill>
                <a:latin typeface="Arial"/>
                <a:ea typeface="DejaVu Sans"/>
              </a:rPr>
              <a:t>Production:</a:t>
            </a:r>
            <a:endParaRPr b="0" lang="en-US" sz="1800" spc="-1" strike="noStrike">
              <a:latin typeface="Arial"/>
            </a:endParaRPr>
          </a:p>
          <a:p>
            <a:pPr marL="216000" indent="-215280">
              <a:lnSpc>
                <a:spcPct val="100000"/>
              </a:lnSpc>
              <a:buClr>
                <a:srgbClr val="000000"/>
              </a:buClr>
              <a:buSzPct val="45000"/>
              <a:buFont typeface="Wingdings" charset="2"/>
              <a:buChar char=""/>
            </a:pPr>
            <a:r>
              <a:rPr b="0" lang="en-US" sz="1800" spc="-1" strike="noStrike">
                <a:solidFill>
                  <a:srgbClr val="000000"/>
                </a:solidFill>
                <a:latin typeface="Arial"/>
                <a:ea typeface="DejaVu Sans"/>
              </a:rPr>
              <a:t>Cerenkov Process</a:t>
            </a:r>
            <a:endParaRPr b="0" lang="en-US" sz="1800" spc="-1" strike="noStrike">
              <a:latin typeface="Arial"/>
            </a:endParaRPr>
          </a:p>
          <a:p>
            <a:pPr marL="216000" indent="-215280">
              <a:lnSpc>
                <a:spcPct val="100000"/>
              </a:lnSpc>
              <a:buClr>
                <a:srgbClr val="000000"/>
              </a:buClr>
              <a:buSzPct val="45000"/>
              <a:buFont typeface="Wingdings" charset="2"/>
              <a:buChar char=""/>
            </a:pPr>
            <a:r>
              <a:rPr b="0" lang="en-US" sz="1800" spc="-1" strike="noStrike">
                <a:solidFill>
                  <a:srgbClr val="000000"/>
                </a:solidFill>
                <a:latin typeface="Arial"/>
                <a:ea typeface="DejaVu Sans"/>
              </a:rPr>
              <a:t>Scintillation Process</a:t>
            </a:r>
            <a:endParaRPr b="0" lang="en-US" sz="1800" spc="-1" strike="noStrike">
              <a:latin typeface="Arial"/>
            </a:endParaRPr>
          </a:p>
          <a:p>
            <a:pPr marL="216000" indent="-215280">
              <a:lnSpc>
                <a:spcPct val="100000"/>
              </a:lnSpc>
              <a:buClr>
                <a:srgbClr val="000000"/>
              </a:buClr>
              <a:buSzPct val="45000"/>
              <a:buFont typeface="Wingdings" charset="2"/>
              <a:buChar char=""/>
            </a:pPr>
            <a:r>
              <a:rPr b="0" lang="en-US" sz="1800" spc="-1" strike="noStrike">
                <a:solidFill>
                  <a:srgbClr val="000000"/>
                </a:solidFill>
                <a:latin typeface="Arial"/>
                <a:ea typeface="DejaVu Sans"/>
              </a:rPr>
              <a:t>Wave length shifting</a:t>
            </a:r>
            <a:endParaRPr b="0" lang="en-US" sz="1800" spc="-1" strike="noStrike">
              <a:latin typeface="Arial"/>
            </a:endParaRPr>
          </a:p>
          <a:p>
            <a:pPr marL="216000" indent="-215280">
              <a:lnSpc>
                <a:spcPct val="100000"/>
              </a:lnSpc>
              <a:buClr>
                <a:srgbClr val="000000"/>
              </a:buClr>
              <a:buSzPct val="45000"/>
              <a:buFont typeface="Wingdings" charset="2"/>
              <a:buChar char=""/>
            </a:pPr>
            <a:r>
              <a:rPr b="0" lang="en-US" sz="1800" spc="-1" strike="noStrike">
                <a:solidFill>
                  <a:srgbClr val="000000"/>
                </a:solidFill>
                <a:latin typeface="Arial"/>
                <a:ea typeface="DejaVu Sans"/>
              </a:rPr>
              <a:t>(Transition Radiation)</a:t>
            </a:r>
            <a:endParaRPr b="0" lang="en-US" sz="1800" spc="-1" strike="noStrike">
              <a:latin typeface="Arial"/>
            </a:endParaRPr>
          </a:p>
        </p:txBody>
      </p:sp>
      <p:sp>
        <p:nvSpPr>
          <p:cNvPr id="95" name="CustomShape 3"/>
          <p:cNvSpPr/>
          <p:nvPr/>
        </p:nvSpPr>
        <p:spPr>
          <a:xfrm>
            <a:off x="91440" y="4480560"/>
            <a:ext cx="3016800" cy="1553760"/>
          </a:xfrm>
          <a:prstGeom prst="rect">
            <a:avLst/>
          </a:prstGeom>
          <a:solidFill>
            <a:srgbClr val="ffff99"/>
          </a:solidFill>
          <a:ln>
            <a:solidFill>
              <a:srgbClr val="3465a4"/>
            </a:solidFill>
          </a:ln>
        </p:spPr>
        <p:style>
          <a:lnRef idx="0"/>
          <a:fillRef idx="0"/>
          <a:effectRef idx="0"/>
          <a:fontRef idx="minor"/>
        </p:style>
      </p:sp>
      <p:sp>
        <p:nvSpPr>
          <p:cNvPr id="96" name="CustomShape 4"/>
          <p:cNvSpPr/>
          <p:nvPr/>
        </p:nvSpPr>
        <p:spPr>
          <a:xfrm>
            <a:off x="258120" y="4737960"/>
            <a:ext cx="2334600" cy="1369440"/>
          </a:xfrm>
          <a:prstGeom prst="rect">
            <a:avLst/>
          </a:prstGeom>
          <a:noFill/>
          <a:ln>
            <a:noFill/>
          </a:ln>
        </p:spPr>
        <p:style>
          <a:lnRef idx="0"/>
          <a:fillRef idx="0"/>
          <a:effectRef idx="0"/>
          <a:fontRef idx="minor"/>
        </p:style>
        <p:txBody>
          <a:bodyPr lIns="90000" rIns="90000" tIns="45000" bIns="45000"/>
          <a:p>
            <a:pPr marL="216000" indent="-215280">
              <a:lnSpc>
                <a:spcPct val="100000"/>
              </a:lnSpc>
              <a:buClr>
                <a:srgbClr val="000000"/>
              </a:buClr>
              <a:buSzPct val="45000"/>
              <a:buFont typeface="Wingdings" charset="2"/>
              <a:buChar char=""/>
            </a:pPr>
            <a:r>
              <a:rPr b="1" i="1" lang="en-US" sz="1800" spc="-1" strike="noStrike">
                <a:solidFill>
                  <a:srgbClr val="000000"/>
                </a:solidFill>
                <a:latin typeface="Arial"/>
                <a:ea typeface="DejaVu Sans"/>
              </a:rPr>
              <a:t>Stepping:</a:t>
            </a:r>
            <a:endParaRPr b="0" lang="en-US" sz="1800" spc="-1" strike="noStrike">
              <a:latin typeface="Arial"/>
            </a:endParaRPr>
          </a:p>
          <a:p>
            <a:pPr marL="216000" indent="-215280">
              <a:lnSpc>
                <a:spcPct val="100000"/>
              </a:lnSpc>
              <a:buClr>
                <a:srgbClr val="000000"/>
              </a:buClr>
              <a:buSzPct val="45000"/>
              <a:buFont typeface="Wingdings" charset="2"/>
              <a:buChar char=""/>
            </a:pPr>
            <a:r>
              <a:rPr b="0" lang="en-US" sz="1800" spc="-1" strike="noStrike">
                <a:solidFill>
                  <a:srgbClr val="000000"/>
                </a:solidFill>
                <a:latin typeface="Arial"/>
                <a:ea typeface="DejaVu Sans"/>
              </a:rPr>
              <a:t>Absorption</a:t>
            </a:r>
            <a:endParaRPr b="0" lang="en-US" sz="1800" spc="-1" strike="noStrike">
              <a:latin typeface="Arial"/>
            </a:endParaRPr>
          </a:p>
          <a:p>
            <a:pPr marL="216000" indent="-215280">
              <a:lnSpc>
                <a:spcPct val="100000"/>
              </a:lnSpc>
              <a:buClr>
                <a:srgbClr val="000000"/>
              </a:buClr>
              <a:buSzPct val="45000"/>
              <a:buFont typeface="Wingdings" charset="2"/>
              <a:buChar char=""/>
            </a:pPr>
            <a:r>
              <a:rPr b="0" lang="en-US" sz="1800" spc="-1" strike="noStrike">
                <a:solidFill>
                  <a:srgbClr val="000000"/>
                </a:solidFill>
                <a:latin typeface="Arial"/>
                <a:ea typeface="DejaVu Sans"/>
              </a:rPr>
              <a:t>Rayleigh scattering</a:t>
            </a:r>
            <a:endParaRPr b="0" lang="en-US" sz="1800" spc="-1" strike="noStrike">
              <a:latin typeface="Arial"/>
            </a:endParaRPr>
          </a:p>
          <a:p>
            <a:pPr marL="216000" indent="-215280">
              <a:lnSpc>
                <a:spcPct val="100000"/>
              </a:lnSpc>
              <a:buClr>
                <a:srgbClr val="000000"/>
              </a:buClr>
              <a:buSzPct val="45000"/>
              <a:buFont typeface="Wingdings" charset="2"/>
              <a:buChar char=""/>
            </a:pPr>
            <a:r>
              <a:rPr b="0" lang="en-US" sz="1800" spc="-1" strike="noStrike">
                <a:solidFill>
                  <a:srgbClr val="000000"/>
                </a:solidFill>
                <a:latin typeface="Arial"/>
                <a:ea typeface="DejaVu Sans"/>
              </a:rPr>
              <a:t>Mie Scattering</a:t>
            </a:r>
            <a:endParaRPr b="0" lang="en-US" sz="1800" spc="-1" strike="noStrike">
              <a:latin typeface="Arial"/>
            </a:endParaRPr>
          </a:p>
          <a:p>
            <a:pPr>
              <a:lnSpc>
                <a:spcPct val="100000"/>
              </a:lnSpc>
            </a:pPr>
            <a:endParaRPr b="0" lang="en-US" sz="1800" spc="-1" strike="noStrike">
              <a:latin typeface="Arial"/>
            </a:endParaRPr>
          </a:p>
        </p:txBody>
      </p:sp>
      <p:sp>
        <p:nvSpPr>
          <p:cNvPr id="97" name="CustomShape 5"/>
          <p:cNvSpPr/>
          <p:nvPr/>
        </p:nvSpPr>
        <p:spPr>
          <a:xfrm>
            <a:off x="4480560" y="1005840"/>
            <a:ext cx="4571280" cy="1370880"/>
          </a:xfrm>
          <a:prstGeom prst="rect">
            <a:avLst/>
          </a:prstGeom>
          <a:solidFill>
            <a:srgbClr val="ffff99"/>
          </a:solidFill>
          <a:ln>
            <a:solidFill>
              <a:srgbClr val="3465a4"/>
            </a:solidFill>
          </a:ln>
        </p:spPr>
        <p:style>
          <a:lnRef idx="0"/>
          <a:fillRef idx="0"/>
          <a:effectRef idx="0"/>
          <a:fontRef idx="minor"/>
        </p:style>
      </p:sp>
      <p:sp>
        <p:nvSpPr>
          <p:cNvPr id="98" name="CustomShape 6"/>
          <p:cNvSpPr/>
          <p:nvPr/>
        </p:nvSpPr>
        <p:spPr>
          <a:xfrm>
            <a:off x="4663440" y="1091160"/>
            <a:ext cx="4398480" cy="1113480"/>
          </a:xfrm>
          <a:prstGeom prst="rect">
            <a:avLst/>
          </a:prstGeom>
          <a:noFill/>
          <a:ln>
            <a:noFill/>
          </a:ln>
        </p:spPr>
        <p:style>
          <a:lnRef idx="0"/>
          <a:fillRef idx="0"/>
          <a:effectRef idx="0"/>
          <a:fontRef idx="minor"/>
        </p:style>
        <p:txBody>
          <a:bodyPr lIns="90000" rIns="90000" tIns="45000" bIns="45000"/>
          <a:p>
            <a:pPr>
              <a:lnSpc>
                <a:spcPct val="100000"/>
              </a:lnSpc>
            </a:pPr>
            <a:r>
              <a:rPr b="1" i="1" lang="en-US" sz="1800" spc="-1" strike="noStrike">
                <a:solidFill>
                  <a:srgbClr val="000000"/>
                </a:solidFill>
                <a:latin typeface="Arial"/>
                <a:ea typeface="DejaVu Sans"/>
              </a:rPr>
              <a:t>Boundary Process:</a:t>
            </a:r>
            <a:endParaRPr b="0" lang="en-US" sz="1800" spc="-1" strike="noStrike">
              <a:latin typeface="Arial"/>
            </a:endParaRPr>
          </a:p>
          <a:p>
            <a:pPr>
              <a:lnSpc>
                <a:spcPct val="100000"/>
              </a:lnSpc>
            </a:pPr>
            <a:r>
              <a:rPr b="0" lang="en-US" sz="1800" spc="-1" strike="noStrike">
                <a:solidFill>
                  <a:srgbClr val="000000"/>
                </a:solidFill>
                <a:latin typeface="Arial"/>
                <a:ea typeface="DejaVu Sans"/>
              </a:rPr>
              <a:t>Total internal reflection etc. at boundaries</a:t>
            </a:r>
            <a:endParaRPr b="0" lang="en-US" sz="1800" spc="-1" strike="noStrike">
              <a:latin typeface="Arial"/>
            </a:endParaRPr>
          </a:p>
          <a:p>
            <a:pPr>
              <a:lnSpc>
                <a:spcPct val="100000"/>
              </a:lnSpc>
            </a:pPr>
            <a:r>
              <a:rPr b="0" lang="en-US" sz="1800" spc="-1" strike="noStrike">
                <a:solidFill>
                  <a:srgbClr val="000000"/>
                </a:solidFill>
                <a:latin typeface="Arial"/>
                <a:ea typeface="DejaVu Sans"/>
              </a:rPr>
              <a:t>between materials with different refraction</a:t>
            </a:r>
            <a:endParaRPr b="0" lang="en-US" sz="1800" spc="-1" strike="noStrike">
              <a:latin typeface="Arial"/>
            </a:endParaRPr>
          </a:p>
          <a:p>
            <a:pPr>
              <a:lnSpc>
                <a:spcPct val="100000"/>
              </a:lnSpc>
            </a:pPr>
            <a:r>
              <a:rPr b="0" lang="en-US" sz="1800" spc="-1" strike="noStrike">
                <a:solidFill>
                  <a:srgbClr val="000000"/>
                </a:solidFill>
                <a:latin typeface="Arial"/>
                <a:ea typeface="DejaVu Sans"/>
              </a:rPr>
              <a:t>index.</a:t>
            </a:r>
            <a:endParaRPr b="0" lang="en-US" sz="1800" spc="-1" strike="noStrike">
              <a:latin typeface="Arial"/>
            </a:endParaRPr>
          </a:p>
        </p:txBody>
      </p:sp>
      <p:sp>
        <p:nvSpPr>
          <p:cNvPr id="99" name="CustomShape 7"/>
          <p:cNvSpPr/>
          <p:nvPr/>
        </p:nvSpPr>
        <p:spPr>
          <a:xfrm>
            <a:off x="4572000" y="4297680"/>
            <a:ext cx="4388400" cy="1279440"/>
          </a:xfrm>
          <a:prstGeom prst="rect">
            <a:avLst/>
          </a:prstGeom>
          <a:solidFill>
            <a:srgbClr val="ffff99"/>
          </a:solidFill>
          <a:ln>
            <a:solidFill>
              <a:srgbClr val="3465a4"/>
            </a:solidFill>
          </a:ln>
        </p:spPr>
        <p:style>
          <a:lnRef idx="0"/>
          <a:fillRef idx="0"/>
          <a:effectRef idx="0"/>
          <a:fontRef idx="minor"/>
        </p:style>
      </p:sp>
      <p:sp>
        <p:nvSpPr>
          <p:cNvPr id="100" name="CustomShape 8"/>
          <p:cNvSpPr/>
          <p:nvPr/>
        </p:nvSpPr>
        <p:spPr>
          <a:xfrm>
            <a:off x="4754880" y="4572000"/>
            <a:ext cx="4264200" cy="857520"/>
          </a:xfrm>
          <a:prstGeom prst="rect">
            <a:avLst/>
          </a:prstGeom>
          <a:noFill/>
          <a:ln>
            <a:noFill/>
          </a:ln>
        </p:spPr>
        <p:style>
          <a:lnRef idx="0"/>
          <a:fillRef idx="0"/>
          <a:effectRef idx="0"/>
          <a:fontRef idx="minor"/>
        </p:style>
        <p:txBody>
          <a:bodyPr lIns="90000" rIns="90000" tIns="45000" bIns="45000"/>
          <a:p>
            <a:pPr>
              <a:lnSpc>
                <a:spcPct val="100000"/>
              </a:lnSpc>
            </a:pPr>
            <a:r>
              <a:rPr b="1" i="1" lang="en-US" sz="1800" spc="-1" strike="noStrike">
                <a:solidFill>
                  <a:srgbClr val="000000"/>
                </a:solidFill>
                <a:latin typeface="Arial"/>
                <a:ea typeface="DejaVu Sans"/>
              </a:rPr>
              <a:t>Surface Process:</a:t>
            </a:r>
            <a:endParaRPr b="0" lang="en-US" sz="1800" spc="-1" strike="noStrike">
              <a:latin typeface="Arial"/>
            </a:endParaRPr>
          </a:p>
          <a:p>
            <a:pPr>
              <a:lnSpc>
                <a:spcPct val="100000"/>
              </a:lnSpc>
            </a:pPr>
            <a:r>
              <a:rPr b="0" lang="en-US" sz="1800" spc="-1" strike="noStrike">
                <a:solidFill>
                  <a:srgbClr val="000000"/>
                </a:solidFill>
                <a:latin typeface="Arial"/>
                <a:ea typeface="DejaVu Sans"/>
              </a:rPr>
              <a:t>e.g. reflection on metallic surface needs </a:t>
            </a:r>
            <a:endParaRPr b="0" lang="en-US" sz="1800" spc="-1" strike="noStrike">
              <a:latin typeface="Arial"/>
            </a:endParaRPr>
          </a:p>
          <a:p>
            <a:pPr>
              <a:lnSpc>
                <a:spcPct val="100000"/>
              </a:lnSpc>
            </a:pPr>
            <a:r>
              <a:rPr b="0" lang="en-US" sz="1800" spc="-1" strike="noStrike">
                <a:solidFill>
                  <a:srgbClr val="000000"/>
                </a:solidFill>
                <a:latin typeface="Arial"/>
                <a:ea typeface="DejaVu Sans"/>
              </a:rPr>
              <a:t>Surface properties. </a:t>
            </a:r>
            <a:endParaRPr b="0" lang="en-US" sz="1800" spc="-1" strike="noStrike">
              <a:latin typeface="Arial"/>
            </a:endParaRPr>
          </a:p>
        </p:txBody>
      </p:sp>
      <p:sp>
        <p:nvSpPr>
          <p:cNvPr id="101" name="CustomShape 9"/>
          <p:cNvSpPr/>
          <p:nvPr/>
        </p:nvSpPr>
        <p:spPr>
          <a:xfrm>
            <a:off x="438120" y="266040"/>
            <a:ext cx="6144840" cy="37332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3399ff"/>
                </a:solidFill>
                <a:latin typeface="Arial"/>
                <a:ea typeface="DejaVu Sans"/>
              </a:rPr>
              <a:t>Optical processes in Geant4</a:t>
            </a:r>
            <a:endParaRPr b="0" lang="en-US" sz="2000" spc="-1" strike="noStrike">
              <a:latin typeface="Arial"/>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CustomShape 1"/>
          <p:cNvSpPr/>
          <p:nvPr/>
        </p:nvSpPr>
        <p:spPr>
          <a:xfrm>
            <a:off x="365760" y="365760"/>
            <a:ext cx="4296960" cy="428760"/>
          </a:xfrm>
          <a:prstGeom prst="rect">
            <a:avLst/>
          </a:prstGeom>
          <a:noFill/>
          <a:ln>
            <a:noFill/>
          </a:ln>
        </p:spPr>
        <p:style>
          <a:lnRef idx="0"/>
          <a:fillRef idx="0"/>
          <a:effectRef idx="0"/>
          <a:fontRef idx="minor"/>
        </p:style>
        <p:txBody>
          <a:bodyPr lIns="90000" rIns="90000" tIns="45000" bIns="45000"/>
          <a:p>
            <a:pPr>
              <a:lnSpc>
                <a:spcPct val="100000"/>
              </a:lnSpc>
            </a:pPr>
            <a:r>
              <a:rPr b="0" lang="en-US" sz="2400" spc="-1" strike="noStrike">
                <a:solidFill>
                  <a:srgbClr val="0066cc"/>
                </a:solidFill>
                <a:latin typeface="Arial"/>
                <a:ea typeface="DejaVu Sans"/>
              </a:rPr>
              <a:t>Optical physics in Geant 4</a:t>
            </a:r>
            <a:endParaRPr b="0" lang="en-US" sz="2400" spc="-1" strike="noStrike">
              <a:latin typeface="Arial"/>
            </a:endParaRPr>
          </a:p>
        </p:txBody>
      </p:sp>
      <p:sp>
        <p:nvSpPr>
          <p:cNvPr id="103" name="CustomShape 2"/>
          <p:cNvSpPr/>
          <p:nvPr/>
        </p:nvSpPr>
        <p:spPr>
          <a:xfrm>
            <a:off x="340920" y="1188720"/>
            <a:ext cx="8594640" cy="1072440"/>
          </a:xfrm>
          <a:prstGeom prst="rect">
            <a:avLst/>
          </a:prstGeom>
          <a:noFill/>
          <a:ln>
            <a:noFill/>
          </a:ln>
        </p:spPr>
        <p:style>
          <a:lnRef idx="0"/>
          <a:fillRef idx="0"/>
          <a:effectRef idx="0"/>
          <a:fontRef idx="minor"/>
        </p:style>
        <p:txBody>
          <a:bodyPr lIns="90000" rIns="90000" tIns="45000" bIns="45000"/>
          <a:p>
            <a:pPr>
              <a:lnSpc>
                <a:spcPct val="100000"/>
              </a:lnSpc>
            </a:pPr>
            <a:r>
              <a:rPr b="0" lang="en-US" sz="1400" spc="-1" strike="noStrike">
                <a:solidFill>
                  <a:srgbClr val="0000ff"/>
                </a:solidFill>
                <a:latin typeface="Arial"/>
                <a:ea typeface="DejaVu Sans"/>
              </a:rPr>
              <a:t>In Geant4, the optical physics has an exceptional position among the physics processes:</a:t>
            </a:r>
            <a:endParaRPr b="0" lang="en-US" sz="1400" spc="-1" strike="noStrike">
              <a:latin typeface="Arial"/>
            </a:endParaRPr>
          </a:p>
          <a:p>
            <a:pPr>
              <a:lnSpc>
                <a:spcPct val="100000"/>
              </a:lnSpc>
            </a:pPr>
            <a:r>
              <a:rPr b="0" lang="en-US" sz="1400" spc="-1" strike="noStrike">
                <a:solidFill>
                  <a:srgbClr val="0000ff"/>
                </a:solidFill>
                <a:latin typeface="Arial"/>
                <a:ea typeface="DejaVu Sans"/>
              </a:rPr>
              <a:t>it adds:</a:t>
            </a:r>
            <a:endParaRPr b="0" lang="en-US" sz="1400" spc="-1" strike="noStrike">
              <a:latin typeface="Arial"/>
            </a:endParaRPr>
          </a:p>
          <a:p>
            <a:pPr marL="216000" indent="-215280">
              <a:lnSpc>
                <a:spcPct val="100000"/>
              </a:lnSpc>
              <a:buClr>
                <a:srgbClr val="6666ff"/>
              </a:buClr>
              <a:buFont typeface="Wingdings" charset="2"/>
              <a:buChar char=""/>
            </a:pPr>
            <a:r>
              <a:rPr b="1" lang="en-US" sz="1400" spc="-1" strike="noStrike">
                <a:solidFill>
                  <a:srgbClr val="0000ff"/>
                </a:solidFill>
                <a:latin typeface="Arial"/>
                <a:ea typeface="DejaVu Sans"/>
              </a:rPr>
              <a:t>special particles (optical photons). </a:t>
            </a:r>
            <a:endParaRPr b="0" lang="en-US" sz="1400" spc="-1" strike="noStrike">
              <a:latin typeface="Arial"/>
            </a:endParaRPr>
          </a:p>
          <a:p>
            <a:pPr lvl="1" marL="432000" indent="-215280">
              <a:lnSpc>
                <a:spcPct val="100000"/>
              </a:lnSpc>
              <a:buClr>
                <a:srgbClr val="6666ff"/>
              </a:buClr>
              <a:buSzPct val="45000"/>
              <a:buFont typeface="Wingdings" charset="2"/>
              <a:buChar char=""/>
            </a:pPr>
            <a:r>
              <a:rPr b="0" lang="en-US" sz="1400" spc="-1" strike="noStrike">
                <a:solidFill>
                  <a:srgbClr val="0000ff"/>
                </a:solidFill>
                <a:latin typeface="Arial"/>
                <a:ea typeface="DejaVu Sans"/>
              </a:rPr>
              <a:t>The only particle that can be reflected or refracted at optical surfaces,</a:t>
            </a:r>
            <a:endParaRPr b="0" lang="en-US" sz="1400" spc="-1" strike="noStrike">
              <a:latin typeface="Arial"/>
            </a:endParaRPr>
          </a:p>
          <a:p>
            <a:pPr lvl="1" marL="432000" indent="-215280">
              <a:lnSpc>
                <a:spcPct val="100000"/>
              </a:lnSpc>
              <a:buClr>
                <a:srgbClr val="6666ff"/>
              </a:buClr>
              <a:buSzPct val="45000"/>
              <a:buFont typeface="Wingdings" charset="2"/>
              <a:buChar char=""/>
            </a:pPr>
            <a:r>
              <a:rPr b="0" lang="en-US" sz="1400" spc="-1" strike="noStrike">
                <a:solidFill>
                  <a:srgbClr val="0000ff"/>
                </a:solidFill>
                <a:latin typeface="Arial"/>
                <a:ea typeface="DejaVu Sans"/>
              </a:rPr>
              <a:t>only particle created in optical processes like scintillation, Cherenkov radiation, and wavelength-shifting (WLS).</a:t>
            </a:r>
            <a:endParaRPr b="0" lang="en-US" sz="1400" spc="-1" strike="noStrike">
              <a:latin typeface="Arial"/>
            </a:endParaRPr>
          </a:p>
          <a:p>
            <a:pPr lvl="1" marL="432000" indent="-215280">
              <a:lnSpc>
                <a:spcPct val="100000"/>
              </a:lnSpc>
              <a:buClr>
                <a:srgbClr val="6666ff"/>
              </a:buClr>
              <a:buSzPct val="45000"/>
              <a:buFont typeface="Wingdings" charset="2"/>
              <a:buChar char=""/>
            </a:pPr>
            <a:r>
              <a:rPr b="0" lang="en-US" sz="1400" spc="-1" strike="noStrike">
                <a:solidFill>
                  <a:srgbClr val="0000ff"/>
                </a:solidFill>
                <a:latin typeface="Arial"/>
                <a:ea typeface="DejaVu Sans"/>
              </a:rPr>
              <a:t>G4OpticalPhoton differs from the “usual” high-energy particle-physics photon (G4Gamma) in Geant4. (e.g. some wavelike properties (group velocity) but no coherencce/interference) </a:t>
            </a:r>
            <a:endParaRPr b="0" lang="en-US" sz="1400" spc="-1" strike="noStrike">
              <a:latin typeface="Arial"/>
            </a:endParaRPr>
          </a:p>
          <a:p>
            <a:pPr marL="216000" indent="-215280">
              <a:lnSpc>
                <a:spcPct val="100000"/>
              </a:lnSpc>
              <a:buClr>
                <a:srgbClr val="6666ff"/>
              </a:buClr>
              <a:buFont typeface="Wingdings" charset="2"/>
              <a:buChar char=""/>
            </a:pPr>
            <a:r>
              <a:rPr b="0" lang="en-US" sz="1400" spc="-1" strike="noStrike">
                <a:solidFill>
                  <a:srgbClr val="0000ff"/>
                </a:solidFill>
                <a:latin typeface="Arial"/>
                <a:ea typeface="DejaVu Sans"/>
              </a:rPr>
              <a:t> </a:t>
            </a:r>
            <a:r>
              <a:rPr b="1" lang="en-US" sz="1400" spc="-1" strike="noStrike">
                <a:solidFill>
                  <a:srgbClr val="0000ff"/>
                </a:solidFill>
                <a:latin typeface="Arial"/>
                <a:ea typeface="DejaVu Sans"/>
              </a:rPr>
              <a:t>new properties for materials and optical surfaces.</a:t>
            </a:r>
            <a:r>
              <a:rPr b="0" lang="en-US" sz="1400" spc="-1" strike="noStrike">
                <a:solidFill>
                  <a:srgbClr val="0000ff"/>
                </a:solidFill>
                <a:latin typeface="Arial"/>
                <a:ea typeface="DejaVu Sans"/>
              </a:rPr>
              <a:t>  Optical properties need to be assigned to the materials whenever optical physics processes are to be considered in the simulation. Every material needs at least a refractive index spectrum (which corresponds to the dispersion relation) and an attenuation length spectrum, though the attenuation length is by default set to infinity if it is not defined. Special optical materials, i.e. scintillating and WLS materials, additionally require the specification of the emission spectra as well as of the rise and decay times. More properties can be assigned to optical surfaces between volumes, e.g. the reflectivity of the surface.</a:t>
            </a:r>
            <a:endParaRPr b="0" lang="en-US" sz="1400" spc="-1" strike="noStrike">
              <a:latin typeface="Arial"/>
            </a:endParaRPr>
          </a:p>
        </p:txBody>
      </p:sp>
      <p:sp>
        <p:nvSpPr>
          <p:cNvPr id="104" name="CustomShape 3"/>
          <p:cNvSpPr/>
          <p:nvPr/>
        </p:nvSpPr>
        <p:spPr>
          <a:xfrm>
            <a:off x="1206000" y="5335200"/>
            <a:ext cx="5376960" cy="1064880"/>
          </a:xfrm>
          <a:prstGeom prst="rect">
            <a:avLst/>
          </a:prstGeom>
          <a:noFill/>
          <a:ln>
            <a:noFill/>
          </a:ln>
        </p:spPr>
        <p:style>
          <a:lnRef idx="0"/>
          <a:fillRef idx="0"/>
          <a:effectRef idx="0"/>
          <a:fontRef idx="minor"/>
        </p:style>
        <p:txBody>
          <a:bodyPr lIns="90000" rIns="90000" tIns="45000" bIns="45000"/>
          <a:p>
            <a:pPr>
              <a:lnSpc>
                <a:spcPct val="100000"/>
              </a:lnSpc>
            </a:pPr>
            <a:endParaRPr b="0" lang="en-US" sz="1800" spc="-1" strike="noStrike">
              <a:latin typeface="Arial"/>
            </a:endParaRPr>
          </a:p>
          <a:p>
            <a:pPr>
              <a:lnSpc>
                <a:spcPct val="100000"/>
              </a:lnSpc>
            </a:pPr>
            <a:r>
              <a:rPr b="0" lang="en-US" sz="1000" spc="-1" strike="noStrike" u="sng">
                <a:solidFill>
                  <a:srgbClr val="0000ff"/>
                </a:solidFill>
                <a:uFill>
                  <a:solidFill>
                    <a:srgbClr val="ffffff"/>
                  </a:solidFill>
                </a:uFill>
                <a:latin typeface="Arial"/>
                <a:ea typeface="DejaVu Sans"/>
                <a:hlinkClick r:id="rId1"/>
              </a:rPr>
              <a:t>arXiv:1612.05162</a:t>
            </a:r>
            <a:endParaRPr b="0" lang="en-US" sz="1000" spc="-1" strike="noStrike">
              <a:latin typeface="Arial"/>
            </a:endParaRPr>
          </a:p>
          <a:p>
            <a:pPr>
              <a:lnSpc>
                <a:spcPct val="100000"/>
              </a:lnSpc>
            </a:pPr>
            <a:r>
              <a:rPr b="0" lang="en-US" sz="1600" spc="-1" strike="noStrike">
                <a:solidFill>
                  <a:srgbClr val="000000"/>
                </a:solidFill>
                <a:latin typeface="Arial"/>
                <a:ea typeface="DejaVu Sans"/>
              </a:rPr>
              <a:t>Peculiarities in the Simulation of Optical Physics with Geant4</a:t>
            </a:r>
            <a:endParaRPr b="0" lang="en-US" sz="1600" spc="-1" strike="noStrike">
              <a:latin typeface="Arial"/>
            </a:endParaRPr>
          </a:p>
        </p:txBody>
      </p:sp>
      <p:sp>
        <p:nvSpPr>
          <p:cNvPr id="105" name="CustomShape 4"/>
          <p:cNvSpPr/>
          <p:nvPr/>
        </p:nvSpPr>
        <p:spPr>
          <a:xfrm>
            <a:off x="0" y="1955880"/>
            <a:ext cx="165960" cy="230040"/>
          </a:xfrm>
          <a:prstGeom prst="rect">
            <a:avLst/>
          </a:prstGeom>
          <a:noFill/>
          <a:ln>
            <a:noFill/>
          </a:ln>
        </p:spPr>
        <p:style>
          <a:lnRef idx="0"/>
          <a:fillRef idx="0"/>
          <a:effectRef idx="0"/>
          <a:fontRef idx="minor"/>
        </p:style>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6" name="Picture 105" descr=""/>
          <p:cNvPicPr/>
          <p:nvPr/>
        </p:nvPicPr>
        <p:blipFill>
          <a:blip r:embed="rId1"/>
          <a:stretch/>
        </p:blipFill>
        <p:spPr>
          <a:xfrm>
            <a:off x="731520" y="1645920"/>
            <a:ext cx="5071680" cy="1616040"/>
          </a:xfrm>
          <a:prstGeom prst="rect">
            <a:avLst/>
          </a:prstGeom>
          <a:ln>
            <a:noFill/>
          </a:ln>
        </p:spPr>
      </p:pic>
      <p:sp>
        <p:nvSpPr>
          <p:cNvPr id="107" name="CustomShape 1"/>
          <p:cNvSpPr/>
          <p:nvPr/>
        </p:nvSpPr>
        <p:spPr>
          <a:xfrm>
            <a:off x="328320" y="266040"/>
            <a:ext cx="4791960" cy="65664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3399ff"/>
                </a:solidFill>
                <a:latin typeface="Arial"/>
                <a:ea typeface="DejaVu Sans"/>
              </a:rPr>
              <a:t>Optical processes on the CPU</a:t>
            </a:r>
            <a:endParaRPr b="0" lang="en-US" sz="2000" spc="-1" strike="noStrike">
              <a:latin typeface="Arial"/>
            </a:endParaRPr>
          </a:p>
        </p:txBody>
      </p:sp>
      <p:sp>
        <p:nvSpPr>
          <p:cNvPr id="108" name="CustomShape 2"/>
          <p:cNvSpPr/>
          <p:nvPr/>
        </p:nvSpPr>
        <p:spPr>
          <a:xfrm>
            <a:off x="457200" y="1005840"/>
            <a:ext cx="8412120" cy="59616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Full simulation of optical photons is very CPU intensive → increases CPU time by a factor &gt; 1000x (sec/evt) </a:t>
            </a:r>
            <a:endParaRPr b="0" lang="en-US" sz="1800" spc="-1" strike="noStrike">
              <a:latin typeface="Arial"/>
            </a:endParaRPr>
          </a:p>
        </p:txBody>
      </p:sp>
      <p:sp>
        <p:nvSpPr>
          <p:cNvPr id="109" name="CustomShape 3"/>
          <p:cNvSpPr/>
          <p:nvPr/>
        </p:nvSpPr>
        <p:spPr>
          <a:xfrm>
            <a:off x="4857480" y="3222360"/>
            <a:ext cx="4011840" cy="34344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https://github.com/hanswenzel/lArTest</a:t>
            </a:r>
            <a:endParaRPr b="0" lang="en-US" sz="1800" spc="-1" strike="noStrike">
              <a:latin typeface="Arial"/>
            </a:endParaRPr>
          </a:p>
        </p:txBody>
      </p:sp>
      <p:sp>
        <p:nvSpPr>
          <p:cNvPr id="110" name="CustomShape 4"/>
          <p:cNvSpPr/>
          <p:nvPr/>
        </p:nvSpPr>
        <p:spPr>
          <a:xfrm>
            <a:off x="166320" y="3621600"/>
            <a:ext cx="8595000" cy="11023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LarSoft: </a:t>
            </a:r>
            <a:endParaRPr b="0" lang="en-US" sz="1800" spc="-1" strike="noStrike">
              <a:latin typeface="Arial"/>
            </a:endParaRPr>
          </a:p>
          <a:p>
            <a:pPr marL="216000" indent="-215640">
              <a:lnSpc>
                <a:spcPct val="100000"/>
              </a:lnSpc>
              <a:buClr>
                <a:srgbClr val="000000"/>
              </a:buClr>
              <a:buSzPct val="45000"/>
              <a:buFont typeface="Symbol"/>
              <a:buChar char=""/>
            </a:pPr>
            <a:r>
              <a:rPr b="0" lang="en-US" sz="1800" spc="-1" strike="noStrike">
                <a:solidFill>
                  <a:srgbClr val="000000"/>
                </a:solidFill>
                <a:latin typeface="Arial"/>
                <a:ea typeface="DejaVu Sans"/>
              </a:rPr>
              <a:t>look up tables → memory requirements prohibitive as detector size and number of optical channels increase, needs full simulation to create the tables</a:t>
            </a:r>
            <a:endParaRPr b="0" lang="en-US" sz="1800" spc="-1" strike="noStrike">
              <a:latin typeface="Arial"/>
            </a:endParaRPr>
          </a:p>
          <a:p>
            <a:pPr marL="216000" indent="-215640">
              <a:lnSpc>
                <a:spcPct val="100000"/>
              </a:lnSpc>
              <a:buClr>
                <a:srgbClr val="000000"/>
              </a:buClr>
              <a:buSzPct val="45000"/>
              <a:buFont typeface="Symbol"/>
              <a:buChar char=""/>
            </a:pPr>
            <a:r>
              <a:rPr b="0" lang="en-US" sz="1800" spc="-1" strike="noStrike">
                <a:solidFill>
                  <a:srgbClr val="000000"/>
                </a:solidFill>
                <a:latin typeface="Arial"/>
                <a:ea typeface="DejaVu Sans"/>
              </a:rPr>
              <a:t>Parameterized response → fast, but is it realistic?</a:t>
            </a:r>
            <a:endParaRPr b="0" lang="en-US" sz="1800" spc="-1" strike="noStrike">
              <a:latin typeface="Arial"/>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207720" y="914400"/>
            <a:ext cx="8595000" cy="616392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Opticks by Simon Blyth developped for the Daya Bay reactor neutrino experiment: A GPU Accelerated Optical Photon Simulation using NVIDIA OptiX</a:t>
            </a:r>
            <a:endParaRPr b="0" lang="en-US" sz="1800" spc="-1" strike="noStrike">
              <a:latin typeface="Arial"/>
            </a:endParaRPr>
          </a:p>
          <a:p>
            <a:pPr>
              <a:lnSpc>
                <a:spcPct val="100000"/>
              </a:lnSpc>
            </a:pPr>
            <a:r>
              <a:rPr b="0" lang="en-US" sz="1800" spc="-1" strike="noStrike" u="sng">
                <a:solidFill>
                  <a:srgbClr val="0000ff"/>
                </a:solidFill>
                <a:uFill>
                  <a:solidFill>
                    <a:srgbClr val="ffffff"/>
                  </a:solidFill>
                </a:uFill>
                <a:latin typeface="Arial"/>
                <a:ea typeface="DejaVu Sans"/>
                <a:hlinkClick r:id="rId1"/>
              </a:rPr>
              <a:t>https://bitbucket.org/simoncblyth/opticks/</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Based on the NVIDIA® OptiX™ Ray Tracing Engine  </a:t>
            </a:r>
            <a:endParaRPr b="0" lang="en-US" sz="1800" spc="-1" strike="noStrike">
              <a:latin typeface="Arial"/>
            </a:endParaRPr>
          </a:p>
          <a:p>
            <a:pPr>
              <a:lnSpc>
                <a:spcPct val="100000"/>
              </a:lnSpc>
            </a:pPr>
            <a:r>
              <a:rPr b="0" lang="en-US" sz="1800" spc="-1" strike="noStrike" u="sng">
                <a:solidFill>
                  <a:srgbClr val="0000ff"/>
                </a:solidFill>
                <a:uFill>
                  <a:solidFill>
                    <a:srgbClr val="ffffff"/>
                  </a:solidFill>
                </a:uFill>
                <a:latin typeface="Arial"/>
                <a:ea typeface="DejaVu Sans"/>
                <a:hlinkClick r:id="rId2"/>
              </a:rPr>
              <a:t>https://developer.nvidia.com/optix</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Optical photons from scintillation and Cherenkov processes are allocated, generated and propagated entirely on the GPU, minimizing transfer overheads and allowing CPU memory usage to be restricted to optical photons that hit photomultiplier tubes or other photon detectors. Collecting hits into standard Geant4 hit collections then allows the rest of the simulation chain to proceed unmodified. </a:t>
            </a:r>
            <a:endParaRPr b="0" lang="en-US" sz="1800" spc="-1" strike="noStrike">
              <a:latin typeface="Arial"/>
            </a:endParaRPr>
          </a:p>
          <a:p>
            <a:pPr>
              <a:lnSpc>
                <a:spcPct val="100000"/>
              </a:lnSpc>
            </a:pPr>
            <a:endParaRPr b="0" lang="en-US" sz="1800" spc="-1" strike="noStrike">
              <a:latin typeface="Arial"/>
            </a:endParaRPr>
          </a:p>
          <a:p>
            <a:pPr>
              <a:lnSpc>
                <a:spcPct val="100000"/>
              </a:lnSpc>
            </a:pPr>
            <a:r>
              <a:rPr b="0" lang="en-US" sz="1800" spc="-1" strike="noStrike">
                <a:solidFill>
                  <a:srgbClr val="000000"/>
                </a:solidFill>
                <a:latin typeface="Arial"/>
                <a:ea typeface="DejaVu Sans"/>
              </a:rPr>
              <a:t>Optical physics processes of scattering, absorption, scintillator reemission and boundary processes are implemented in CUDA OptiX programs based on the Geant4 implementations. Wavelength dependent material and surface properties as well as inverse cumulative distribution functions for reemission are interleaved into GPU textures providing fast interpolated property lookup or wavelength generation. </a:t>
            </a:r>
            <a:endParaRPr b="0" lang="en-US" sz="1800" spc="-1" strike="noStrike">
              <a:latin typeface="Arial"/>
            </a:endParaRPr>
          </a:p>
          <a:p>
            <a:pPr>
              <a:lnSpc>
                <a:spcPct val="100000"/>
              </a:lnSpc>
            </a:pPr>
            <a:r>
              <a:rPr b="0" lang="en-US" sz="1800" spc="-1" strike="noStrike">
                <a:solidFill>
                  <a:srgbClr val="000000"/>
                </a:solidFill>
                <a:latin typeface="Arial"/>
                <a:ea typeface="DejaVu Sans"/>
              </a:rPr>
              <a:t>→ </a:t>
            </a:r>
            <a:r>
              <a:rPr b="0" lang="en-US" sz="1800" spc="-1" strike="noStrike">
                <a:solidFill>
                  <a:srgbClr val="000000"/>
                </a:solidFill>
                <a:latin typeface="Arial"/>
                <a:ea typeface="DejaVu Sans"/>
              </a:rPr>
              <a:t>basically as fast as Geant4 without tracing of optical photons  </a:t>
            </a: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a:p>
            <a:pPr>
              <a:lnSpc>
                <a:spcPct val="100000"/>
              </a:lnSpc>
            </a:pPr>
            <a:endParaRPr b="0" lang="en-US" sz="1800" spc="-1" strike="noStrike">
              <a:latin typeface="Arial"/>
            </a:endParaRPr>
          </a:p>
        </p:txBody>
      </p:sp>
      <p:sp>
        <p:nvSpPr>
          <p:cNvPr id="112" name="CustomShape 2"/>
          <p:cNvSpPr/>
          <p:nvPr/>
        </p:nvSpPr>
        <p:spPr>
          <a:xfrm>
            <a:off x="207720" y="182880"/>
            <a:ext cx="8661600" cy="93996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3399ff"/>
                </a:solidFill>
                <a:latin typeface="Arial"/>
                <a:ea typeface="DejaVu Sans"/>
              </a:rPr>
              <a:t>Optical processes on the GPU’s (hybrid: CPU deals with everything non optical) </a:t>
            </a:r>
            <a:endParaRPr b="0" lang="en-US" sz="2000" spc="-1" strike="noStrike">
              <a:latin typeface="Arial"/>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236880" y="365760"/>
            <a:ext cx="3511800" cy="939960"/>
          </a:xfrm>
          <a:prstGeom prst="rect">
            <a:avLst/>
          </a:prstGeom>
          <a:noFill/>
          <a:ln>
            <a:noFill/>
          </a:ln>
        </p:spPr>
        <p:style>
          <a:lnRef idx="0"/>
          <a:fillRef idx="0"/>
          <a:effectRef idx="0"/>
          <a:fontRef idx="minor"/>
        </p:style>
        <p:txBody>
          <a:bodyPr lIns="90000" rIns="90000" tIns="45000" bIns="45000"/>
          <a:p>
            <a:pPr>
              <a:lnSpc>
                <a:spcPct val="100000"/>
              </a:lnSpc>
            </a:pPr>
            <a:r>
              <a:rPr b="1" lang="en-US" sz="2000" spc="-1" strike="noStrike">
                <a:solidFill>
                  <a:srgbClr val="3399ff"/>
                </a:solidFill>
                <a:latin typeface="Arial"/>
                <a:ea typeface="DejaVu Sans"/>
              </a:rPr>
              <a:t>Short term Plan</a:t>
            </a:r>
            <a:endParaRPr b="0" lang="en-US" sz="2000" spc="-1" strike="noStrike">
              <a:latin typeface="Arial"/>
            </a:endParaRPr>
          </a:p>
        </p:txBody>
      </p:sp>
      <p:sp>
        <p:nvSpPr>
          <p:cNvPr id="114" name="CustomShape 2"/>
          <p:cNvSpPr/>
          <p:nvPr/>
        </p:nvSpPr>
        <p:spPr>
          <a:xfrm>
            <a:off x="365760" y="1371600"/>
            <a:ext cx="8644320" cy="1861560"/>
          </a:xfrm>
          <a:prstGeom prst="rect">
            <a:avLst/>
          </a:prstGeom>
          <a:noFill/>
          <a:ln>
            <a:noFill/>
          </a:ln>
        </p:spPr>
        <p:style>
          <a:lnRef idx="0"/>
          <a:fillRef idx="0"/>
          <a:effectRef idx="0"/>
          <a:fontRef idx="minor"/>
        </p:style>
        <p:txBody>
          <a:bodyPr lIns="90000" rIns="90000" tIns="45000" bIns="45000"/>
          <a:p>
            <a:pPr marL="216000" indent="-215640">
              <a:lnSpc>
                <a:spcPct val="100000"/>
              </a:lnSpc>
              <a:buClr>
                <a:srgbClr val="000000"/>
              </a:buClr>
              <a:buSzPct val="45000"/>
              <a:buFont typeface="Symbol"/>
              <a:buChar char=""/>
            </a:pPr>
            <a:r>
              <a:rPr b="0" lang="en-US" sz="1800" spc="-1" strike="noStrike">
                <a:solidFill>
                  <a:srgbClr val="000000"/>
                </a:solidFill>
                <a:latin typeface="Arial"/>
                <a:ea typeface="DejaVu Sans"/>
              </a:rPr>
              <a:t>Install Opticks and get the examples running. </a:t>
            </a:r>
            <a:endParaRPr b="0" lang="en-US" sz="1800" spc="-1" strike="noStrike">
              <a:latin typeface="Arial"/>
            </a:endParaRPr>
          </a:p>
          <a:p>
            <a:pPr marL="216000" indent="-215640">
              <a:lnSpc>
                <a:spcPct val="100000"/>
              </a:lnSpc>
              <a:buClr>
                <a:srgbClr val="000000"/>
              </a:buClr>
              <a:buSzPct val="45000"/>
              <a:buFont typeface="Symbol"/>
              <a:buChar char=""/>
            </a:pPr>
            <a:r>
              <a:rPr b="0" lang="en-US" sz="1800" spc="-1" strike="noStrike">
                <a:solidFill>
                  <a:srgbClr val="000000"/>
                </a:solidFill>
                <a:latin typeface="Arial"/>
                <a:ea typeface="DejaVu Sans"/>
              </a:rPr>
              <a:t>Implement/profile simple liquid Argon TPC-→ orders of magnitude more optical photons produced in liquid Argon than in Cerenkov detector.</a:t>
            </a:r>
            <a:endParaRPr b="0" lang="en-US" sz="1800" spc="-1" strike="noStrike">
              <a:latin typeface="Arial"/>
            </a:endParaRPr>
          </a:p>
          <a:p>
            <a:pPr marL="216000" indent="-215640">
              <a:lnSpc>
                <a:spcPct val="100000"/>
              </a:lnSpc>
              <a:buClr>
                <a:srgbClr val="000000"/>
              </a:buClr>
              <a:buSzPct val="45000"/>
              <a:buFont typeface="Symbol"/>
              <a:buChar char=""/>
            </a:pPr>
            <a:r>
              <a:rPr b="0" lang="en-US" sz="1800" spc="-1" strike="noStrike">
                <a:solidFill>
                  <a:srgbClr val="000000"/>
                </a:solidFill>
                <a:latin typeface="Arial"/>
                <a:ea typeface="DejaVu Sans"/>
              </a:rPr>
              <a:t>Study physics potential using optical photons. How can fast optical simulation be used to optimize detecor design</a:t>
            </a:r>
            <a:endParaRPr b="0" lang="en-US" sz="1800" spc="-1" strike="noStrike">
              <a:latin typeface="Arial"/>
            </a:endParaRPr>
          </a:p>
          <a:p>
            <a:pPr marL="216000" indent="-215640">
              <a:lnSpc>
                <a:spcPct val="100000"/>
              </a:lnSpc>
              <a:buClr>
                <a:srgbClr val="000000"/>
              </a:buClr>
              <a:buSzPct val="45000"/>
              <a:buFont typeface="Symbol"/>
              <a:buChar char=""/>
            </a:pPr>
            <a:r>
              <a:rPr b="0" lang="en-US" sz="1800" spc="-1" strike="noStrike">
                <a:solidFill>
                  <a:srgbClr val="000000"/>
                </a:solidFill>
                <a:latin typeface="Arial"/>
                <a:ea typeface="DejaVu Sans"/>
              </a:rPr>
              <a:t>Find out how we can contribute to/optimize opticks</a:t>
            </a:r>
            <a:endParaRPr b="0" lang="en-US" sz="1800" spc="-1" strike="noStrike">
              <a:latin typeface="Arial"/>
            </a:endParaRPr>
          </a:p>
          <a:p>
            <a:pPr marL="216000" indent="-215640">
              <a:lnSpc>
                <a:spcPct val="100000"/>
              </a:lnSpc>
              <a:buClr>
                <a:srgbClr val="000000"/>
              </a:buClr>
              <a:buSzPct val="45000"/>
              <a:buFont typeface="Symbol"/>
              <a:buChar char=""/>
            </a:pPr>
            <a:r>
              <a:rPr b="0" lang="en-US" sz="1800" spc="-1" strike="noStrike">
                <a:solidFill>
                  <a:srgbClr val="000000"/>
                </a:solidFill>
                <a:latin typeface="Arial"/>
                <a:ea typeface="DejaVu Sans"/>
              </a:rPr>
              <a:t> </a:t>
            </a:r>
            <a:endParaRPr b="0" lang="en-US" sz="1800" spc="-1" strike="noStrike">
              <a:latin typeface="Arial"/>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2377440" y="3009600"/>
            <a:ext cx="1119240" cy="343080"/>
          </a:xfrm>
          <a:prstGeom prst="rect">
            <a:avLst/>
          </a:prstGeom>
          <a:noFill/>
          <a:ln>
            <a:noFill/>
          </a:ln>
        </p:spPr>
        <p:style>
          <a:lnRef idx="0"/>
          <a:fillRef idx="0"/>
          <a:effectRef idx="0"/>
          <a:fontRef idx="minor"/>
        </p:style>
        <p:txBody>
          <a:bodyPr lIns="90000" rIns="90000" tIns="45000" bIns="45000"/>
          <a:p>
            <a:pPr>
              <a:lnSpc>
                <a:spcPct val="100000"/>
              </a:lnSpc>
            </a:pPr>
            <a:r>
              <a:rPr b="0" lang="en-US" sz="1800" spc="-1" strike="noStrike">
                <a:solidFill>
                  <a:srgbClr val="000000"/>
                </a:solidFill>
                <a:latin typeface="Arial"/>
                <a:ea typeface="DejaVu Sans"/>
              </a:rPr>
              <a:t>BACKUP</a:t>
            </a:r>
            <a:endParaRPr b="0" lang="en-US" sz="1800" spc="-1" strike="noStrike">
              <a:latin typeface="Arial"/>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2174</TotalTime>
  <Application>LibreOffice/6.0.7.3$Linux_X86_64 LibreOffice_project/00m0$Build-3</Application>
  <Words>770</Words>
  <Paragraphs>105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en-US</dc:language>
  <cp:lastModifiedBy/>
  <cp:lastPrinted>2016-02-05T20:17:01Z</cp:lastPrinted>
  <dcterms:modified xsi:type="dcterms:W3CDTF">2019-05-07T05:42:41Z</dcterms:modified>
  <cp:revision>97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15.0025</vt:lpwstr>
  </property>
  <property fmtid="{D5CDD505-2E9C-101B-9397-08002B2CF9AE}" pid="3" name="ContentTypeId">
    <vt:lpwstr>0x010100C4F226A9081EE44C8ECEE733CAFE383C</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11</vt:i4>
  </property>
  <property fmtid="{D5CDD505-2E9C-101B-9397-08002B2CF9AE}" pid="13" name="Worktype">
    <vt:lpwstr>scpmt-pres</vt:lpwstr>
  </property>
  <property fmtid="{D5CDD505-2E9C-101B-9397-08002B2CF9AE}" pid="14" name="Year">
    <vt:lpwstr>2016</vt:lpwstr>
  </property>
</Properties>
</file>