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C03A-D0A8-43BB-AB57-F40FC4A4E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389F06-AC18-4C99-B15A-7B02D73A5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A4227-B472-4AB3-93A5-6A5C6AC9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FF548-8559-4295-9291-267AD197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9A0EE-8A8F-4331-A813-388445C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0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729C-7FA9-49F3-837A-D80F9A5C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7EFF1-CD7E-443A-BCBC-4ED0A8A1B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94CA8-4531-4B59-976C-53753332E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59676-2965-4E6F-B18F-627E0514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B841F-663F-415C-8553-08763656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3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9D4C0-9DD8-493A-8F40-F5B37FDE7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99856-F309-40E0-AF9C-5880FD52C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A6188-16DF-41A2-9C21-3B8B7601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291F8-08D5-43A0-B866-BE2B3640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146AB-5E9A-4FCD-BD7D-EE29E294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166B-623F-4EF0-9F10-A077B4C7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BE8F4-633B-4721-B25A-CA9AB748B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5C196-9762-452E-849E-ED833D4D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40ADB-77B0-4FBB-B954-0C8BD33F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F3C8F-4F43-4403-B0B5-CA784CA5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2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F25E-F126-4082-9CAB-A1B80B0DC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83609-EEE9-4322-B5D1-82E70E9E4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3B151-A6C1-4400-A31A-E3E35D9E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4E5B0-1BF7-493B-9884-7E956720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33D11-03D7-4A7C-80FC-08FFB8EF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4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D287-971C-4468-872C-D088E6231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39AFE-B1EA-44CA-99AC-069D1B341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47D76-BC75-455F-8B9C-2AC54BCE4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9AA68-56AE-435F-8A2F-B79E0E8B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5CD60-DA2B-40BC-A2CE-E9F392D9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8E4F5-61A6-4545-9D7C-BE804F43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4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731DF-0638-4A9F-9B97-5C5DAC7B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9C776-0A7E-44A4-BE0F-6216291C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F48AD-B6E7-4369-8EC9-D79C42416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0163D0-1261-4087-8C8A-04E31BCB9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9E6D0-D5BE-4CAF-8553-94F45D1DE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B374D-EF09-45C6-9BAA-69C212F0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E750FF-FAB8-4FB3-9E6C-DE9B7A2D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23CC5E-ADD9-402A-83E3-FB97C15A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3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3E770-38D9-4299-BFD2-FAF1C199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AB9CFB-B362-44CC-BA5E-1FF8EA3C8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869CC-BBF2-4A0A-AF29-A3CD28AC2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0E3D3-73DD-45F8-998F-8E133349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6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5D204-B891-4B0E-B831-9188063D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37F5F3-580D-4D68-873C-B1AFA688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1A6AE-912B-4C26-8BED-4231BEB8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F2CB-48F9-41F2-9BF8-4C397716A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660C1-5FE2-4D96-A692-E8A70C30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F11AC-0832-4015-88A9-3EF013959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1C884-28C0-463B-9636-10B20A727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DD3C0-3F95-45D2-A2A4-7F623EF12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38E71-F4F4-4B18-92C2-C705C777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516A9-ECB4-4BCE-8F21-C32E0225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09631-22EA-4BD9-AAE6-974D99AE4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96A3C-EB23-4471-A80A-8995FB382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EE452-569B-4290-805C-18AE3610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B55CF-FFE9-4A74-803B-3C49691A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5DF3D-CCB7-4B15-B96C-AD3C8065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85B3BF-BCCF-48E0-8926-EFBD054C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B38D7-D31E-44B2-8818-C128C1C3A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C833B-731F-45CE-8031-E9311BC47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473-32C0-4204-A8CD-D942279AE3F1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ADA81-9B82-4213-98D5-DDB76CECA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DDCF0-6E4B-4625-95FA-42D925FAB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678F-2D44-4E67-83C4-DAE4274D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2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219B-C19C-434B-A65A-4AB72D22B0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Detector Grounding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566BC-7634-42CC-A8D1-563B31C01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T. Shaw</a:t>
            </a:r>
          </a:p>
          <a:p>
            <a:r>
              <a:rPr lang="en-US" dirty="0"/>
              <a:t>FNAL</a:t>
            </a:r>
          </a:p>
          <a:p>
            <a:r>
              <a:rPr lang="en-US" dirty="0"/>
              <a:t>20 AUG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47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64E8-697C-41C9-B123-5869D61A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savings if we allow wire mesh on cavern walls parallel to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B871-32BB-4BE5-961F-212637B46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Shotcrete            $1,289.41/CY     (Material cost of $927.16/CY and placement cost of $362.25/CY)</a:t>
            </a:r>
          </a:p>
          <a:p>
            <a:pPr marL="0" indent="0">
              <a:buNone/>
            </a:pPr>
            <a:r>
              <a:rPr lang="en-US" dirty="0"/>
              <a:t>                               KAJV had a waste factor of 2.24 for shotcrete.  That equates to 36.5 SF/CY,</a:t>
            </a:r>
          </a:p>
          <a:p>
            <a:pPr marL="0" indent="0">
              <a:buNone/>
            </a:pPr>
            <a:r>
              <a:rPr lang="en-US" dirty="0"/>
              <a:t>                                or a unit price of $35.31/SF for shotcrete </a:t>
            </a:r>
          </a:p>
          <a:p>
            <a:r>
              <a:rPr lang="en-US" dirty="0"/>
              <a:t>WWF                     $17.66/SF            (Material cost of $1.05/SF and install cost of $16.61/SF)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Based on these numbers, the change would be:</a:t>
            </a:r>
          </a:p>
          <a:p>
            <a:pPr marL="457200" lvl="1" indent="0">
              <a:buNone/>
            </a:pPr>
            <a:r>
              <a:rPr lang="en-US" dirty="0"/>
              <a:t>Deduct                 116,966 SF x $35.31/SF =              ($4,130,069)</a:t>
            </a:r>
          </a:p>
          <a:p>
            <a:pPr marL="457200" lvl="1" indent="0">
              <a:buNone/>
            </a:pPr>
            <a:r>
              <a:rPr lang="en-US" dirty="0"/>
              <a:t>Add                        108,405 SF x $17.66/SF =              $1,914,432 </a:t>
            </a:r>
          </a:p>
          <a:p>
            <a:pPr marL="457200" lvl="1" indent="0">
              <a:buNone/>
            </a:pPr>
            <a:r>
              <a:rPr lang="en-US" dirty="0"/>
              <a:t>Total Credit                                                                        ($2,215,637)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4000" dirty="0"/>
              <a:t>So </a:t>
            </a:r>
            <a:r>
              <a:rPr lang="en-US" sz="4000" b="1" dirty="0">
                <a:solidFill>
                  <a:srgbClr val="FF0000"/>
                </a:solidFill>
              </a:rPr>
              <a:t>about $1M savings per detector cavern </a:t>
            </a:r>
            <a:r>
              <a:rPr lang="en-US" sz="4000" dirty="0"/>
              <a:t>if we eliminated shotcrete and added WWF on the walls from 4850 to 4910.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2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1696-06BE-411C-AB5A-25CDA6408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Grounding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BB3CC-B5FF-4542-B92F-5421019C9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compromises we can make on Infrastructure Grounding plan to reduce cost?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3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5C75F3-D2F6-43C1-8EE3-E7F75D011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39" y="0"/>
            <a:ext cx="10589121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6B3CEA-E9B6-45B1-B004-3EB0E075E013}"/>
              </a:ext>
            </a:extLst>
          </p:cNvPr>
          <p:cNvSpPr txBox="1"/>
          <p:nvPr/>
        </p:nvSpPr>
        <p:spPr>
          <a:xfrm>
            <a:off x="7772400" y="4572000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EDMS </a:t>
            </a:r>
            <a:r>
              <a:rPr lang="en-US" b="1" dirty="0"/>
              <a:t>2095975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1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65738A-E02A-482B-BB80-E617BF8E3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33" r="5474"/>
          <a:stretch/>
        </p:blipFill>
        <p:spPr>
          <a:xfrm>
            <a:off x="42235" y="198120"/>
            <a:ext cx="12067715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1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068896-41BF-4E9C-9112-C02DAB8B2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0387"/>
            <a:ext cx="12192000" cy="573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8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93793A-0E9E-4B01-877C-74C0DE776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12" y="298940"/>
            <a:ext cx="11966975" cy="41191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14C2B9-D05A-4749-A176-7F19063E95E8}"/>
              </a:ext>
            </a:extLst>
          </p:cNvPr>
          <p:cNvSpPr txBox="1"/>
          <p:nvPr/>
        </p:nvSpPr>
        <p:spPr>
          <a:xfrm>
            <a:off x="828792" y="4809978"/>
            <a:ext cx="929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Jack – distance between Cryostat wall and Cavern  “Minimally it is supposed to be 430 mm”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6C165-9E1B-49AA-8F90-FFE7DC111AD4}"/>
              </a:ext>
            </a:extLst>
          </p:cNvPr>
          <p:cNvSpPr txBox="1"/>
          <p:nvPr/>
        </p:nvSpPr>
        <p:spPr>
          <a:xfrm>
            <a:off x="828792" y="5571152"/>
            <a:ext cx="5614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 of cryostat side wall 17.84 x 65.84 =  1176 sq. meters</a:t>
            </a:r>
          </a:p>
        </p:txBody>
      </p:sp>
    </p:spTree>
    <p:extLst>
      <p:ext uri="{BB962C8B-B14F-4D97-AF65-F5344CB8AC3E}">
        <p14:creationId xmlns:p14="http://schemas.microsoft.com/office/powerpoint/2010/main" val="365535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8CED-5471-4DB0-85F6-5015CAE6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the capacitance between Cryostat and Building/Cavern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87D2-41E4-40CE-852B-BAA8E2DC3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825625"/>
            <a:ext cx="8033825" cy="466725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Consider putting wire mesh on cavern wall parallel to cryostat instead of non-conductive shotcrete.</a:t>
            </a:r>
          </a:p>
          <a:p>
            <a:r>
              <a:rPr lang="en-US" sz="2400" dirty="0"/>
              <a:t>Assume parallel plate capacitor formed between cryostat and Cavern wall which contain wire mesh; not exactly the case but fringe effects help to approximate model; provides worst case number </a:t>
            </a:r>
          </a:p>
          <a:p>
            <a:r>
              <a:rPr lang="en-US" sz="2400" dirty="0"/>
              <a:t>C = 24 </a:t>
            </a:r>
            <a:r>
              <a:rPr lang="en-US" sz="2400" dirty="0" err="1"/>
              <a:t>nF</a:t>
            </a:r>
            <a:r>
              <a:rPr lang="en-US" sz="2400" dirty="0"/>
              <a:t> for one side of cryostat, </a:t>
            </a:r>
            <a:r>
              <a:rPr lang="en-US" sz="2400" dirty="0" err="1"/>
              <a:t>Ctot</a:t>
            </a:r>
            <a:r>
              <a:rPr lang="en-US" sz="2400" dirty="0"/>
              <a:t> = 48 </a:t>
            </a:r>
            <a:r>
              <a:rPr lang="en-US" sz="2400" dirty="0" err="1"/>
              <a:t>nF</a:t>
            </a:r>
            <a:r>
              <a:rPr lang="en-US" sz="2400" dirty="0"/>
              <a:t> both sides</a:t>
            </a:r>
          </a:p>
          <a:p>
            <a:r>
              <a:rPr lang="en-US" sz="2400" dirty="0" err="1"/>
              <a:t>Xc</a:t>
            </a:r>
            <a:r>
              <a:rPr lang="en-US" sz="2400" dirty="0"/>
              <a:t> = 1/(2</a:t>
            </a:r>
            <a:r>
              <a:rPr lang="el-GR" sz="2400" dirty="0"/>
              <a:t>π</a:t>
            </a:r>
            <a:r>
              <a:rPr lang="en-US" sz="2400" dirty="0" err="1"/>
              <a:t>fC</a:t>
            </a:r>
            <a:r>
              <a:rPr lang="en-US" sz="2400" dirty="0"/>
              <a:t>)</a:t>
            </a:r>
            <a:endParaRPr lang="en-US" sz="2000" dirty="0"/>
          </a:p>
          <a:p>
            <a:pPr lvl="1"/>
            <a:r>
              <a:rPr lang="en-US" sz="2000" dirty="0"/>
              <a:t>@ 2MHz = 1.7 ohms	</a:t>
            </a:r>
          </a:p>
          <a:p>
            <a:pPr lvl="1"/>
            <a:r>
              <a:rPr lang="en-US" sz="2000" dirty="0"/>
              <a:t>@500Khz = 6.65 ohms</a:t>
            </a:r>
          </a:p>
          <a:p>
            <a:r>
              <a:rPr lang="en-US" sz="2400" dirty="0"/>
              <a:t>For building noise not to couple onto detector, impedance back to building earth ground should be &lt;&lt; ~1.7 ohms.</a:t>
            </a:r>
          </a:p>
          <a:p>
            <a:r>
              <a:rPr lang="en-US" sz="2400" dirty="0"/>
              <a:t>NOTE – Calculated Capacitance is likely much lower due to the fact wire mesh was approximated as plate.  If calculated capacitance is 10% of above</a:t>
            </a:r>
          </a:p>
          <a:p>
            <a:pPr lvl="1"/>
            <a:r>
              <a:rPr lang="en-US" sz="2000" dirty="0"/>
              <a:t>@ 2MHz = 17 ohms	</a:t>
            </a:r>
          </a:p>
          <a:p>
            <a:pPr lvl="1"/>
            <a:r>
              <a:rPr lang="en-US" sz="2000" dirty="0"/>
              <a:t>@500Khz = 66.5 ohms</a:t>
            </a:r>
          </a:p>
          <a:p>
            <a:endParaRPr lang="en-US" sz="1200" dirty="0"/>
          </a:p>
          <a:p>
            <a:pPr lvl="1"/>
            <a:endParaRPr lang="en-US" sz="1100" dirty="0"/>
          </a:p>
          <a:p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21A81F-FBC4-4869-B40D-1236F6602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184" y="1286350"/>
            <a:ext cx="3755961" cy="450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8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58BA-1DB7-428F-9CF7-47CBDB37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Building/Cavern Ground to remote Earth &lt; 1 ohm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63DFAC-D879-417B-9E54-E626ABE1F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7362" y="3087456"/>
            <a:ext cx="8677275" cy="2219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819475-760F-4D28-97BE-8FD13BE7A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1388600"/>
            <a:ext cx="2880214" cy="16988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5007DB-6B3E-43E3-99EB-BC2D9875E78E}"/>
              </a:ext>
            </a:extLst>
          </p:cNvPr>
          <p:cNvSpPr txBox="1"/>
          <p:nvPr/>
        </p:nvSpPr>
        <p:spPr>
          <a:xfrm>
            <a:off x="257953" y="5133889"/>
            <a:ext cx="11676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Conclusion:  </a:t>
            </a:r>
            <a:r>
              <a:rPr lang="en-US" sz="2400" dirty="0"/>
              <a:t>By design, any noise on the cavern walls shall have a very low impedance path to remote earth ground and will be less likely to couple onto the Cryostat and Detector ground.  We can consider elimination of requirement for non-conductive shotcrete of walls parallel  to the cryostat.</a:t>
            </a:r>
          </a:p>
        </p:txBody>
      </p:sp>
    </p:spTree>
    <p:extLst>
      <p:ext uri="{BB962C8B-B14F-4D97-AF65-F5344CB8AC3E}">
        <p14:creationId xmlns:p14="http://schemas.microsoft.com/office/powerpoint/2010/main" val="255780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64E8-697C-41C9-B123-5869D61A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savings if we allow wire mesh on cavern walls parallel to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B871-32BB-4BE5-961F-212637B46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Doug provided a quick </a:t>
            </a:r>
            <a:r>
              <a:rPr lang="en-US" b="1" u="sng" dirty="0"/>
              <a:t>estimate</a:t>
            </a:r>
            <a:r>
              <a:rPr lang="en-US" dirty="0"/>
              <a:t> of potential cost savings if we allow a continuation of wire mesh on the cavern walls parallel to the cryostat.</a:t>
            </a:r>
          </a:p>
          <a:p>
            <a:r>
              <a:rPr lang="en-US" dirty="0"/>
              <a:t>From email communication 8/5/2019</a:t>
            </a:r>
          </a:p>
          <a:p>
            <a:pPr lvl="1"/>
            <a:r>
              <a:rPr lang="en-US" dirty="0"/>
              <a:t>Eliminate shotcrete from detector cavern walls, elev. 4850L to 4910L,  </a:t>
            </a:r>
          </a:p>
          <a:p>
            <a:pPr marL="457200" lvl="1" indent="0">
              <a:buNone/>
            </a:pPr>
            <a:r>
              <a:rPr lang="en-US" dirty="0"/>
              <a:t>	116,966 SF</a:t>
            </a:r>
          </a:p>
          <a:p>
            <a:pPr lvl="1"/>
            <a:r>
              <a:rPr lang="en-US" dirty="0"/>
              <a:t>Add WWF mesh on the detector cavern walls, elev. 4850L to 4910L,     </a:t>
            </a:r>
          </a:p>
          <a:p>
            <a:pPr marL="457200" lvl="1" indent="0">
              <a:buNone/>
            </a:pPr>
            <a:r>
              <a:rPr lang="en-US" dirty="0"/>
              <a:t>	108,405 SF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8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276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Detector Grounding</vt:lpstr>
      <vt:lpstr>Detector Grounding</vt:lpstr>
      <vt:lpstr>PowerPoint Presentation</vt:lpstr>
      <vt:lpstr>PowerPoint Presentation</vt:lpstr>
      <vt:lpstr>PowerPoint Presentation</vt:lpstr>
      <vt:lpstr>PowerPoint Presentation</vt:lpstr>
      <vt:lpstr>Calculate the capacitance between Cryostat and Building/Cavern Ground</vt:lpstr>
      <vt:lpstr>Building/Cavern Ground to remote Earth &lt; 1 ohm</vt:lpstr>
      <vt:lpstr>Cost savings if we allow wire mesh on cavern walls parallel to detector</vt:lpstr>
      <vt:lpstr>Cost savings if we allow wire mesh on cavern walls parallel to detector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Grounding</dc:title>
  <dc:creator>Theresa M Shaw</dc:creator>
  <cp:lastModifiedBy>Theresa M Shaw</cp:lastModifiedBy>
  <cp:revision>28</cp:revision>
  <dcterms:created xsi:type="dcterms:W3CDTF">2019-08-16T13:30:49Z</dcterms:created>
  <dcterms:modified xsi:type="dcterms:W3CDTF">2019-08-19T19:35:30Z</dcterms:modified>
</cp:coreProperties>
</file>