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0"/>
  </p:notesMasterIdLst>
  <p:handoutMasterIdLst>
    <p:handoutMasterId r:id="rId31"/>
  </p:handoutMasterIdLst>
  <p:sldIdLst>
    <p:sldId id="256" r:id="rId2"/>
    <p:sldId id="261"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2" r:id="rId17"/>
    <p:sldId id="291" r:id="rId18"/>
    <p:sldId id="293" r:id="rId19"/>
    <p:sldId id="294" r:id="rId20"/>
    <p:sldId id="295" r:id="rId21"/>
    <p:sldId id="296" r:id="rId22"/>
    <p:sldId id="297" r:id="rId23"/>
    <p:sldId id="298" r:id="rId24"/>
    <p:sldId id="299" r:id="rId25"/>
    <p:sldId id="300" r:id="rId26"/>
    <p:sldId id="301" r:id="rId27"/>
    <p:sldId id="302" r:id="rId28"/>
    <p:sldId id="303"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53" userDrawn="1">
          <p15:clr>
            <a:srgbClr val="A4A3A4"/>
          </p15:clr>
        </p15:guide>
        <p15:guide id="2" orient="horz" pos="357" userDrawn="1">
          <p15:clr>
            <a:srgbClr val="A4A3A4"/>
          </p15:clr>
        </p15:guide>
        <p15:guide id="3" orient="horz" pos="1082" userDrawn="1">
          <p15:clr>
            <a:srgbClr val="A4A3A4"/>
          </p15:clr>
        </p15:guide>
        <p15:guide id="4" orient="horz" pos="725" userDrawn="1">
          <p15:clr>
            <a:srgbClr val="A4A3A4"/>
          </p15:clr>
        </p15:guide>
        <p15:guide id="5" orient="horz" pos="1407" userDrawn="1">
          <p15:clr>
            <a:srgbClr val="A4A3A4"/>
          </p15:clr>
        </p15:guide>
        <p15:guide id="6" orient="horz" pos="2712" userDrawn="1">
          <p15:clr>
            <a:srgbClr val="A4A3A4"/>
          </p15:clr>
        </p15:guide>
        <p15:guide id="7" pos="2190" userDrawn="1">
          <p15:clr>
            <a:srgbClr val="A4A3A4"/>
          </p15:clr>
        </p15:guide>
        <p15:guide id="8" pos="2188" userDrawn="1">
          <p15:clr>
            <a:srgbClr val="A4A3A4"/>
          </p15:clr>
        </p15:guide>
        <p15:guide id="9" pos="5026" userDrawn="1">
          <p15:clr>
            <a:srgbClr val="A4A3A4"/>
          </p15:clr>
        </p15:guide>
        <p15:guide id="10" pos="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0AB"/>
    <a:srgbClr val="3C5A77"/>
    <a:srgbClr val="E95125"/>
    <a:srgbClr val="F37C23"/>
    <a:srgbClr val="BC5F2B"/>
    <a:srgbClr val="32547A"/>
    <a:srgbClr val="B8561A"/>
    <a:srgbClr val="B65A1F"/>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7" autoAdjust="0"/>
    <p:restoredTop sz="94591"/>
  </p:normalViewPr>
  <p:slideViewPr>
    <p:cSldViewPr snapToGrid="0" snapToObjects="1">
      <p:cViewPr>
        <p:scale>
          <a:sx n="117" d="100"/>
          <a:sy n="117" d="100"/>
        </p:scale>
        <p:origin x="488" y="768"/>
      </p:cViewPr>
      <p:guideLst>
        <p:guide orient="horz" pos="3153"/>
        <p:guide orient="horz" pos="357"/>
        <p:guide orient="horz" pos="1082"/>
        <p:guide orient="horz" pos="725"/>
        <p:guide orient="horz" pos="1407"/>
        <p:guide orient="horz" pos="2712"/>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8/21/19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8/21/19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922812"/>
            <a:ext cx="8218488" cy="857250"/>
          </a:xfrm>
          <a:prstGeom prst="rect">
            <a:avLst/>
          </a:prstGeom>
        </p:spPr>
        <p:txBody>
          <a:bodyPr vert="horz" lIns="0" tIns="0" rIns="0" bIns="0" anchor="b" anchorCtr="0"/>
          <a:lstStyle>
            <a:lvl1pPr algn="l">
              <a:defRPr sz="2400" b="1" i="0" baseline="0">
                <a:solidFill>
                  <a:srgbClr val="E95125"/>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30" y="2022621"/>
            <a:ext cx="8221663" cy="1290802"/>
          </a:xfrm>
          <a:prstGeom prst="rect">
            <a:avLst/>
          </a:prstGeom>
        </p:spPr>
        <p:txBody>
          <a:bodyPr vert="horz" lIns="0" tIns="0" rIns="0" bIns="0"/>
          <a:lstStyle>
            <a:lvl1pPr marL="0" indent="0">
              <a:buFontTx/>
              <a:buNone/>
              <a:defRPr sz="1650" b="0" i="0" baseline="0">
                <a:solidFill>
                  <a:srgbClr val="E95125"/>
                </a:solidFill>
                <a:latin typeface="Helvetica"/>
                <a:cs typeface="Helvetica"/>
              </a:defRPr>
            </a:lvl1pPr>
            <a:lvl2pPr marL="0" indent="0">
              <a:buFontTx/>
              <a:buNone/>
              <a:defRPr sz="1350" baseline="0">
                <a:solidFill>
                  <a:srgbClr val="004C97"/>
                </a:solidFill>
                <a:latin typeface="Helvetica"/>
              </a:defRPr>
            </a:lvl2pPr>
            <a:lvl3pPr marL="0" indent="0">
              <a:buFontTx/>
              <a:buNone/>
              <a:defRPr sz="1350" baseline="0">
                <a:solidFill>
                  <a:srgbClr val="004C97"/>
                </a:solidFill>
                <a:latin typeface="Helvetica"/>
              </a:defRPr>
            </a:lvl3pPr>
            <a:lvl4pPr marL="0" indent="0">
              <a:buFontTx/>
              <a:buNone/>
              <a:defRPr sz="1350" baseline="0">
                <a:solidFill>
                  <a:srgbClr val="004C97"/>
                </a:solidFill>
                <a:latin typeface="Helvetica"/>
              </a:defRPr>
            </a:lvl4pPr>
            <a:lvl5pPr marL="0" indent="0">
              <a:buFontTx/>
              <a:buNone/>
              <a:defRPr sz="1350" baseline="0">
                <a:solidFill>
                  <a:srgbClr val="004C97"/>
                </a:solidFill>
                <a:latin typeface="Helvetica"/>
              </a:defRPr>
            </a:lvl5pPr>
          </a:lstStyle>
          <a:p>
            <a:pPr lvl="0"/>
            <a:r>
              <a:rPr lang="en-US"/>
              <a:t>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05979"/>
            <a:ext cx="82296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14" name="Title 1"/>
          <p:cNvSpPr>
            <a:spLocks noGrp="1"/>
          </p:cNvSpPr>
          <p:nvPr>
            <p:ph type="title"/>
          </p:nvPr>
        </p:nvSpPr>
        <p:spPr>
          <a:xfrm>
            <a:off x="454026" y="346890"/>
            <a:ext cx="8229600" cy="485327"/>
          </a:xfrm>
          <a:prstGeom prst="rect">
            <a:avLst/>
          </a:prstGeom>
        </p:spPr>
        <p:txBody>
          <a:bodyPr vert="horz" lIns="0" tIns="0" rIns="0" bIns="0">
            <a:normAutofit/>
          </a:bodyPr>
          <a:lstStyle>
            <a:lvl1pPr algn="l">
              <a:defRPr sz="3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34" y="905829"/>
            <a:ext cx="8232771" cy="3802727"/>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9"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10"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346890"/>
            <a:ext cx="8229600" cy="485327"/>
          </a:xfrm>
          <a:prstGeom prst="rect">
            <a:avLst/>
          </a:prstGeom>
        </p:spPr>
        <p:txBody>
          <a:bodyPr vert="horz" lIns="0" tIns="0" rIns="0" bIns="0"/>
          <a:lstStyle>
            <a:lvl1pPr algn="l">
              <a:defRPr sz="33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9"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10"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905827"/>
            <a:ext cx="3990750" cy="3773720"/>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marL="192020" marR="0" lvl="0" indent="-198877" algn="l" defTabSz="342892"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911791"/>
            <a:ext cx="3990750" cy="3773720"/>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9" y="4141114"/>
            <a:ext cx="4003605" cy="55313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4" name="Text Placeholder 2"/>
          <p:cNvSpPr>
            <a:spLocks noGrp="1"/>
          </p:cNvSpPr>
          <p:nvPr>
            <p:ph type="body" idx="13"/>
          </p:nvPr>
        </p:nvSpPr>
        <p:spPr>
          <a:xfrm>
            <a:off x="4683200" y="4141114"/>
            <a:ext cx="4003605" cy="55313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20" name="Title 1"/>
          <p:cNvSpPr>
            <a:spLocks noGrp="1"/>
          </p:cNvSpPr>
          <p:nvPr>
            <p:ph type="title"/>
          </p:nvPr>
        </p:nvSpPr>
        <p:spPr>
          <a:xfrm>
            <a:off x="457200" y="346890"/>
            <a:ext cx="8229600" cy="485327"/>
          </a:xfrm>
          <a:prstGeom prst="rect">
            <a:avLst/>
          </a:prstGeom>
        </p:spPr>
        <p:txBody>
          <a:bodyPr vert="horz" lIns="0" tIns="0" rIns="0" bIns="0"/>
          <a:lstStyle>
            <a:lvl1pPr algn="l">
              <a:defRPr sz="33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11"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12"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905207"/>
            <a:ext cx="3990750" cy="3135087"/>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905207"/>
            <a:ext cx="3990750" cy="3135087"/>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928690"/>
            <a:ext cx="8229600" cy="3756823"/>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346890"/>
            <a:ext cx="8229600" cy="485327"/>
          </a:xfrm>
          <a:prstGeom prst="rect">
            <a:avLst/>
          </a:prstGeom>
        </p:spPr>
        <p:txBody>
          <a:bodyPr vert="horz" lIns="0" tIns="0" rIns="0" bIns="0"/>
          <a:lstStyle>
            <a:lvl1pPr algn="l">
              <a:defRPr sz="33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8"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9"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677830"/>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7"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9"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4005461"/>
            <a:ext cx="3017520" cy="686499"/>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4" name="Picture Placeholder 12"/>
          <p:cNvSpPr>
            <a:spLocks noGrp="1"/>
          </p:cNvSpPr>
          <p:nvPr>
            <p:ph type="pic" sz="quarter" idx="15"/>
          </p:nvPr>
        </p:nvSpPr>
        <p:spPr>
          <a:xfrm>
            <a:off x="3716343" y="906274"/>
            <a:ext cx="4959767" cy="3785684"/>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346890"/>
            <a:ext cx="8229600" cy="485327"/>
          </a:xfrm>
          <a:prstGeom prst="rect">
            <a:avLst/>
          </a:prstGeom>
        </p:spPr>
        <p:txBody>
          <a:bodyPr vert="horz" lIns="0" tIns="0" rIns="0" bIns="0"/>
          <a:lstStyle>
            <a:lvl1pPr algn="l">
              <a:defRPr sz="33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10"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12"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64" y="905206"/>
            <a:ext cx="3004665" cy="3035232"/>
          </a:xfrm>
          <a:prstGeom prst="rect">
            <a:avLst/>
          </a:prstGeom>
        </p:spPr>
        <p:txBody>
          <a:bodyPr lIns="0" rIns="0">
            <a:normAutofit/>
          </a:bodyPr>
          <a:lstStyle>
            <a:lvl1pPr marL="192020" indent="-198877">
              <a:lnSpc>
                <a:spcPct val="100000"/>
              </a:lnSpc>
              <a:spcBef>
                <a:spcPts val="900"/>
              </a:spcBef>
              <a:spcAft>
                <a:spcPts val="0"/>
              </a:spcAft>
              <a:buFont typeface="Arial"/>
              <a:buChar char="•"/>
              <a:defRPr sz="1650" b="0" i="0">
                <a:solidFill>
                  <a:srgbClr val="3C5A77"/>
                </a:solidFill>
                <a:latin typeface="Helvetica"/>
              </a:defRPr>
            </a:lvl1pPr>
            <a:lvl2pPr marL="405994" indent="-200020">
              <a:lnSpc>
                <a:spcPct val="100000"/>
              </a:lnSpc>
              <a:spcBef>
                <a:spcPts val="900"/>
              </a:spcBef>
              <a:spcAft>
                <a:spcPts val="0"/>
              </a:spcAft>
              <a:buSzPct val="90000"/>
              <a:buFont typeface="Lucida Grande"/>
              <a:buChar char="-"/>
              <a:defRPr sz="1500" b="0" i="0">
                <a:solidFill>
                  <a:srgbClr val="3C5A77"/>
                </a:solidFill>
                <a:latin typeface="Helvetica"/>
              </a:defRPr>
            </a:lvl2pPr>
            <a:lvl3pPr marL="673877" indent="-204783">
              <a:lnSpc>
                <a:spcPct val="100000"/>
              </a:lnSpc>
              <a:spcBef>
                <a:spcPts val="900"/>
              </a:spcBef>
              <a:spcAft>
                <a:spcPts val="0"/>
              </a:spcAft>
              <a:buSzPct val="88000"/>
              <a:buFont typeface="Arial"/>
              <a:buChar char="•"/>
              <a:defRPr sz="1350" b="0" i="0">
                <a:solidFill>
                  <a:srgbClr val="3C5A77"/>
                </a:solidFill>
                <a:latin typeface="Helvetica"/>
              </a:defRPr>
            </a:lvl3pPr>
            <a:lvl4pPr marL="873897" indent="-200020">
              <a:lnSpc>
                <a:spcPct val="100000"/>
              </a:lnSpc>
              <a:spcBef>
                <a:spcPts val="900"/>
              </a:spcBef>
              <a:spcAft>
                <a:spcPts val="0"/>
              </a:spcAft>
              <a:buSzPct val="90000"/>
              <a:buFont typeface="Lucida Grande"/>
              <a:buChar char="-"/>
              <a:defRPr sz="1200" b="0" i="0">
                <a:solidFill>
                  <a:srgbClr val="3C5A77"/>
                </a:solidFill>
                <a:latin typeface="Helvetica"/>
              </a:defRPr>
            </a:lvl4pPr>
            <a:lvl5pPr marL="1073918" indent="-200020">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920353"/>
            <a:ext cx="8229600" cy="3365738"/>
          </a:xfrm>
          <a:prstGeom prst="rect">
            <a:avLst/>
          </a:prstGeom>
        </p:spPr>
        <p:txBody>
          <a:bodyPr lIns="0" rIns="0"/>
          <a:lstStyle>
            <a:lvl1pPr marL="0" indent="0">
              <a:buNone/>
              <a:defRPr sz="2400">
                <a:solidFill>
                  <a:srgbClr val="3C5A77"/>
                </a:solidFill>
                <a:latin typeface="Helvetica"/>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12" name="Text Placeholder 2"/>
          <p:cNvSpPr>
            <a:spLocks noGrp="1"/>
          </p:cNvSpPr>
          <p:nvPr>
            <p:ph type="body" idx="11"/>
          </p:nvPr>
        </p:nvSpPr>
        <p:spPr>
          <a:xfrm>
            <a:off x="457204" y="4379812"/>
            <a:ext cx="8229596" cy="329804"/>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2" name="Title 1"/>
          <p:cNvSpPr>
            <a:spLocks noGrp="1"/>
          </p:cNvSpPr>
          <p:nvPr>
            <p:ph type="title"/>
          </p:nvPr>
        </p:nvSpPr>
        <p:spPr>
          <a:xfrm>
            <a:off x="457204" y="344243"/>
            <a:ext cx="8229600" cy="526427"/>
          </a:xfrm>
          <a:prstGeom prst="rect">
            <a:avLst/>
          </a:prstGeom>
        </p:spPr>
        <p:txBody>
          <a:bodyPr vert="horz" lIns="0" tIns="0" rIns="0" bIns="0"/>
          <a:lstStyle>
            <a:lvl1pPr algn="l">
              <a:defRPr sz="33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9" name="Footer Placeholder 4"/>
          <p:cNvSpPr>
            <a:spLocks noGrp="1"/>
          </p:cNvSpPr>
          <p:nvPr>
            <p:ph type="ftr" sz="quarter" idx="3"/>
          </p:nvPr>
        </p:nvSpPr>
        <p:spPr>
          <a:xfrm>
            <a:off x="1877790" y="4912163"/>
            <a:ext cx="4349311" cy="119023"/>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US"/>
              <a:t>DUNE FS I&amp;I Workshop</a:t>
            </a:r>
            <a:endParaRPr lang="en-US" dirty="0"/>
          </a:p>
        </p:txBody>
      </p:sp>
      <p:sp>
        <p:nvSpPr>
          <p:cNvPr id="10"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24" y="4912163"/>
            <a:ext cx="998567" cy="119023"/>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a:latin typeface="Helvetica"/>
                <a:cs typeface="Helvetica"/>
              </a:rPr>
              <a:t>21 Aug 2019</a:t>
            </a:r>
            <a:endParaRPr lang="en-US" dirty="0">
              <a:latin typeface="Helvetica"/>
              <a:cs typeface="Helvetica"/>
            </a:endParaRPr>
          </a:p>
        </p:txBody>
      </p:sp>
      <p:sp>
        <p:nvSpPr>
          <p:cNvPr id="5" name="Footer Placeholder 4"/>
          <p:cNvSpPr>
            <a:spLocks noGrp="1"/>
          </p:cNvSpPr>
          <p:nvPr>
            <p:ph type="ftr" sz="quarter" idx="3"/>
          </p:nvPr>
        </p:nvSpPr>
        <p:spPr>
          <a:xfrm>
            <a:off x="1877785" y="4912161"/>
            <a:ext cx="4892514" cy="128040"/>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a:t>DUNE FS I&amp;I Workshop</a:t>
            </a:r>
            <a:endParaRPr lang="en-GB" dirty="0"/>
          </a:p>
        </p:txBody>
      </p:sp>
      <p:sp>
        <p:nvSpPr>
          <p:cNvPr id="6" name="Slide Number Placeholder 5"/>
          <p:cNvSpPr>
            <a:spLocks noGrp="1"/>
          </p:cNvSpPr>
          <p:nvPr>
            <p:ph type="sldNum" sz="quarter" idx="4"/>
          </p:nvPr>
        </p:nvSpPr>
        <p:spPr>
          <a:xfrm>
            <a:off x="454026" y="4912163"/>
            <a:ext cx="425194" cy="119023"/>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4768226"/>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8167607" y="4867140"/>
            <a:ext cx="525542" cy="2008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4" r:id="rId2"/>
    <p:sldLayoutId id="2147483680" r:id="rId3"/>
    <p:sldLayoutId id="2147483681" r:id="rId4"/>
    <p:sldLayoutId id="2147483682" r:id="rId5"/>
    <p:sldLayoutId id="2147483683" r:id="rId6"/>
    <p:sldLayoutId id="2147483685" r:id="rId7"/>
    <p:sldLayoutId id="2147483686" r:id="rId8"/>
  </p:sldLayoutIdLst>
  <p:hf hdr="0"/>
  <p:txStyles>
    <p:titleStyle>
      <a:lvl1pPr algn="ctr" defTabSz="342892" rtl="0" fontAlgn="base">
        <a:spcBef>
          <a:spcPct val="0"/>
        </a:spcBef>
        <a:spcAft>
          <a:spcPct val="0"/>
        </a:spcAft>
        <a:defRPr sz="3300" kern="1200">
          <a:solidFill>
            <a:schemeClr val="tx1"/>
          </a:solidFill>
          <a:latin typeface="+mj-lt"/>
          <a:ea typeface="Geneva" charset="0"/>
          <a:cs typeface="Geneva" charset="0"/>
        </a:defRPr>
      </a:lvl1pPr>
      <a:lvl2pPr algn="ctr" defTabSz="342892" rtl="0" fontAlgn="base">
        <a:spcBef>
          <a:spcPct val="0"/>
        </a:spcBef>
        <a:spcAft>
          <a:spcPct val="0"/>
        </a:spcAft>
        <a:defRPr sz="3300">
          <a:solidFill>
            <a:schemeClr val="tx1"/>
          </a:solidFill>
          <a:latin typeface="Calibri" charset="0"/>
          <a:ea typeface="Geneva" charset="0"/>
          <a:cs typeface="Geneva" charset="0"/>
        </a:defRPr>
      </a:lvl2pPr>
      <a:lvl3pPr algn="ctr" defTabSz="342892" rtl="0" fontAlgn="base">
        <a:spcBef>
          <a:spcPct val="0"/>
        </a:spcBef>
        <a:spcAft>
          <a:spcPct val="0"/>
        </a:spcAft>
        <a:defRPr sz="3300">
          <a:solidFill>
            <a:schemeClr val="tx1"/>
          </a:solidFill>
          <a:latin typeface="Calibri" charset="0"/>
          <a:ea typeface="Geneva" charset="0"/>
          <a:cs typeface="Geneva" charset="0"/>
        </a:defRPr>
      </a:lvl3pPr>
      <a:lvl4pPr algn="ctr" defTabSz="342892" rtl="0" fontAlgn="base">
        <a:spcBef>
          <a:spcPct val="0"/>
        </a:spcBef>
        <a:spcAft>
          <a:spcPct val="0"/>
        </a:spcAft>
        <a:defRPr sz="3300">
          <a:solidFill>
            <a:schemeClr val="tx1"/>
          </a:solidFill>
          <a:latin typeface="Calibri" charset="0"/>
          <a:ea typeface="Geneva" charset="0"/>
          <a:cs typeface="Geneva" charset="0"/>
        </a:defRPr>
      </a:lvl4pPr>
      <a:lvl5pPr algn="ctr" defTabSz="342892" rtl="0" fontAlgn="base">
        <a:spcBef>
          <a:spcPct val="0"/>
        </a:spcBef>
        <a:spcAft>
          <a:spcPct val="0"/>
        </a:spcAft>
        <a:defRPr sz="3300">
          <a:solidFill>
            <a:schemeClr val="tx1"/>
          </a:solidFill>
          <a:latin typeface="Calibri" charset="0"/>
          <a:ea typeface="Geneva" charset="0"/>
          <a:cs typeface="Geneva" charset="0"/>
        </a:defRPr>
      </a:lvl5pPr>
      <a:lvl6pPr marL="342892" algn="ctr" defTabSz="342892" rtl="0" fontAlgn="base">
        <a:spcBef>
          <a:spcPct val="0"/>
        </a:spcBef>
        <a:spcAft>
          <a:spcPct val="0"/>
        </a:spcAft>
        <a:defRPr sz="3300">
          <a:solidFill>
            <a:schemeClr val="tx1"/>
          </a:solidFill>
          <a:latin typeface="Calibri" charset="0"/>
          <a:ea typeface="Geneva" charset="0"/>
          <a:cs typeface="Geneva" charset="0"/>
        </a:defRPr>
      </a:lvl6pPr>
      <a:lvl7pPr marL="685783" algn="ctr" defTabSz="342892" rtl="0" fontAlgn="base">
        <a:spcBef>
          <a:spcPct val="0"/>
        </a:spcBef>
        <a:spcAft>
          <a:spcPct val="0"/>
        </a:spcAft>
        <a:defRPr sz="3300">
          <a:solidFill>
            <a:schemeClr val="tx1"/>
          </a:solidFill>
          <a:latin typeface="Calibri" charset="0"/>
          <a:ea typeface="Geneva" charset="0"/>
          <a:cs typeface="Geneva" charset="0"/>
        </a:defRPr>
      </a:lvl7pPr>
      <a:lvl8pPr marL="1028675" algn="ctr" defTabSz="342892" rtl="0" fontAlgn="base">
        <a:spcBef>
          <a:spcPct val="0"/>
        </a:spcBef>
        <a:spcAft>
          <a:spcPct val="0"/>
        </a:spcAft>
        <a:defRPr sz="3300">
          <a:solidFill>
            <a:schemeClr val="tx1"/>
          </a:solidFill>
          <a:latin typeface="Calibri" charset="0"/>
          <a:ea typeface="Geneva" charset="0"/>
          <a:cs typeface="Geneva" charset="0"/>
        </a:defRPr>
      </a:lvl8pPr>
      <a:lvl9pPr marL="1371566" algn="ctr" defTabSz="342892" rtl="0" fontAlgn="base">
        <a:spcBef>
          <a:spcPct val="0"/>
        </a:spcBef>
        <a:spcAft>
          <a:spcPct val="0"/>
        </a:spcAft>
        <a:defRPr sz="3300">
          <a:solidFill>
            <a:schemeClr val="tx1"/>
          </a:solidFill>
          <a:latin typeface="Calibri" charset="0"/>
          <a:ea typeface="Geneva" charset="0"/>
          <a:cs typeface="Geneva" charset="0"/>
        </a:defRPr>
      </a:lvl9pPr>
    </p:titleStyle>
    <p:bodyStyle>
      <a:lvl1pPr marL="257168" indent="-257168" algn="l" defTabSz="342892" rtl="0" fontAlgn="base">
        <a:spcBef>
          <a:spcPct val="20000"/>
        </a:spcBef>
        <a:spcAft>
          <a:spcPct val="0"/>
        </a:spcAft>
        <a:buFont typeface="Arial" charset="0"/>
        <a:buChar char="•"/>
        <a:defRPr sz="2400" kern="1200">
          <a:solidFill>
            <a:schemeClr val="tx1"/>
          </a:solidFill>
          <a:latin typeface="+mn-lt"/>
          <a:ea typeface="Geneva" charset="0"/>
          <a:cs typeface="Geneva" charset="0"/>
        </a:defRPr>
      </a:lvl1pPr>
      <a:lvl2pPr marL="557199" indent="-214308" algn="l" defTabSz="342892" rtl="0" fontAlgn="base">
        <a:spcBef>
          <a:spcPct val="20000"/>
        </a:spcBef>
        <a:spcAft>
          <a:spcPct val="0"/>
        </a:spcAft>
        <a:buFont typeface="Arial" charset="0"/>
        <a:buChar char="–"/>
        <a:defRPr sz="2100" kern="1200">
          <a:solidFill>
            <a:schemeClr val="tx1"/>
          </a:solidFill>
          <a:latin typeface="+mn-lt"/>
          <a:ea typeface="Geneva" charset="0"/>
          <a:cs typeface="+mn-cs"/>
        </a:defRPr>
      </a:lvl2pPr>
      <a:lvl3pPr marL="857228" indent="-171446" algn="l" defTabSz="342892" rtl="0" fontAlgn="base">
        <a:spcBef>
          <a:spcPct val="20000"/>
        </a:spcBef>
        <a:spcAft>
          <a:spcPct val="0"/>
        </a:spcAft>
        <a:buFont typeface="Arial" charset="0"/>
        <a:buChar char="•"/>
        <a:defRPr sz="1800" kern="1200">
          <a:solidFill>
            <a:schemeClr val="tx1"/>
          </a:solidFill>
          <a:latin typeface="+mn-lt"/>
          <a:ea typeface="Geneva" charset="0"/>
          <a:cs typeface="+mn-cs"/>
        </a:defRPr>
      </a:lvl3pPr>
      <a:lvl4pPr marL="1200120" indent="-171446" algn="l" defTabSz="342892" rtl="0" fontAlgn="base">
        <a:spcBef>
          <a:spcPct val="20000"/>
        </a:spcBef>
        <a:spcAft>
          <a:spcPct val="0"/>
        </a:spcAft>
        <a:buFont typeface="Arial" charset="0"/>
        <a:buChar char="–"/>
        <a:defRPr sz="1500" kern="1200">
          <a:solidFill>
            <a:schemeClr val="tx1"/>
          </a:solidFill>
          <a:latin typeface="+mn-lt"/>
          <a:ea typeface="Geneva" charset="0"/>
          <a:cs typeface="+mn-cs"/>
        </a:defRPr>
      </a:lvl4pPr>
      <a:lvl5pPr marL="1543012" indent="-171446" algn="l" defTabSz="342892" rtl="0" fontAlgn="base">
        <a:spcBef>
          <a:spcPct val="20000"/>
        </a:spcBef>
        <a:spcAft>
          <a:spcPct val="0"/>
        </a:spcAft>
        <a:buFont typeface="Arial" charset="0"/>
        <a:buChar char="»"/>
        <a:defRPr sz="1500" kern="1200">
          <a:solidFill>
            <a:schemeClr val="tx1"/>
          </a:solidFill>
          <a:latin typeface="+mn-lt"/>
          <a:ea typeface="Geneva"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HVS Planning for FD Integration/Installation</a:t>
            </a:r>
            <a:endParaRPr lang="en-GB" dirty="0"/>
          </a:p>
        </p:txBody>
      </p:sp>
      <p:sp>
        <p:nvSpPr>
          <p:cNvPr id="5" name="Text Placeholder 4">
            <a:extLst>
              <a:ext uri="{FF2B5EF4-FFF2-40B4-BE49-F238E27FC236}">
                <a16:creationId xmlns:a16="http://schemas.microsoft.com/office/drawing/2014/main" id="{5A1FB029-BC96-4879-B53D-2889EC053EA0}"/>
              </a:ext>
            </a:extLst>
          </p:cNvPr>
          <p:cNvSpPr>
            <a:spLocks noGrp="1"/>
          </p:cNvSpPr>
          <p:nvPr>
            <p:ph type="body" sz="quarter" idx="10"/>
          </p:nvPr>
        </p:nvSpPr>
        <p:spPr/>
        <p:txBody>
          <a:bodyPr/>
          <a:lstStyle/>
          <a:p>
            <a:r>
              <a:rPr lang="en-US" dirty="0"/>
              <a:t>Bo Yu, Francesco Pietropaolo</a:t>
            </a:r>
          </a:p>
          <a:p>
            <a:endParaRPr lang="en-US" dirty="0"/>
          </a:p>
          <a:p>
            <a:r>
              <a:rPr lang="en-US" dirty="0"/>
              <a:t>21 August 2019</a:t>
            </a:r>
          </a:p>
        </p:txBody>
      </p:sp>
    </p:spTree>
    <p:extLst>
      <p:ext uri="{BB962C8B-B14F-4D97-AF65-F5344CB8AC3E}">
        <p14:creationId xmlns:p14="http://schemas.microsoft.com/office/powerpoint/2010/main" val="174176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A3F64D-298D-9241-BDBC-0A5B18A6818F}"/>
              </a:ext>
            </a:extLst>
          </p:cNvPr>
          <p:cNvPicPr>
            <a:picLocks noChangeAspect="1"/>
          </p:cNvPicPr>
          <p:nvPr/>
        </p:nvPicPr>
        <p:blipFill>
          <a:blip r:embed="rId2"/>
          <a:stretch>
            <a:fillRect/>
          </a:stretch>
        </p:blipFill>
        <p:spPr>
          <a:xfrm>
            <a:off x="566531" y="1757015"/>
            <a:ext cx="4234069" cy="2999132"/>
          </a:xfrm>
          <a:prstGeom prst="rect">
            <a:avLst/>
          </a:prstGeom>
        </p:spPr>
      </p:pic>
      <p:sp>
        <p:nvSpPr>
          <p:cNvPr id="2" name="Title 1">
            <a:extLst>
              <a:ext uri="{FF2B5EF4-FFF2-40B4-BE49-F238E27FC236}">
                <a16:creationId xmlns:a16="http://schemas.microsoft.com/office/drawing/2014/main" id="{3663695A-950A-5C4F-83D3-8420D33D192D}"/>
              </a:ext>
            </a:extLst>
          </p:cNvPr>
          <p:cNvSpPr>
            <a:spLocks noGrp="1"/>
          </p:cNvSpPr>
          <p:nvPr>
            <p:ph type="title"/>
          </p:nvPr>
        </p:nvSpPr>
        <p:spPr/>
        <p:txBody>
          <a:bodyPr/>
          <a:lstStyle/>
          <a:p>
            <a:r>
              <a:rPr lang="en-US" dirty="0"/>
              <a:t>Inside Cleanroom</a:t>
            </a:r>
          </a:p>
        </p:txBody>
      </p:sp>
      <p:sp>
        <p:nvSpPr>
          <p:cNvPr id="3" name="Content Placeholder 2">
            <a:extLst>
              <a:ext uri="{FF2B5EF4-FFF2-40B4-BE49-F238E27FC236}">
                <a16:creationId xmlns:a16="http://schemas.microsoft.com/office/drawing/2014/main" id="{B550005D-278B-D147-A8EA-8520C270F830}"/>
              </a:ext>
            </a:extLst>
          </p:cNvPr>
          <p:cNvSpPr>
            <a:spLocks noGrp="1"/>
          </p:cNvSpPr>
          <p:nvPr>
            <p:ph idx="11"/>
          </p:nvPr>
        </p:nvSpPr>
        <p:spPr>
          <a:xfrm>
            <a:off x="454034" y="885951"/>
            <a:ext cx="5608835" cy="3802727"/>
          </a:xfrm>
        </p:spPr>
        <p:txBody>
          <a:bodyPr/>
          <a:lstStyle/>
          <a:p>
            <a:r>
              <a:rPr lang="en-US" sz="1800" dirty="0"/>
              <a:t>Assuming that the shipping crates are not allowed into the cleanroom,  their contents can be transferred to a </a:t>
            </a:r>
            <a:r>
              <a:rPr lang="en-US" sz="1800" dirty="0" err="1"/>
              <a:t>dollie</a:t>
            </a:r>
            <a:r>
              <a:rPr lang="en-US" sz="1800" dirty="0"/>
              <a:t> in the SAS and rolled into the cleanroom.</a:t>
            </a:r>
          </a:p>
          <a:p>
            <a:endParaRPr lang="en-US" dirty="0"/>
          </a:p>
        </p:txBody>
      </p:sp>
      <p:sp>
        <p:nvSpPr>
          <p:cNvPr id="4" name="Date Placeholder 3">
            <a:extLst>
              <a:ext uri="{FF2B5EF4-FFF2-40B4-BE49-F238E27FC236}">
                <a16:creationId xmlns:a16="http://schemas.microsoft.com/office/drawing/2014/main" id="{8654E7DF-377D-844E-9DF6-0A4DE7AF1FDA}"/>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994F6F0B-D3F7-E848-8280-AAD8ED891919}"/>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AC2B92EA-13A5-4540-BEA6-17A561AE1CA6}"/>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pic>
        <p:nvPicPr>
          <p:cNvPr id="7" name="Picture 6">
            <a:extLst>
              <a:ext uri="{FF2B5EF4-FFF2-40B4-BE49-F238E27FC236}">
                <a16:creationId xmlns:a16="http://schemas.microsoft.com/office/drawing/2014/main" id="{BC59DCA4-4068-A543-8516-770ACF4452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2079" y="2655552"/>
            <a:ext cx="2676574" cy="2066127"/>
          </a:xfrm>
          <a:prstGeom prst="rect">
            <a:avLst/>
          </a:prstGeom>
        </p:spPr>
      </p:pic>
      <p:pic>
        <p:nvPicPr>
          <p:cNvPr id="8" name="Picture 7">
            <a:extLst>
              <a:ext uri="{FF2B5EF4-FFF2-40B4-BE49-F238E27FC236}">
                <a16:creationId xmlns:a16="http://schemas.microsoft.com/office/drawing/2014/main" id="{4BD1F700-0E0E-4745-AEA1-CE7D0A1F83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6826" y="180104"/>
            <a:ext cx="2955181" cy="2152385"/>
          </a:xfrm>
          <a:prstGeom prst="rect">
            <a:avLst/>
          </a:prstGeom>
        </p:spPr>
      </p:pic>
      <p:sp>
        <p:nvSpPr>
          <p:cNvPr id="9" name="TextBox 8">
            <a:extLst>
              <a:ext uri="{FF2B5EF4-FFF2-40B4-BE49-F238E27FC236}">
                <a16:creationId xmlns:a16="http://schemas.microsoft.com/office/drawing/2014/main" id="{37A5DA53-3518-4447-BA2B-4216936F25CF}"/>
              </a:ext>
            </a:extLst>
          </p:cNvPr>
          <p:cNvSpPr txBox="1"/>
          <p:nvPr/>
        </p:nvSpPr>
        <p:spPr>
          <a:xfrm>
            <a:off x="6927371" y="2584370"/>
            <a:ext cx="550718" cy="369332"/>
          </a:xfrm>
          <a:prstGeom prst="rect">
            <a:avLst/>
          </a:prstGeom>
          <a:noFill/>
        </p:spPr>
        <p:txBody>
          <a:bodyPr wrap="square" rtlCol="0">
            <a:spAutoFit/>
          </a:bodyPr>
          <a:lstStyle/>
          <a:p>
            <a:r>
              <a:rPr lang="en-US" dirty="0"/>
              <a:t>or</a:t>
            </a:r>
          </a:p>
        </p:txBody>
      </p:sp>
      <p:sp>
        <p:nvSpPr>
          <p:cNvPr id="12" name="TextBox 11">
            <a:extLst>
              <a:ext uri="{FF2B5EF4-FFF2-40B4-BE49-F238E27FC236}">
                <a16:creationId xmlns:a16="http://schemas.microsoft.com/office/drawing/2014/main" id="{32B11C3F-E178-BB43-960E-68592B924DA5}"/>
              </a:ext>
            </a:extLst>
          </p:cNvPr>
          <p:cNvSpPr txBox="1"/>
          <p:nvPr/>
        </p:nvSpPr>
        <p:spPr>
          <a:xfrm>
            <a:off x="2611256" y="4098306"/>
            <a:ext cx="2666422" cy="646331"/>
          </a:xfrm>
          <a:prstGeom prst="rect">
            <a:avLst/>
          </a:prstGeom>
          <a:noFill/>
        </p:spPr>
        <p:txBody>
          <a:bodyPr wrap="square" rtlCol="0">
            <a:spAutoFit/>
          </a:bodyPr>
          <a:lstStyle/>
          <a:p>
            <a:r>
              <a:rPr lang="en-US" dirty="0"/>
              <a:t>First or last month of the HVS installation</a:t>
            </a:r>
          </a:p>
        </p:txBody>
      </p:sp>
    </p:spTree>
    <p:extLst>
      <p:ext uri="{BB962C8B-B14F-4D97-AF65-F5344CB8AC3E}">
        <p14:creationId xmlns:p14="http://schemas.microsoft.com/office/powerpoint/2010/main" val="213596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F73B-CBAE-B848-B0D1-2B192B542ED4}"/>
              </a:ext>
            </a:extLst>
          </p:cNvPr>
          <p:cNvSpPr>
            <a:spLocks noGrp="1"/>
          </p:cNvSpPr>
          <p:nvPr>
            <p:ph type="title"/>
          </p:nvPr>
        </p:nvSpPr>
        <p:spPr/>
        <p:txBody>
          <a:bodyPr/>
          <a:lstStyle/>
          <a:p>
            <a:r>
              <a:rPr lang="en-US" dirty="0"/>
              <a:t>Top/Bottom Field Cage Modules</a:t>
            </a:r>
          </a:p>
        </p:txBody>
      </p:sp>
      <p:sp>
        <p:nvSpPr>
          <p:cNvPr id="3" name="Content Placeholder 2">
            <a:extLst>
              <a:ext uri="{FF2B5EF4-FFF2-40B4-BE49-F238E27FC236}">
                <a16:creationId xmlns:a16="http://schemas.microsoft.com/office/drawing/2014/main" id="{701685FD-B539-2C41-BFF7-3A59F3807180}"/>
              </a:ext>
            </a:extLst>
          </p:cNvPr>
          <p:cNvSpPr>
            <a:spLocks noGrp="1"/>
          </p:cNvSpPr>
          <p:nvPr>
            <p:ph idx="11"/>
          </p:nvPr>
        </p:nvSpPr>
        <p:spPr/>
        <p:txBody>
          <a:bodyPr/>
          <a:lstStyle/>
          <a:p>
            <a:r>
              <a:rPr lang="en-US" dirty="0"/>
              <a:t>20 TFC + 20 BFC modules per 5 weeks installation</a:t>
            </a:r>
          </a:p>
          <a:p>
            <a:endParaRPr lang="en-US" dirty="0"/>
          </a:p>
        </p:txBody>
      </p:sp>
      <p:sp>
        <p:nvSpPr>
          <p:cNvPr id="4" name="Date Placeholder 3">
            <a:extLst>
              <a:ext uri="{FF2B5EF4-FFF2-40B4-BE49-F238E27FC236}">
                <a16:creationId xmlns:a16="http://schemas.microsoft.com/office/drawing/2014/main" id="{AA2BE342-1916-8841-BBE9-6EC9278BE7D2}"/>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3B6B750F-01B3-3E42-AA67-4C06FBACFD40}"/>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6B3D038B-73C7-6D4C-B35D-8C2DD884A205}"/>
              </a:ext>
            </a:extLst>
          </p:cNvPr>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graphicFrame>
        <p:nvGraphicFramePr>
          <p:cNvPr id="8" name="Table 7">
            <a:extLst>
              <a:ext uri="{FF2B5EF4-FFF2-40B4-BE49-F238E27FC236}">
                <a16:creationId xmlns:a16="http://schemas.microsoft.com/office/drawing/2014/main" id="{D9728FBE-49C7-4347-9469-64F018CBD6E8}"/>
              </a:ext>
            </a:extLst>
          </p:cNvPr>
          <p:cNvGraphicFramePr>
            <a:graphicFrameLocks noGrp="1"/>
          </p:cNvGraphicFramePr>
          <p:nvPr>
            <p:extLst>
              <p:ext uri="{D42A27DB-BD31-4B8C-83A1-F6EECF244321}">
                <p14:modId xmlns:p14="http://schemas.microsoft.com/office/powerpoint/2010/main" val="4284296388"/>
              </p:ext>
            </p:extLst>
          </p:nvPr>
        </p:nvGraphicFramePr>
        <p:xfrm>
          <a:off x="781878" y="1309629"/>
          <a:ext cx="7353302" cy="3337560"/>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686000695"/>
                    </a:ext>
                  </a:extLst>
                </a:gridCol>
                <a:gridCol w="1354667">
                  <a:extLst>
                    <a:ext uri="{9D8B030D-6E8A-4147-A177-3AD203B41FA5}">
                      <a16:colId xmlns:a16="http://schemas.microsoft.com/office/drawing/2014/main" val="2230596808"/>
                    </a:ext>
                  </a:extLst>
                </a:gridCol>
                <a:gridCol w="1083734">
                  <a:extLst>
                    <a:ext uri="{9D8B030D-6E8A-4147-A177-3AD203B41FA5}">
                      <a16:colId xmlns:a16="http://schemas.microsoft.com/office/drawing/2014/main" val="348966028"/>
                    </a:ext>
                  </a:extLst>
                </a:gridCol>
                <a:gridCol w="1591733">
                  <a:extLst>
                    <a:ext uri="{9D8B030D-6E8A-4147-A177-3AD203B41FA5}">
                      <a16:colId xmlns:a16="http://schemas.microsoft.com/office/drawing/2014/main" val="772965276"/>
                    </a:ext>
                  </a:extLst>
                </a:gridCol>
                <a:gridCol w="1392768">
                  <a:extLst>
                    <a:ext uri="{9D8B030D-6E8A-4147-A177-3AD203B41FA5}">
                      <a16:colId xmlns:a16="http://schemas.microsoft.com/office/drawing/2014/main" val="808879088"/>
                    </a:ext>
                  </a:extLst>
                </a:gridCol>
              </a:tblGrid>
              <a:tr h="278130">
                <a:tc>
                  <a:txBody>
                    <a:bodyPr/>
                    <a:lstStyle/>
                    <a:p>
                      <a:r>
                        <a:rPr lang="en-US" sz="1000" dirty="0"/>
                        <a:t>Items</a:t>
                      </a:r>
                    </a:p>
                  </a:txBody>
                  <a:tcPr marL="68580" marR="68580" marT="34290" marB="34290"/>
                </a:tc>
                <a:tc>
                  <a:txBody>
                    <a:bodyPr/>
                    <a:lstStyle/>
                    <a:p>
                      <a:r>
                        <a:rPr lang="en-US" sz="1000" dirty="0"/>
                        <a:t>Dimensions [cm]</a:t>
                      </a:r>
                    </a:p>
                  </a:txBody>
                  <a:tcPr marL="68580" marR="68580" marT="34290" marB="34290"/>
                </a:tc>
                <a:tc>
                  <a:txBody>
                    <a:bodyPr/>
                    <a:lstStyle/>
                    <a:p>
                      <a:r>
                        <a:rPr lang="en-US" sz="1000" dirty="0"/>
                        <a:t>Weight  [kg]</a:t>
                      </a:r>
                    </a:p>
                  </a:txBody>
                  <a:tcPr marL="68580" marR="68580" marT="34290" marB="34290"/>
                </a:tc>
                <a:tc>
                  <a:txBody>
                    <a:bodyPr/>
                    <a:lstStyle/>
                    <a:p>
                      <a:r>
                        <a:rPr lang="en-US" sz="1000" dirty="0"/>
                        <a:t>Count with spares</a:t>
                      </a:r>
                    </a:p>
                  </a:txBody>
                  <a:tcPr marL="68580" marR="68580" marT="34290" marB="34290"/>
                </a:tc>
                <a:tc>
                  <a:txBody>
                    <a:bodyPr/>
                    <a:lstStyle/>
                    <a:p>
                      <a:r>
                        <a:rPr lang="en-US" sz="1000" dirty="0"/>
                        <a:t>Total Weight [kg]</a:t>
                      </a:r>
                    </a:p>
                  </a:txBody>
                  <a:tcPr marL="68580" marR="68580" marT="34290" marB="34290"/>
                </a:tc>
                <a:extLst>
                  <a:ext uri="{0D108BD9-81ED-4DB2-BD59-A6C34878D82A}">
                    <a16:rowId xmlns:a16="http://schemas.microsoft.com/office/drawing/2014/main" val="2385474527"/>
                  </a:ext>
                </a:extLst>
              </a:tr>
              <a:tr h="278130">
                <a:tc>
                  <a:txBody>
                    <a:bodyPr/>
                    <a:lstStyle/>
                    <a:p>
                      <a:r>
                        <a:rPr lang="en-US" sz="1000" dirty="0"/>
                        <a:t>Top profiles</a:t>
                      </a:r>
                    </a:p>
                  </a:txBody>
                  <a:tcPr marL="68580" marR="68580" marT="34290" marB="34290"/>
                </a:tc>
                <a:tc>
                  <a:txBody>
                    <a:bodyPr/>
                    <a:lstStyle/>
                    <a:p>
                      <a:r>
                        <a:rPr lang="en-US" sz="1000" dirty="0"/>
                        <a:t>230 x 5 x 1</a:t>
                      </a:r>
                    </a:p>
                  </a:txBody>
                  <a:tcPr marL="68580" marR="68580" marT="34290" marB="34290"/>
                </a:tc>
                <a:tc>
                  <a:txBody>
                    <a:bodyPr/>
                    <a:lstStyle/>
                    <a:p>
                      <a:r>
                        <a:rPr lang="en-US" sz="1000" dirty="0"/>
                        <a:t>0.56</a:t>
                      </a:r>
                    </a:p>
                  </a:txBody>
                  <a:tcPr marL="68580" marR="68580" marT="34290" marB="34290"/>
                </a:tc>
                <a:tc>
                  <a:txBody>
                    <a:bodyPr/>
                    <a:lstStyle/>
                    <a:p>
                      <a:r>
                        <a:rPr lang="en-US" sz="1000" dirty="0"/>
                        <a:t>1200</a:t>
                      </a:r>
                    </a:p>
                  </a:txBody>
                  <a:tcPr marL="68580" marR="68580" marT="34290" marB="34290"/>
                </a:tc>
                <a:tc>
                  <a:txBody>
                    <a:bodyPr/>
                    <a:lstStyle/>
                    <a:p>
                      <a:r>
                        <a:rPr lang="en-US" sz="1000" dirty="0"/>
                        <a:t>672</a:t>
                      </a:r>
                    </a:p>
                  </a:txBody>
                  <a:tcPr marL="68580" marR="68580" marT="34290" marB="34290"/>
                </a:tc>
                <a:extLst>
                  <a:ext uri="{0D108BD9-81ED-4DB2-BD59-A6C34878D82A}">
                    <a16:rowId xmlns:a16="http://schemas.microsoft.com/office/drawing/2014/main" val="586022538"/>
                  </a:ext>
                </a:extLst>
              </a:tr>
              <a:tr h="278130">
                <a:tc>
                  <a:txBody>
                    <a:bodyPr/>
                    <a:lstStyle/>
                    <a:p>
                      <a:r>
                        <a:rPr lang="en-US" sz="1000" dirty="0"/>
                        <a:t>Top FRP I-beams</a:t>
                      </a:r>
                    </a:p>
                  </a:txBody>
                  <a:tcPr marL="68580" marR="68580" marT="34290" marB="34290"/>
                </a:tc>
                <a:tc>
                  <a:txBody>
                    <a:bodyPr/>
                    <a:lstStyle/>
                    <a:p>
                      <a:r>
                        <a:rPr lang="en-US" sz="1000" dirty="0"/>
                        <a:t>355 x 10 x 5</a:t>
                      </a:r>
                    </a:p>
                  </a:txBody>
                  <a:tcPr marL="68580" marR="68580" marT="34290" marB="34290"/>
                </a:tc>
                <a:tc>
                  <a:txBody>
                    <a:bodyPr/>
                    <a:lstStyle/>
                    <a:p>
                      <a:r>
                        <a:rPr lang="en-US" sz="1000" dirty="0"/>
                        <a:t>7.4</a:t>
                      </a:r>
                    </a:p>
                  </a:txBody>
                  <a:tcPr marL="68580" marR="68580" marT="34290" marB="34290"/>
                </a:tc>
                <a:tc>
                  <a:txBody>
                    <a:bodyPr/>
                    <a:lstStyle/>
                    <a:p>
                      <a:r>
                        <a:rPr lang="en-US" sz="1000" dirty="0"/>
                        <a:t>40</a:t>
                      </a:r>
                    </a:p>
                  </a:txBody>
                  <a:tcPr marL="68580" marR="68580" marT="34290" marB="34290"/>
                </a:tc>
                <a:tc>
                  <a:txBody>
                    <a:bodyPr/>
                    <a:lstStyle/>
                    <a:p>
                      <a:r>
                        <a:rPr lang="en-US" sz="1000" dirty="0"/>
                        <a:t>300</a:t>
                      </a:r>
                    </a:p>
                  </a:txBody>
                  <a:tcPr marL="68580" marR="68580" marT="34290" marB="34290"/>
                </a:tc>
                <a:extLst>
                  <a:ext uri="{0D108BD9-81ED-4DB2-BD59-A6C34878D82A}">
                    <a16:rowId xmlns:a16="http://schemas.microsoft.com/office/drawing/2014/main" val="2462190377"/>
                  </a:ext>
                </a:extLst>
              </a:tr>
              <a:tr h="278130">
                <a:tc>
                  <a:txBody>
                    <a:bodyPr/>
                    <a:lstStyle/>
                    <a:p>
                      <a:r>
                        <a:rPr lang="en-US" sz="1000" dirty="0"/>
                        <a:t>Top slip nuts</a:t>
                      </a:r>
                    </a:p>
                  </a:txBody>
                  <a:tcPr marL="68580" marR="68580" marT="34290" marB="34290"/>
                </a:tc>
                <a:tc>
                  <a:txBody>
                    <a:bodyPr/>
                    <a:lstStyle/>
                    <a:p>
                      <a:r>
                        <a:rPr lang="en-US" sz="1000" dirty="0"/>
                        <a:t>4 x 2 x 0.3</a:t>
                      </a:r>
                    </a:p>
                  </a:txBody>
                  <a:tcPr marL="68580" marR="68580" marT="34290" marB="34290"/>
                </a:tc>
                <a:tc>
                  <a:txBody>
                    <a:bodyPr/>
                    <a:lstStyle/>
                    <a:p>
                      <a:r>
                        <a:rPr lang="en-US" sz="1000" dirty="0"/>
                        <a:t>0.02</a:t>
                      </a:r>
                    </a:p>
                  </a:txBody>
                  <a:tcPr marL="68580" marR="68580" marT="34290" marB="34290"/>
                </a:tc>
                <a:tc>
                  <a:txBody>
                    <a:bodyPr/>
                    <a:lstStyle/>
                    <a:p>
                      <a:r>
                        <a:rPr lang="en-US" sz="1000" dirty="0"/>
                        <a:t>3600</a:t>
                      </a:r>
                    </a:p>
                  </a:txBody>
                  <a:tcPr marL="68580" marR="68580" marT="34290" marB="34290"/>
                </a:tc>
                <a:tc>
                  <a:txBody>
                    <a:bodyPr/>
                    <a:lstStyle/>
                    <a:p>
                      <a:r>
                        <a:rPr lang="en-US" sz="1000" dirty="0"/>
                        <a:t>72</a:t>
                      </a:r>
                    </a:p>
                  </a:txBody>
                  <a:tcPr marL="68580" marR="68580" marT="34290" marB="34290"/>
                </a:tc>
                <a:extLst>
                  <a:ext uri="{0D108BD9-81ED-4DB2-BD59-A6C34878D82A}">
                    <a16:rowId xmlns:a16="http://schemas.microsoft.com/office/drawing/2014/main" val="1027400453"/>
                  </a:ext>
                </a:extLst>
              </a:tr>
              <a:tr h="278130">
                <a:tc>
                  <a:txBody>
                    <a:bodyPr/>
                    <a:lstStyle/>
                    <a:p>
                      <a:r>
                        <a:rPr lang="en-US" sz="1000" dirty="0"/>
                        <a:t>Top FRP standoffs</a:t>
                      </a:r>
                    </a:p>
                  </a:txBody>
                  <a:tcPr marL="68580" marR="68580" marT="34290" marB="34290"/>
                </a:tc>
                <a:tc>
                  <a:txBody>
                    <a:bodyPr/>
                    <a:lstStyle/>
                    <a:p>
                      <a:r>
                        <a:rPr lang="en-US" sz="1000" dirty="0"/>
                        <a:t>60 x 10 x 5</a:t>
                      </a:r>
                    </a:p>
                  </a:txBody>
                  <a:tcPr marL="68580" marR="68580" marT="34290" marB="34290"/>
                </a:tc>
                <a:tc>
                  <a:txBody>
                    <a:bodyPr/>
                    <a:lstStyle/>
                    <a:p>
                      <a:r>
                        <a:rPr lang="en-US" sz="1000" dirty="0"/>
                        <a:t>1.2</a:t>
                      </a:r>
                    </a:p>
                  </a:txBody>
                  <a:tcPr marL="68580" marR="68580" marT="34290" marB="34290"/>
                </a:tc>
                <a:tc>
                  <a:txBody>
                    <a:bodyPr/>
                    <a:lstStyle/>
                    <a:p>
                      <a:r>
                        <a:rPr lang="en-US" sz="1000" dirty="0"/>
                        <a:t>40</a:t>
                      </a:r>
                    </a:p>
                  </a:txBody>
                  <a:tcPr marL="68580" marR="68580" marT="34290" marB="34290"/>
                </a:tc>
                <a:tc>
                  <a:txBody>
                    <a:bodyPr/>
                    <a:lstStyle/>
                    <a:p>
                      <a:r>
                        <a:rPr lang="en-US" sz="1000" dirty="0"/>
                        <a:t>50</a:t>
                      </a:r>
                    </a:p>
                  </a:txBody>
                  <a:tcPr marL="68580" marR="68580" marT="34290" marB="34290"/>
                </a:tc>
                <a:extLst>
                  <a:ext uri="{0D108BD9-81ED-4DB2-BD59-A6C34878D82A}">
                    <a16:rowId xmlns:a16="http://schemas.microsoft.com/office/drawing/2014/main" val="3145463195"/>
                  </a:ext>
                </a:extLst>
              </a:tr>
              <a:tr h="278130">
                <a:tc>
                  <a:txBody>
                    <a:bodyPr/>
                    <a:lstStyle/>
                    <a:p>
                      <a:r>
                        <a:rPr lang="en-US" sz="1000" dirty="0"/>
                        <a:t>Bottom profiles</a:t>
                      </a:r>
                    </a:p>
                  </a:txBody>
                  <a:tcPr marL="68580" marR="68580" marT="34290" marB="34290"/>
                </a:tc>
                <a:tc>
                  <a:txBody>
                    <a:bodyPr/>
                    <a:lstStyle/>
                    <a:p>
                      <a:r>
                        <a:rPr lang="en-US" sz="1000" dirty="0"/>
                        <a:t>230 x 5 x 1</a:t>
                      </a:r>
                    </a:p>
                  </a:txBody>
                  <a:tcPr marL="68580" marR="68580" marT="34290" marB="34290"/>
                </a:tc>
                <a:tc>
                  <a:txBody>
                    <a:bodyPr/>
                    <a:lstStyle/>
                    <a:p>
                      <a:r>
                        <a:rPr lang="en-US" sz="1000" dirty="0"/>
                        <a:t>0.56</a:t>
                      </a:r>
                    </a:p>
                  </a:txBody>
                  <a:tcPr marL="68580" marR="68580" marT="34290" marB="34290"/>
                </a:tc>
                <a:tc>
                  <a:txBody>
                    <a:bodyPr/>
                    <a:lstStyle/>
                    <a:p>
                      <a:r>
                        <a:rPr lang="en-US" sz="1000" dirty="0"/>
                        <a:t>1200</a:t>
                      </a:r>
                    </a:p>
                  </a:txBody>
                  <a:tcPr marL="68580" marR="68580" marT="34290" marB="34290"/>
                </a:tc>
                <a:tc>
                  <a:txBody>
                    <a:bodyPr/>
                    <a:lstStyle/>
                    <a:p>
                      <a:r>
                        <a:rPr lang="en-US" sz="1000" dirty="0"/>
                        <a:t>672</a:t>
                      </a:r>
                    </a:p>
                  </a:txBody>
                  <a:tcPr marL="68580" marR="68580" marT="34290" marB="34290"/>
                </a:tc>
                <a:extLst>
                  <a:ext uri="{0D108BD9-81ED-4DB2-BD59-A6C34878D82A}">
                    <a16:rowId xmlns:a16="http://schemas.microsoft.com/office/drawing/2014/main" val="3303532841"/>
                  </a:ext>
                </a:extLst>
              </a:tr>
              <a:tr h="278130">
                <a:tc>
                  <a:txBody>
                    <a:bodyPr/>
                    <a:lstStyle/>
                    <a:p>
                      <a:r>
                        <a:rPr lang="en-US" sz="1000" dirty="0"/>
                        <a:t>Bottom I-beams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355 x 10 x 5</a:t>
                      </a:r>
                    </a:p>
                  </a:txBody>
                  <a:tcPr marL="68580" marR="68580" marT="34290" marB="34290"/>
                </a:tc>
                <a:tc>
                  <a:txBody>
                    <a:bodyPr/>
                    <a:lstStyle/>
                    <a:p>
                      <a:r>
                        <a:rPr lang="en-US" sz="1000" dirty="0"/>
                        <a:t>7.4</a:t>
                      </a:r>
                    </a:p>
                  </a:txBody>
                  <a:tcPr marL="68580" marR="68580" marT="34290" marB="34290"/>
                </a:tc>
                <a:tc>
                  <a:txBody>
                    <a:bodyPr/>
                    <a:lstStyle/>
                    <a:p>
                      <a:r>
                        <a:rPr lang="en-US" sz="1000" dirty="0"/>
                        <a:t>40</a:t>
                      </a:r>
                    </a:p>
                  </a:txBody>
                  <a:tcPr marL="68580" marR="68580" marT="34290" marB="34290"/>
                </a:tc>
                <a:tc>
                  <a:txBody>
                    <a:bodyPr/>
                    <a:lstStyle/>
                    <a:p>
                      <a:r>
                        <a:rPr lang="en-US" sz="1000" dirty="0"/>
                        <a:t>300</a:t>
                      </a:r>
                    </a:p>
                  </a:txBody>
                  <a:tcPr marL="68580" marR="68580" marT="34290" marB="34290"/>
                </a:tc>
                <a:extLst>
                  <a:ext uri="{0D108BD9-81ED-4DB2-BD59-A6C34878D82A}">
                    <a16:rowId xmlns:a16="http://schemas.microsoft.com/office/drawing/2014/main" val="478534521"/>
                  </a:ext>
                </a:extLst>
              </a:tr>
              <a:tr h="278130">
                <a:tc>
                  <a:txBody>
                    <a:bodyPr/>
                    <a:lstStyle/>
                    <a:p>
                      <a:r>
                        <a:rPr lang="en-US" sz="1000" dirty="0"/>
                        <a:t>Bottom slip nuts</a:t>
                      </a:r>
                    </a:p>
                  </a:txBody>
                  <a:tcPr marL="68580" marR="68580" marT="34290" marB="34290"/>
                </a:tc>
                <a:tc>
                  <a:txBody>
                    <a:bodyPr/>
                    <a:lstStyle/>
                    <a:p>
                      <a:r>
                        <a:rPr lang="en-US" sz="1000" dirty="0"/>
                        <a:t>4 x 2 x 0.3</a:t>
                      </a:r>
                    </a:p>
                  </a:txBody>
                  <a:tcPr marL="68580" marR="68580" marT="34290" marB="34290"/>
                </a:tc>
                <a:tc>
                  <a:txBody>
                    <a:bodyPr/>
                    <a:lstStyle/>
                    <a:p>
                      <a:r>
                        <a:rPr lang="en-US" sz="1000" dirty="0"/>
                        <a:t>0.02</a:t>
                      </a:r>
                    </a:p>
                  </a:txBody>
                  <a:tcPr marL="68580" marR="68580" marT="34290" marB="34290"/>
                </a:tc>
                <a:tc>
                  <a:txBody>
                    <a:bodyPr/>
                    <a:lstStyle/>
                    <a:p>
                      <a:r>
                        <a:rPr lang="en-US" sz="1000" dirty="0"/>
                        <a:t>3600</a:t>
                      </a:r>
                    </a:p>
                  </a:txBody>
                  <a:tcPr marL="68580" marR="68580" marT="34290" marB="34290"/>
                </a:tc>
                <a:tc>
                  <a:txBody>
                    <a:bodyPr/>
                    <a:lstStyle/>
                    <a:p>
                      <a:r>
                        <a:rPr lang="en-US" sz="1000" dirty="0"/>
                        <a:t>72</a:t>
                      </a:r>
                    </a:p>
                  </a:txBody>
                  <a:tcPr marL="68580" marR="68580" marT="34290" marB="34290"/>
                </a:tc>
                <a:extLst>
                  <a:ext uri="{0D108BD9-81ED-4DB2-BD59-A6C34878D82A}">
                    <a16:rowId xmlns:a16="http://schemas.microsoft.com/office/drawing/2014/main" val="3132598370"/>
                  </a:ext>
                </a:extLst>
              </a:tr>
              <a:tr h="278130">
                <a:tc>
                  <a:txBody>
                    <a:bodyPr/>
                    <a:lstStyle/>
                    <a:p>
                      <a:r>
                        <a:rPr lang="en-US" sz="1000" dirty="0"/>
                        <a:t>Bottom FRP standoffs</a:t>
                      </a:r>
                    </a:p>
                  </a:txBody>
                  <a:tcPr marL="68580" marR="68580" marT="34290" marB="34290"/>
                </a:tc>
                <a:tc>
                  <a:txBody>
                    <a:bodyPr/>
                    <a:lstStyle/>
                    <a:p>
                      <a:r>
                        <a:rPr lang="en-US" sz="1000" dirty="0"/>
                        <a:t>60 x 10 x 5</a:t>
                      </a:r>
                    </a:p>
                  </a:txBody>
                  <a:tcPr marL="68580" marR="68580" marT="34290" marB="34290"/>
                </a:tc>
                <a:tc>
                  <a:txBody>
                    <a:bodyPr/>
                    <a:lstStyle/>
                    <a:p>
                      <a:r>
                        <a:rPr lang="en-US" sz="1000" dirty="0"/>
                        <a:t>1.2</a:t>
                      </a:r>
                    </a:p>
                  </a:txBody>
                  <a:tcPr marL="68580" marR="68580" marT="34290" marB="34290"/>
                </a:tc>
                <a:tc>
                  <a:txBody>
                    <a:bodyPr/>
                    <a:lstStyle/>
                    <a:p>
                      <a:r>
                        <a:rPr lang="en-US" sz="1000" dirty="0"/>
                        <a:t>40</a:t>
                      </a:r>
                    </a:p>
                  </a:txBody>
                  <a:tcPr marL="68580" marR="68580" marT="34290" marB="34290"/>
                </a:tc>
                <a:tc>
                  <a:txBody>
                    <a:bodyPr/>
                    <a:lstStyle/>
                    <a:p>
                      <a:r>
                        <a:rPr lang="en-US" sz="1000" dirty="0"/>
                        <a:t>50</a:t>
                      </a:r>
                    </a:p>
                  </a:txBody>
                  <a:tcPr marL="68580" marR="68580" marT="34290" marB="34290"/>
                </a:tc>
                <a:extLst>
                  <a:ext uri="{0D108BD9-81ED-4DB2-BD59-A6C34878D82A}">
                    <a16:rowId xmlns:a16="http://schemas.microsoft.com/office/drawing/2014/main" val="1686765469"/>
                  </a:ext>
                </a:extLst>
              </a:tr>
              <a:tr h="278130">
                <a:tc>
                  <a:txBody>
                    <a:bodyPr/>
                    <a:lstStyle/>
                    <a:p>
                      <a:r>
                        <a:rPr lang="en-US" sz="1000" dirty="0"/>
                        <a:t>PE caps</a:t>
                      </a:r>
                    </a:p>
                  </a:txBody>
                  <a:tcPr marL="68580" marR="68580" marT="34290" marB="34290"/>
                </a:tc>
                <a:tc>
                  <a:txBody>
                    <a:bodyPr/>
                    <a:lstStyle/>
                    <a:p>
                      <a:r>
                        <a:rPr lang="en-US" sz="1000" dirty="0"/>
                        <a:t>6 x 2 x 3</a:t>
                      </a:r>
                    </a:p>
                  </a:txBody>
                  <a:tcPr marL="68580" marR="68580" marT="34290" marB="34290"/>
                </a:tc>
                <a:tc>
                  <a:txBody>
                    <a:bodyPr/>
                    <a:lstStyle/>
                    <a:p>
                      <a:r>
                        <a:rPr lang="en-US" sz="1000" dirty="0"/>
                        <a:t>0.02</a:t>
                      </a:r>
                    </a:p>
                  </a:txBody>
                  <a:tcPr marL="68580" marR="68580" marT="34290" marB="34290"/>
                </a:tc>
                <a:tc>
                  <a:txBody>
                    <a:bodyPr/>
                    <a:lstStyle/>
                    <a:p>
                      <a:r>
                        <a:rPr lang="en-US" sz="1000" dirty="0"/>
                        <a:t>4800</a:t>
                      </a:r>
                    </a:p>
                  </a:txBody>
                  <a:tcPr marL="68580" marR="68580" marT="34290" marB="34290"/>
                </a:tc>
                <a:tc>
                  <a:txBody>
                    <a:bodyPr/>
                    <a:lstStyle/>
                    <a:p>
                      <a:r>
                        <a:rPr lang="en-US" sz="1000" dirty="0"/>
                        <a:t>100</a:t>
                      </a:r>
                    </a:p>
                  </a:txBody>
                  <a:tcPr marL="68580" marR="68580" marT="34290" marB="34290"/>
                </a:tc>
                <a:extLst>
                  <a:ext uri="{0D108BD9-81ED-4DB2-BD59-A6C34878D82A}">
                    <a16:rowId xmlns:a16="http://schemas.microsoft.com/office/drawing/2014/main" val="1973356569"/>
                  </a:ext>
                </a:extLst>
              </a:tr>
              <a:tr h="278130">
                <a:tc>
                  <a:txBody>
                    <a:bodyPr/>
                    <a:lstStyle/>
                    <a:p>
                      <a:r>
                        <a:rPr lang="en-US" sz="1000" dirty="0"/>
                        <a:t>APA latches</a:t>
                      </a:r>
                    </a:p>
                  </a:txBody>
                  <a:tcPr marL="68580" marR="68580" marT="34290" marB="34290"/>
                </a:tc>
                <a:tc>
                  <a:txBody>
                    <a:bodyPr/>
                    <a:lstStyle/>
                    <a:p>
                      <a:endParaRPr lang="en-US" sz="1000" dirty="0"/>
                    </a:p>
                  </a:txBody>
                  <a:tcPr marL="68580" marR="68580" marT="34290" marB="34290"/>
                </a:tc>
                <a:tc>
                  <a:txBody>
                    <a:bodyPr/>
                    <a:lstStyle/>
                    <a:p>
                      <a:r>
                        <a:rPr lang="en-US" sz="1000" dirty="0"/>
                        <a:t>5?</a:t>
                      </a:r>
                    </a:p>
                  </a:txBody>
                  <a:tcPr marL="68580" marR="68580" marT="34290" marB="34290"/>
                </a:tc>
                <a:tc>
                  <a:txBody>
                    <a:bodyPr/>
                    <a:lstStyle/>
                    <a:p>
                      <a:r>
                        <a:rPr lang="en-US" sz="1000" dirty="0"/>
                        <a:t>80</a:t>
                      </a:r>
                    </a:p>
                  </a:txBody>
                  <a:tcPr marL="68580" marR="68580" marT="34290" marB="34290"/>
                </a:tc>
                <a:tc>
                  <a:txBody>
                    <a:bodyPr/>
                    <a:lstStyle/>
                    <a:p>
                      <a:r>
                        <a:rPr lang="en-US" sz="1000" dirty="0"/>
                        <a:t>400?</a:t>
                      </a:r>
                    </a:p>
                  </a:txBody>
                  <a:tcPr marL="68580" marR="68580" marT="34290" marB="34290"/>
                </a:tc>
                <a:extLst>
                  <a:ext uri="{0D108BD9-81ED-4DB2-BD59-A6C34878D82A}">
                    <a16:rowId xmlns:a16="http://schemas.microsoft.com/office/drawing/2014/main" val="33376454"/>
                  </a:ext>
                </a:extLst>
              </a:tr>
              <a:tr h="278130">
                <a:tc>
                  <a:txBody>
                    <a:bodyPr/>
                    <a:lstStyle/>
                    <a:p>
                      <a:r>
                        <a:rPr lang="en-US" sz="1000" dirty="0"/>
                        <a:t>Hardware</a:t>
                      </a:r>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1000" dirty="0"/>
                        <a:t>120</a:t>
                      </a:r>
                    </a:p>
                  </a:txBody>
                  <a:tcPr marL="68580" marR="68580" marT="34290" marB="34290"/>
                </a:tc>
                <a:extLst>
                  <a:ext uri="{0D108BD9-81ED-4DB2-BD59-A6C34878D82A}">
                    <a16:rowId xmlns:a16="http://schemas.microsoft.com/office/drawing/2014/main" val="137728174"/>
                  </a:ext>
                </a:extLst>
              </a:tr>
            </a:tbl>
          </a:graphicData>
        </a:graphic>
      </p:graphicFrame>
    </p:spTree>
    <p:extLst>
      <p:ext uri="{BB962C8B-B14F-4D97-AF65-F5344CB8AC3E}">
        <p14:creationId xmlns:p14="http://schemas.microsoft.com/office/powerpoint/2010/main" val="249531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FCB9-088F-7B43-B869-B2C57F63E77C}"/>
              </a:ext>
            </a:extLst>
          </p:cNvPr>
          <p:cNvSpPr>
            <a:spLocks noGrp="1"/>
          </p:cNvSpPr>
          <p:nvPr>
            <p:ph type="title"/>
          </p:nvPr>
        </p:nvSpPr>
        <p:spPr/>
        <p:txBody>
          <a:bodyPr/>
          <a:lstStyle/>
          <a:p>
            <a:r>
              <a:rPr lang="en-US" dirty="0"/>
              <a:t>TBFC Parts Shipping </a:t>
            </a:r>
          </a:p>
        </p:txBody>
      </p:sp>
      <p:sp>
        <p:nvSpPr>
          <p:cNvPr id="4" name="Date Placeholder 3">
            <a:extLst>
              <a:ext uri="{FF2B5EF4-FFF2-40B4-BE49-F238E27FC236}">
                <a16:creationId xmlns:a16="http://schemas.microsoft.com/office/drawing/2014/main" id="{5A9AB374-08F2-2849-9F49-210FD7F823BA}"/>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2F241E17-9533-CE46-AFAB-EF0AAAF66B75}"/>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0DC3E36A-186E-9048-A637-C1758868D487}"/>
              </a:ext>
            </a:extLst>
          </p:cNvPr>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pic>
        <p:nvPicPr>
          <p:cNvPr id="7" name="Picture 6">
            <a:extLst>
              <a:ext uri="{FF2B5EF4-FFF2-40B4-BE49-F238E27FC236}">
                <a16:creationId xmlns:a16="http://schemas.microsoft.com/office/drawing/2014/main" id="{87172C00-B36F-8F40-ADCF-34B90863DB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68556" y="848101"/>
            <a:ext cx="5690716" cy="3141709"/>
          </a:xfrm>
          <a:prstGeom prst="rect">
            <a:avLst/>
          </a:prstGeom>
        </p:spPr>
      </p:pic>
      <p:pic>
        <p:nvPicPr>
          <p:cNvPr id="8" name="Picture 7">
            <a:extLst>
              <a:ext uri="{FF2B5EF4-FFF2-40B4-BE49-F238E27FC236}">
                <a16:creationId xmlns:a16="http://schemas.microsoft.com/office/drawing/2014/main" id="{4FBCD7F8-925E-F549-8F2C-D6669D82CC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860" y="1257595"/>
            <a:ext cx="1460044" cy="1321288"/>
          </a:xfrm>
          <a:prstGeom prst="rect">
            <a:avLst/>
          </a:prstGeom>
        </p:spPr>
      </p:pic>
      <p:pic>
        <p:nvPicPr>
          <p:cNvPr id="9" name="Picture 8">
            <a:extLst>
              <a:ext uri="{FF2B5EF4-FFF2-40B4-BE49-F238E27FC236}">
                <a16:creationId xmlns:a16="http://schemas.microsoft.com/office/drawing/2014/main" id="{0084D591-5767-4945-AE8E-F9A599BE38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1393" y="2062740"/>
            <a:ext cx="1390998" cy="1265049"/>
          </a:xfrm>
          <a:prstGeom prst="rect">
            <a:avLst/>
          </a:prstGeom>
        </p:spPr>
      </p:pic>
      <p:pic>
        <p:nvPicPr>
          <p:cNvPr id="10" name="Picture 9">
            <a:extLst>
              <a:ext uri="{FF2B5EF4-FFF2-40B4-BE49-F238E27FC236}">
                <a16:creationId xmlns:a16="http://schemas.microsoft.com/office/drawing/2014/main" id="{9FEC745E-4FDA-094B-98E8-EC25F98E65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00794" y="3725730"/>
            <a:ext cx="2043206" cy="1338257"/>
          </a:xfrm>
          <a:prstGeom prst="rect">
            <a:avLst/>
          </a:prstGeom>
        </p:spPr>
      </p:pic>
      <p:sp>
        <p:nvSpPr>
          <p:cNvPr id="11" name="TextBox 10">
            <a:extLst>
              <a:ext uri="{FF2B5EF4-FFF2-40B4-BE49-F238E27FC236}">
                <a16:creationId xmlns:a16="http://schemas.microsoft.com/office/drawing/2014/main" id="{12E66BB4-0B18-6C4C-A05B-9DCFF9DFF701}"/>
              </a:ext>
            </a:extLst>
          </p:cNvPr>
          <p:cNvSpPr txBox="1"/>
          <p:nvPr/>
        </p:nvSpPr>
        <p:spPr>
          <a:xfrm>
            <a:off x="1734936" y="1168143"/>
            <a:ext cx="2173336" cy="923330"/>
          </a:xfrm>
          <a:prstGeom prst="rect">
            <a:avLst/>
          </a:prstGeom>
          <a:noFill/>
        </p:spPr>
        <p:txBody>
          <a:bodyPr wrap="square" rtlCol="0">
            <a:spAutoFit/>
          </a:bodyPr>
          <a:lstStyle/>
          <a:p>
            <a:r>
              <a:rPr lang="en-US" dirty="0"/>
              <a:t>FRP I-beams</a:t>
            </a:r>
            <a:br>
              <a:rPr lang="en-US" dirty="0"/>
            </a:br>
            <a:r>
              <a:rPr lang="en-US" dirty="0"/>
              <a:t>4 wide, 5 double layers</a:t>
            </a:r>
          </a:p>
        </p:txBody>
      </p:sp>
      <p:sp>
        <p:nvSpPr>
          <p:cNvPr id="12" name="TextBox 11">
            <a:extLst>
              <a:ext uri="{FF2B5EF4-FFF2-40B4-BE49-F238E27FC236}">
                <a16:creationId xmlns:a16="http://schemas.microsoft.com/office/drawing/2014/main" id="{6340B7B0-57E0-124A-8930-56117455671A}"/>
              </a:ext>
            </a:extLst>
          </p:cNvPr>
          <p:cNvSpPr txBox="1"/>
          <p:nvPr/>
        </p:nvSpPr>
        <p:spPr>
          <a:xfrm>
            <a:off x="6003235" y="564796"/>
            <a:ext cx="2959655" cy="646331"/>
          </a:xfrm>
          <a:prstGeom prst="rect">
            <a:avLst/>
          </a:prstGeom>
          <a:noFill/>
        </p:spPr>
        <p:txBody>
          <a:bodyPr wrap="square" rtlCol="0">
            <a:spAutoFit/>
          </a:bodyPr>
          <a:lstStyle/>
          <a:p>
            <a:r>
              <a:rPr lang="en-US" dirty="0"/>
              <a:t>Profiles:</a:t>
            </a:r>
          </a:p>
          <a:p>
            <a:r>
              <a:rPr lang="en-US" dirty="0"/>
              <a:t>15 wide, 40 layers, 2 boxes</a:t>
            </a:r>
          </a:p>
        </p:txBody>
      </p:sp>
      <p:sp>
        <p:nvSpPr>
          <p:cNvPr id="13" name="TextBox 12">
            <a:extLst>
              <a:ext uri="{FF2B5EF4-FFF2-40B4-BE49-F238E27FC236}">
                <a16:creationId xmlns:a16="http://schemas.microsoft.com/office/drawing/2014/main" id="{61F4A15D-C6F4-2243-AF3D-953108B56424}"/>
              </a:ext>
            </a:extLst>
          </p:cNvPr>
          <p:cNvSpPr txBox="1"/>
          <p:nvPr/>
        </p:nvSpPr>
        <p:spPr>
          <a:xfrm>
            <a:off x="6172200" y="3683457"/>
            <a:ext cx="2011909" cy="646331"/>
          </a:xfrm>
          <a:prstGeom prst="rect">
            <a:avLst/>
          </a:prstGeom>
          <a:noFill/>
        </p:spPr>
        <p:txBody>
          <a:bodyPr wrap="square" rtlCol="0">
            <a:spAutoFit/>
          </a:bodyPr>
          <a:lstStyle/>
          <a:p>
            <a:r>
              <a:rPr lang="en-US" dirty="0"/>
              <a:t>All top or bottom FC major parts</a:t>
            </a:r>
          </a:p>
        </p:txBody>
      </p:sp>
      <p:graphicFrame>
        <p:nvGraphicFramePr>
          <p:cNvPr id="14" name="Content Placeholder 3">
            <a:extLst>
              <a:ext uri="{FF2B5EF4-FFF2-40B4-BE49-F238E27FC236}">
                <a16:creationId xmlns:a16="http://schemas.microsoft.com/office/drawing/2014/main" id="{4FA1348B-ED40-D94A-AD7E-178D21F90F71}"/>
              </a:ext>
            </a:extLst>
          </p:cNvPr>
          <p:cNvGraphicFramePr>
            <a:graphicFrameLocks/>
          </p:cNvGraphicFramePr>
          <p:nvPr>
            <p:extLst>
              <p:ext uri="{D42A27DB-BD31-4B8C-83A1-F6EECF244321}">
                <p14:modId xmlns:p14="http://schemas.microsoft.com/office/powerpoint/2010/main" val="1281533241"/>
              </p:ext>
            </p:extLst>
          </p:nvPr>
        </p:nvGraphicFramePr>
        <p:xfrm>
          <a:off x="96054" y="3995235"/>
          <a:ext cx="5179994" cy="1048725"/>
        </p:xfrm>
        <a:graphic>
          <a:graphicData uri="http://schemas.openxmlformats.org/drawingml/2006/table">
            <a:tbl>
              <a:tblPr firstRow="1" bandRow="1">
                <a:tableStyleId>{5C22544A-7EE6-4342-B048-85BDC9FD1C3A}</a:tableStyleId>
              </a:tblPr>
              <a:tblGrid>
                <a:gridCol w="1294999">
                  <a:extLst>
                    <a:ext uri="{9D8B030D-6E8A-4147-A177-3AD203B41FA5}">
                      <a16:colId xmlns:a16="http://schemas.microsoft.com/office/drawing/2014/main" val="3821383775"/>
                    </a:ext>
                  </a:extLst>
                </a:gridCol>
                <a:gridCol w="1159158">
                  <a:extLst>
                    <a:ext uri="{9D8B030D-6E8A-4147-A177-3AD203B41FA5}">
                      <a16:colId xmlns:a16="http://schemas.microsoft.com/office/drawing/2014/main" val="209711278"/>
                    </a:ext>
                  </a:extLst>
                </a:gridCol>
                <a:gridCol w="813104">
                  <a:extLst>
                    <a:ext uri="{9D8B030D-6E8A-4147-A177-3AD203B41FA5}">
                      <a16:colId xmlns:a16="http://schemas.microsoft.com/office/drawing/2014/main" val="1313767617"/>
                    </a:ext>
                  </a:extLst>
                </a:gridCol>
                <a:gridCol w="1912733">
                  <a:extLst>
                    <a:ext uri="{9D8B030D-6E8A-4147-A177-3AD203B41FA5}">
                      <a16:colId xmlns:a16="http://schemas.microsoft.com/office/drawing/2014/main" val="344820062"/>
                    </a:ext>
                  </a:extLst>
                </a:gridCol>
              </a:tblGrid>
              <a:tr h="209745">
                <a:tc>
                  <a:txBody>
                    <a:bodyPr/>
                    <a:lstStyle/>
                    <a:p>
                      <a:r>
                        <a:rPr lang="en-US" sz="900" dirty="0"/>
                        <a:t>Box #</a:t>
                      </a:r>
                    </a:p>
                  </a:txBody>
                  <a:tcPr marL="68580" marR="68580" marT="34290" marB="34290"/>
                </a:tc>
                <a:tc>
                  <a:txBody>
                    <a:bodyPr/>
                    <a:lstStyle/>
                    <a:p>
                      <a:r>
                        <a:rPr lang="en-US" sz="900" dirty="0"/>
                        <a:t>Dimensions  [m]</a:t>
                      </a:r>
                    </a:p>
                  </a:txBody>
                  <a:tcPr marL="68580" marR="68580" marT="34290" marB="34290"/>
                </a:tc>
                <a:tc>
                  <a:txBody>
                    <a:bodyPr/>
                    <a:lstStyle/>
                    <a:p>
                      <a:r>
                        <a:rPr lang="en-US" sz="900" dirty="0"/>
                        <a:t>Weight  [kg]</a:t>
                      </a:r>
                    </a:p>
                  </a:txBody>
                  <a:tcPr marL="68580" marR="68580" marT="34290" marB="34290"/>
                </a:tc>
                <a:tc>
                  <a:txBody>
                    <a:bodyPr/>
                    <a:lstStyle/>
                    <a:p>
                      <a:r>
                        <a:rPr lang="en-US" sz="900" dirty="0"/>
                        <a:t>Notes</a:t>
                      </a:r>
                    </a:p>
                  </a:txBody>
                  <a:tcPr marL="68580" marR="68580" marT="34290" marB="34290"/>
                </a:tc>
                <a:extLst>
                  <a:ext uri="{0D108BD9-81ED-4DB2-BD59-A6C34878D82A}">
                    <a16:rowId xmlns:a16="http://schemas.microsoft.com/office/drawing/2014/main" val="1776159518"/>
                  </a:ext>
                </a:extLst>
              </a:tr>
              <a:tr h="209745">
                <a:tc>
                  <a:txBody>
                    <a:bodyPr/>
                    <a:lstStyle/>
                    <a:p>
                      <a:r>
                        <a:rPr lang="en-US" sz="900" dirty="0"/>
                        <a:t>1. Top profiles x 2</a:t>
                      </a:r>
                    </a:p>
                  </a:txBody>
                  <a:tcPr marL="68580" marR="68580" marT="34290" marB="34290"/>
                </a:tc>
                <a:tc>
                  <a:txBody>
                    <a:bodyPr/>
                    <a:lstStyle/>
                    <a:p>
                      <a:r>
                        <a:rPr lang="en-US" sz="900" dirty="0"/>
                        <a:t>2.5 x 0.9 x 0.8</a:t>
                      </a:r>
                    </a:p>
                  </a:txBody>
                  <a:tcPr marL="68580" marR="68580" marT="34290" marB="34290"/>
                </a:tc>
                <a:tc>
                  <a:txBody>
                    <a:bodyPr/>
                    <a:lstStyle/>
                    <a:p>
                      <a:r>
                        <a:rPr lang="en-US" sz="900" dirty="0"/>
                        <a:t>473</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4052190184"/>
                  </a:ext>
                </a:extLst>
              </a:tr>
              <a:tr h="209745">
                <a:tc>
                  <a:txBody>
                    <a:bodyPr/>
                    <a:lstStyle/>
                    <a:p>
                      <a:r>
                        <a:rPr lang="en-US" sz="900" dirty="0"/>
                        <a:t>2. Top I-beams</a:t>
                      </a:r>
                    </a:p>
                  </a:txBody>
                  <a:tcPr marL="68580" marR="68580" marT="34290" marB="34290"/>
                </a:tc>
                <a:tc>
                  <a:txBody>
                    <a:bodyPr/>
                    <a:lstStyle/>
                    <a:p>
                      <a:r>
                        <a:rPr lang="en-US" sz="900" dirty="0"/>
                        <a:t>3.6 x 0.6 x 0.6</a:t>
                      </a:r>
                    </a:p>
                  </a:txBody>
                  <a:tcPr marL="68580" marR="68580" marT="34290" marB="34290"/>
                </a:tc>
                <a:tc>
                  <a:txBody>
                    <a:bodyPr/>
                    <a:lstStyle/>
                    <a:p>
                      <a:r>
                        <a:rPr lang="en-US" sz="900" dirty="0"/>
                        <a:t>440</a:t>
                      </a:r>
                    </a:p>
                  </a:txBody>
                  <a:tcPr marL="68580" marR="68580" marT="34290" marB="34290"/>
                </a:tc>
                <a:tc>
                  <a:txBody>
                    <a:bodyPr/>
                    <a:lstStyle/>
                    <a:p>
                      <a:r>
                        <a:rPr lang="en-US" sz="900" dirty="0"/>
                        <a:t>+ short riser I-beams</a:t>
                      </a:r>
                    </a:p>
                  </a:txBody>
                  <a:tcPr marL="68580" marR="68580" marT="34290" marB="34290"/>
                </a:tc>
                <a:extLst>
                  <a:ext uri="{0D108BD9-81ED-4DB2-BD59-A6C34878D82A}">
                    <a16:rowId xmlns:a16="http://schemas.microsoft.com/office/drawing/2014/main" val="3360396524"/>
                  </a:ext>
                </a:extLst>
              </a:tr>
              <a:tr h="209745">
                <a:tc>
                  <a:txBody>
                    <a:bodyPr/>
                    <a:lstStyle/>
                    <a:p>
                      <a:r>
                        <a:rPr lang="en-US" sz="900" dirty="0"/>
                        <a:t>3. Bottom profiles x 2 </a:t>
                      </a:r>
                    </a:p>
                  </a:txBody>
                  <a:tcPr marL="68580" marR="68580" marT="34290" marB="34290"/>
                </a:tc>
                <a:tc>
                  <a:txBody>
                    <a:bodyPr/>
                    <a:lstStyle/>
                    <a:p>
                      <a:r>
                        <a:rPr lang="en-US" sz="900" dirty="0"/>
                        <a:t>2.5 x 0.9 x 0.8</a:t>
                      </a:r>
                    </a:p>
                  </a:txBody>
                  <a:tcPr marL="68580" marR="68580" marT="34290" marB="34290"/>
                </a:tc>
                <a:tc>
                  <a:txBody>
                    <a:bodyPr/>
                    <a:lstStyle/>
                    <a:p>
                      <a:r>
                        <a:rPr lang="en-US" sz="900" dirty="0"/>
                        <a:t>473</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2338133538"/>
                  </a:ext>
                </a:extLst>
              </a:tr>
              <a:tr h="209745">
                <a:tc>
                  <a:txBody>
                    <a:bodyPr/>
                    <a:lstStyle/>
                    <a:p>
                      <a:r>
                        <a:rPr lang="en-US" sz="900" dirty="0"/>
                        <a:t>4. Bottom I-beams</a:t>
                      </a:r>
                    </a:p>
                  </a:txBody>
                  <a:tcPr marL="68580" marR="68580" marT="34290" marB="34290"/>
                </a:tc>
                <a:tc>
                  <a:txBody>
                    <a:bodyPr/>
                    <a:lstStyle/>
                    <a:p>
                      <a:r>
                        <a:rPr lang="en-US" sz="900" dirty="0"/>
                        <a:t>3.6 x 0.6 x 0.6</a:t>
                      </a:r>
                    </a:p>
                  </a:txBody>
                  <a:tcPr marL="68580" marR="68580" marT="34290" marB="34290"/>
                </a:tc>
                <a:tc>
                  <a:txBody>
                    <a:bodyPr/>
                    <a:lstStyle/>
                    <a:p>
                      <a:r>
                        <a:rPr lang="en-US" sz="900" dirty="0"/>
                        <a:t>440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short riser I-beams</a:t>
                      </a:r>
                    </a:p>
                  </a:txBody>
                  <a:tcPr marL="68580" marR="68580" marT="34290" marB="34290"/>
                </a:tc>
                <a:extLst>
                  <a:ext uri="{0D108BD9-81ED-4DB2-BD59-A6C34878D82A}">
                    <a16:rowId xmlns:a16="http://schemas.microsoft.com/office/drawing/2014/main" val="1736171203"/>
                  </a:ext>
                </a:extLst>
              </a:tr>
            </a:tbl>
          </a:graphicData>
        </a:graphic>
      </p:graphicFrame>
    </p:spTree>
    <p:extLst>
      <p:ext uri="{BB962C8B-B14F-4D97-AF65-F5344CB8AC3E}">
        <p14:creationId xmlns:p14="http://schemas.microsoft.com/office/powerpoint/2010/main" val="184717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BEAB-CBC5-3149-BB6D-0A1E8C1550D4}"/>
              </a:ext>
            </a:extLst>
          </p:cNvPr>
          <p:cNvSpPr>
            <a:spLocks noGrp="1"/>
          </p:cNvSpPr>
          <p:nvPr>
            <p:ph type="title"/>
          </p:nvPr>
        </p:nvSpPr>
        <p:spPr/>
        <p:txBody>
          <a:bodyPr/>
          <a:lstStyle/>
          <a:p>
            <a:r>
              <a:rPr lang="en-US" dirty="0"/>
              <a:t>TBFC Inside Cleanroom</a:t>
            </a:r>
          </a:p>
        </p:txBody>
      </p:sp>
      <p:sp>
        <p:nvSpPr>
          <p:cNvPr id="3" name="Content Placeholder 2">
            <a:extLst>
              <a:ext uri="{FF2B5EF4-FFF2-40B4-BE49-F238E27FC236}">
                <a16:creationId xmlns:a16="http://schemas.microsoft.com/office/drawing/2014/main" id="{DA3905BF-67BA-484D-8188-31B76AAE1B20}"/>
              </a:ext>
            </a:extLst>
          </p:cNvPr>
          <p:cNvSpPr>
            <a:spLocks noGrp="1"/>
          </p:cNvSpPr>
          <p:nvPr>
            <p:ph idx="11"/>
          </p:nvPr>
        </p:nvSpPr>
        <p:spPr>
          <a:xfrm>
            <a:off x="414278" y="4035287"/>
            <a:ext cx="6890983" cy="705678"/>
          </a:xfrm>
        </p:spPr>
        <p:txBody>
          <a:bodyPr>
            <a:noAutofit/>
          </a:bodyPr>
          <a:lstStyle/>
          <a:p>
            <a:r>
              <a:rPr lang="en-US" sz="1400" dirty="0"/>
              <a:t>Alternative: move 4 beams from the crate in the cavern into the cleanroom every shift.  Leave them on a shelf in the clean room to save floor space in the cleanroom. </a:t>
            </a:r>
            <a:r>
              <a:rPr lang="en-US" sz="1400" dirty="0">
                <a:sym typeface="Wingdings" panose="05000000000000000000" pitchFamily="2" charset="2"/>
              </a:rPr>
              <a:t> This leads to the option of packing more beams in the shipping crate</a:t>
            </a:r>
            <a:endParaRPr lang="en-US" sz="1400" dirty="0"/>
          </a:p>
        </p:txBody>
      </p:sp>
      <p:sp>
        <p:nvSpPr>
          <p:cNvPr id="4" name="Date Placeholder 3">
            <a:extLst>
              <a:ext uri="{FF2B5EF4-FFF2-40B4-BE49-F238E27FC236}">
                <a16:creationId xmlns:a16="http://schemas.microsoft.com/office/drawing/2014/main" id="{72A81DC8-9B5D-9349-B5E6-938A3A047E33}"/>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4C92BDC7-EE38-6C41-BBBC-F08B2BF06382}"/>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E5E746CA-EF0C-1C45-AE68-B11488D948D5}"/>
              </a:ext>
            </a:extLst>
          </p:cNvPr>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pic>
        <p:nvPicPr>
          <p:cNvPr id="7" name="Picture 6">
            <a:extLst>
              <a:ext uri="{FF2B5EF4-FFF2-40B4-BE49-F238E27FC236}">
                <a16:creationId xmlns:a16="http://schemas.microsoft.com/office/drawing/2014/main" id="{04488BAF-1199-874D-9440-D00E7A75445C}"/>
              </a:ext>
            </a:extLst>
          </p:cNvPr>
          <p:cNvPicPr>
            <a:picLocks noChangeAspect="1"/>
          </p:cNvPicPr>
          <p:nvPr/>
        </p:nvPicPr>
        <p:blipFill>
          <a:blip r:embed="rId2"/>
          <a:stretch>
            <a:fillRect/>
          </a:stretch>
        </p:blipFill>
        <p:spPr>
          <a:xfrm>
            <a:off x="842533" y="1003852"/>
            <a:ext cx="4233751" cy="2918564"/>
          </a:xfrm>
          <a:prstGeom prst="rect">
            <a:avLst/>
          </a:prstGeom>
        </p:spPr>
      </p:pic>
      <p:pic>
        <p:nvPicPr>
          <p:cNvPr id="8" name="Picture 7">
            <a:extLst>
              <a:ext uri="{FF2B5EF4-FFF2-40B4-BE49-F238E27FC236}">
                <a16:creationId xmlns:a16="http://schemas.microsoft.com/office/drawing/2014/main" id="{3E445DA1-8325-5A4D-AF49-C6A12B1F1D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6123" y="1639955"/>
            <a:ext cx="3037030" cy="2200903"/>
          </a:xfrm>
          <a:prstGeom prst="rect">
            <a:avLst/>
          </a:prstGeom>
        </p:spPr>
      </p:pic>
      <p:sp>
        <p:nvSpPr>
          <p:cNvPr id="9" name="TextBox 8">
            <a:extLst>
              <a:ext uri="{FF2B5EF4-FFF2-40B4-BE49-F238E27FC236}">
                <a16:creationId xmlns:a16="http://schemas.microsoft.com/office/drawing/2014/main" id="{240EC160-6A51-A140-9A74-255A182EB703}"/>
              </a:ext>
            </a:extLst>
          </p:cNvPr>
          <p:cNvSpPr txBox="1"/>
          <p:nvPr/>
        </p:nvSpPr>
        <p:spPr>
          <a:xfrm>
            <a:off x="550245" y="1226464"/>
            <a:ext cx="1898588" cy="369332"/>
          </a:xfrm>
          <a:prstGeom prst="rect">
            <a:avLst/>
          </a:prstGeom>
          <a:noFill/>
        </p:spPr>
        <p:txBody>
          <a:bodyPr wrap="square" rtlCol="0">
            <a:spAutoFit/>
          </a:bodyPr>
          <a:lstStyle/>
          <a:p>
            <a:r>
              <a:rPr lang="en-US" dirty="0"/>
              <a:t>2.5 weeks’ supply</a:t>
            </a:r>
          </a:p>
        </p:txBody>
      </p:sp>
      <p:sp>
        <p:nvSpPr>
          <p:cNvPr id="10" name="TextBox 9">
            <a:extLst>
              <a:ext uri="{FF2B5EF4-FFF2-40B4-BE49-F238E27FC236}">
                <a16:creationId xmlns:a16="http://schemas.microsoft.com/office/drawing/2014/main" id="{41EB2999-5FFA-7543-96BA-75E5C0A06E3F}"/>
              </a:ext>
            </a:extLst>
          </p:cNvPr>
          <p:cNvSpPr txBox="1"/>
          <p:nvPr/>
        </p:nvSpPr>
        <p:spPr>
          <a:xfrm>
            <a:off x="5615250" y="1226464"/>
            <a:ext cx="2147211" cy="369332"/>
          </a:xfrm>
          <a:prstGeom prst="rect">
            <a:avLst/>
          </a:prstGeom>
          <a:noFill/>
        </p:spPr>
        <p:txBody>
          <a:bodyPr wrap="square" rtlCol="0">
            <a:spAutoFit/>
          </a:bodyPr>
          <a:lstStyle/>
          <a:p>
            <a:r>
              <a:rPr lang="en-US" dirty="0"/>
              <a:t>1.25 weeks’ supply</a:t>
            </a:r>
          </a:p>
        </p:txBody>
      </p:sp>
    </p:spTree>
    <p:extLst>
      <p:ext uri="{BB962C8B-B14F-4D97-AF65-F5344CB8AC3E}">
        <p14:creationId xmlns:p14="http://schemas.microsoft.com/office/powerpoint/2010/main" val="317201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4428-E704-BA49-AFFF-96AD9234814C}"/>
              </a:ext>
            </a:extLst>
          </p:cNvPr>
          <p:cNvSpPr>
            <a:spLocks noGrp="1"/>
          </p:cNvSpPr>
          <p:nvPr>
            <p:ph type="title"/>
          </p:nvPr>
        </p:nvSpPr>
        <p:spPr/>
        <p:txBody>
          <a:bodyPr/>
          <a:lstStyle/>
          <a:p>
            <a:r>
              <a:rPr lang="en-US" dirty="0"/>
              <a:t>Main assembly tooling required</a:t>
            </a:r>
          </a:p>
        </p:txBody>
      </p:sp>
      <p:sp>
        <p:nvSpPr>
          <p:cNvPr id="3" name="Content Placeholder 2">
            <a:extLst>
              <a:ext uri="{FF2B5EF4-FFF2-40B4-BE49-F238E27FC236}">
                <a16:creationId xmlns:a16="http://schemas.microsoft.com/office/drawing/2014/main" id="{17298761-C1F8-BA4E-99E8-4D43CEDB1079}"/>
              </a:ext>
            </a:extLst>
          </p:cNvPr>
          <p:cNvSpPr>
            <a:spLocks noGrp="1"/>
          </p:cNvSpPr>
          <p:nvPr>
            <p:ph idx="11"/>
          </p:nvPr>
        </p:nvSpPr>
        <p:spPr>
          <a:xfrm>
            <a:off x="454035" y="905829"/>
            <a:ext cx="2309044" cy="3802727"/>
          </a:xfrm>
        </p:spPr>
        <p:txBody>
          <a:bodyPr/>
          <a:lstStyle/>
          <a:p>
            <a:r>
              <a:rPr lang="en-US" sz="1800" dirty="0"/>
              <a:t>CPA assembly tower</a:t>
            </a:r>
          </a:p>
          <a:p>
            <a:endParaRPr lang="en-US" dirty="0"/>
          </a:p>
        </p:txBody>
      </p:sp>
      <p:sp>
        <p:nvSpPr>
          <p:cNvPr id="4" name="Date Placeholder 3">
            <a:extLst>
              <a:ext uri="{FF2B5EF4-FFF2-40B4-BE49-F238E27FC236}">
                <a16:creationId xmlns:a16="http://schemas.microsoft.com/office/drawing/2014/main" id="{AD303986-3172-D049-946B-7301F911E4BF}"/>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88A81F00-8B15-1D4B-A82C-A5DE95AB9FB4}"/>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1E97249A-4017-A943-A989-C8A0596B4D0F}"/>
              </a:ext>
            </a:extLst>
          </p:cNvPr>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7" name="Content Placeholder 2">
            <a:extLst>
              <a:ext uri="{FF2B5EF4-FFF2-40B4-BE49-F238E27FC236}">
                <a16:creationId xmlns:a16="http://schemas.microsoft.com/office/drawing/2014/main" id="{79EFFE2C-49D7-F54C-834E-D1BB79532628}"/>
              </a:ext>
            </a:extLst>
          </p:cNvPr>
          <p:cNvSpPr txBox="1">
            <a:spLocks/>
          </p:cNvSpPr>
          <p:nvPr/>
        </p:nvSpPr>
        <p:spPr>
          <a:xfrm>
            <a:off x="4164643" y="938960"/>
            <a:ext cx="4889905" cy="3802727"/>
          </a:xfrm>
          <a:prstGeom prst="rect">
            <a:avLst/>
          </a:prstGeom>
        </p:spPr>
        <p:txBody>
          <a:bodyPr lIns="0" rIns="0">
            <a:normAutofit/>
          </a:bodyPr>
          <a:lstStyle>
            <a:lvl1pPr marL="192020" indent="-198877" algn="l" defTabSz="342892" rtl="0" fontAlgn="base">
              <a:lnSpc>
                <a:spcPct val="100000"/>
              </a:lnSpc>
              <a:spcBef>
                <a:spcPts val="900"/>
              </a:spcBef>
              <a:spcAft>
                <a:spcPts val="0"/>
              </a:spcAft>
              <a:buFont typeface="Arial"/>
              <a:buChar char="•"/>
              <a:defRPr sz="1650" b="0" i="0" kern="1200">
                <a:solidFill>
                  <a:srgbClr val="3C5A77"/>
                </a:solidFill>
                <a:latin typeface="Helvetica"/>
                <a:ea typeface="Geneva" charset="0"/>
                <a:cs typeface="Geneva" charset="0"/>
              </a:defRPr>
            </a:lvl1pPr>
            <a:lvl2pPr marL="405994" indent="-200020" algn="l" defTabSz="342892" rtl="0" fontAlgn="base">
              <a:lnSpc>
                <a:spcPct val="100000"/>
              </a:lnSpc>
              <a:spcBef>
                <a:spcPts val="900"/>
              </a:spcBef>
              <a:spcAft>
                <a:spcPts val="0"/>
              </a:spcAft>
              <a:buSzPct val="90000"/>
              <a:buFont typeface="Lucida Grande"/>
              <a:buChar char="-"/>
              <a:defRPr sz="1500" b="0" i="0" kern="1200">
                <a:solidFill>
                  <a:srgbClr val="3C5A77"/>
                </a:solidFill>
                <a:latin typeface="Helvetica"/>
                <a:ea typeface="Geneva" charset="0"/>
                <a:cs typeface="+mn-cs"/>
              </a:defRPr>
            </a:lvl2pPr>
            <a:lvl3pPr marL="673877" indent="-204783" algn="l" defTabSz="342892" rtl="0" fontAlgn="base">
              <a:lnSpc>
                <a:spcPct val="100000"/>
              </a:lnSpc>
              <a:spcBef>
                <a:spcPts val="900"/>
              </a:spcBef>
              <a:spcAft>
                <a:spcPts val="0"/>
              </a:spcAft>
              <a:buSzPct val="88000"/>
              <a:buFont typeface="Arial"/>
              <a:buChar char="•"/>
              <a:defRPr sz="1350" b="0" i="0" kern="1200">
                <a:solidFill>
                  <a:srgbClr val="3C5A77"/>
                </a:solidFill>
                <a:latin typeface="Helvetica"/>
                <a:ea typeface="Geneva" charset="0"/>
                <a:cs typeface="+mn-cs"/>
              </a:defRPr>
            </a:lvl3pPr>
            <a:lvl4pPr marL="873897" indent="-200020" algn="l" defTabSz="342892" rtl="0" fontAlgn="base">
              <a:lnSpc>
                <a:spcPct val="100000"/>
              </a:lnSpc>
              <a:spcBef>
                <a:spcPts val="900"/>
              </a:spcBef>
              <a:spcAft>
                <a:spcPts val="0"/>
              </a:spcAft>
              <a:buSzPct val="90000"/>
              <a:buFont typeface="Lucida Grande"/>
              <a:buChar char="-"/>
              <a:defRPr sz="1200" b="0" i="0" kern="1200">
                <a:solidFill>
                  <a:srgbClr val="3C5A77"/>
                </a:solidFill>
                <a:latin typeface="Helvetica"/>
                <a:ea typeface="Geneva" charset="0"/>
                <a:cs typeface="+mn-cs"/>
              </a:defRPr>
            </a:lvl4pPr>
            <a:lvl5pPr marL="1073918" indent="-200020" algn="l" defTabSz="342892" rtl="0" fontAlgn="base">
              <a:lnSpc>
                <a:spcPct val="100000"/>
              </a:lnSpc>
              <a:spcBef>
                <a:spcPts val="900"/>
              </a:spcBef>
              <a:spcAft>
                <a:spcPts val="0"/>
              </a:spcAft>
              <a:buSzPct val="88000"/>
              <a:buFont typeface="Arial"/>
              <a:buChar char="•"/>
              <a:defRPr sz="1050" b="0" i="0" kern="1200">
                <a:solidFill>
                  <a:srgbClr val="3C5A77"/>
                </a:solidFill>
                <a:latin typeface="Helvetica"/>
                <a:ea typeface="Geneva"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fontAlgn="t"/>
            <a:r>
              <a:rPr lang="en-US" sz="2000" dirty="0"/>
              <a:t>FC assembly station</a:t>
            </a:r>
          </a:p>
          <a:p>
            <a:pPr lvl="1" fontAlgn="t"/>
            <a:r>
              <a:rPr lang="en-US" sz="1600" dirty="0"/>
              <a:t>Can be the same for EW and TB  (under study)</a:t>
            </a:r>
          </a:p>
          <a:p>
            <a:pPr lvl="1" fontAlgn="t"/>
            <a:r>
              <a:rPr lang="en-US" sz="1600" dirty="0"/>
              <a:t>Possibly two station can be installed back-to-back</a:t>
            </a:r>
          </a:p>
          <a:p>
            <a:endParaRPr lang="en-US" dirty="0"/>
          </a:p>
        </p:txBody>
      </p:sp>
      <p:pic>
        <p:nvPicPr>
          <p:cNvPr id="8" name="Picture 7">
            <a:extLst>
              <a:ext uri="{FF2B5EF4-FFF2-40B4-BE49-F238E27FC236}">
                <a16:creationId xmlns:a16="http://schemas.microsoft.com/office/drawing/2014/main" id="{E07092F8-2BDC-2249-AA2D-C72D14955A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99991" y="1954488"/>
            <a:ext cx="2883871" cy="3189012"/>
          </a:xfrm>
          <a:prstGeom prst="rect">
            <a:avLst/>
          </a:prstGeom>
        </p:spPr>
      </p:pic>
      <p:pic>
        <p:nvPicPr>
          <p:cNvPr id="9" name="Picture 8">
            <a:extLst>
              <a:ext uri="{FF2B5EF4-FFF2-40B4-BE49-F238E27FC236}">
                <a16:creationId xmlns:a16="http://schemas.microsoft.com/office/drawing/2014/main" id="{AF350F18-E291-C644-887D-21BF23508B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0383" y="1242391"/>
            <a:ext cx="2176398" cy="3901110"/>
          </a:xfrm>
          <a:prstGeom prst="rect">
            <a:avLst/>
          </a:prstGeom>
        </p:spPr>
      </p:pic>
    </p:spTree>
    <p:extLst>
      <p:ext uri="{BB962C8B-B14F-4D97-AF65-F5344CB8AC3E}">
        <p14:creationId xmlns:p14="http://schemas.microsoft.com/office/powerpoint/2010/main" val="375204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3325-AD84-1947-9BE6-176480CAE9CF}"/>
              </a:ext>
            </a:extLst>
          </p:cNvPr>
          <p:cNvSpPr>
            <a:spLocks noGrp="1"/>
          </p:cNvSpPr>
          <p:nvPr>
            <p:ph type="title"/>
          </p:nvPr>
        </p:nvSpPr>
        <p:spPr/>
        <p:txBody>
          <a:bodyPr/>
          <a:lstStyle/>
          <a:p>
            <a:r>
              <a:rPr lang="en-US" dirty="0"/>
              <a:t>Parts Breakdown Structure, 1of 2</a:t>
            </a:r>
          </a:p>
        </p:txBody>
      </p:sp>
      <p:sp>
        <p:nvSpPr>
          <p:cNvPr id="3" name="Content Placeholder 2">
            <a:extLst>
              <a:ext uri="{FF2B5EF4-FFF2-40B4-BE49-F238E27FC236}">
                <a16:creationId xmlns:a16="http://schemas.microsoft.com/office/drawing/2014/main" id="{289A1AD0-2DA3-7546-B4CC-EC51AD10B958}"/>
              </a:ext>
            </a:extLst>
          </p:cNvPr>
          <p:cNvSpPr>
            <a:spLocks noGrp="1"/>
          </p:cNvSpPr>
          <p:nvPr>
            <p:ph idx="11"/>
          </p:nvPr>
        </p:nvSpPr>
        <p:spPr>
          <a:xfrm>
            <a:off x="454034" y="826316"/>
            <a:ext cx="8232771" cy="396197"/>
          </a:xfrm>
        </p:spPr>
        <p:txBody>
          <a:bodyPr/>
          <a:lstStyle/>
          <a:p>
            <a:r>
              <a:rPr lang="en-US" sz="1600" i="1" dirty="0">
                <a:solidFill>
                  <a:srgbClr val="5680AB"/>
                </a:solidFill>
              </a:rPr>
              <a:t>https://</a:t>
            </a:r>
            <a:r>
              <a:rPr lang="en-US" sz="1600" i="1" dirty="0" err="1">
                <a:solidFill>
                  <a:srgbClr val="5680AB"/>
                </a:solidFill>
              </a:rPr>
              <a:t>indico.fnal.gov</a:t>
            </a:r>
            <a:r>
              <a:rPr lang="en-US" sz="1600" i="1" dirty="0">
                <a:solidFill>
                  <a:srgbClr val="5680AB"/>
                </a:solidFill>
              </a:rPr>
              <a:t>/event/20775/session/3/contribution/23/material/0/0.xlsx</a:t>
            </a:r>
          </a:p>
          <a:p>
            <a:endParaRPr lang="en-US" dirty="0"/>
          </a:p>
        </p:txBody>
      </p:sp>
      <p:sp>
        <p:nvSpPr>
          <p:cNvPr id="4" name="Date Placeholder 3">
            <a:extLst>
              <a:ext uri="{FF2B5EF4-FFF2-40B4-BE49-F238E27FC236}">
                <a16:creationId xmlns:a16="http://schemas.microsoft.com/office/drawing/2014/main" id="{42B831CC-F48A-8246-81B4-9EC88132113C}"/>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4CF4EEE0-2222-C641-82A4-D0A51BA522AD}"/>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6DF6CB99-1808-D74C-BA32-908DC173E688}"/>
              </a:ext>
            </a:extLst>
          </p:cNvPr>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graphicFrame>
        <p:nvGraphicFramePr>
          <p:cNvPr id="7" name="Table 6">
            <a:extLst>
              <a:ext uri="{FF2B5EF4-FFF2-40B4-BE49-F238E27FC236}">
                <a16:creationId xmlns:a16="http://schemas.microsoft.com/office/drawing/2014/main" id="{EB43D91F-4F1B-434A-8CD8-57B4F559E3A0}"/>
              </a:ext>
            </a:extLst>
          </p:cNvPr>
          <p:cNvGraphicFramePr>
            <a:graphicFrameLocks noGrp="1"/>
          </p:cNvGraphicFramePr>
          <p:nvPr>
            <p:extLst>
              <p:ext uri="{D42A27DB-BD31-4B8C-83A1-F6EECF244321}">
                <p14:modId xmlns:p14="http://schemas.microsoft.com/office/powerpoint/2010/main" val="440945056"/>
              </p:ext>
            </p:extLst>
          </p:nvPr>
        </p:nvGraphicFramePr>
        <p:xfrm>
          <a:off x="807556" y="1234097"/>
          <a:ext cx="7886700" cy="3631025"/>
        </p:xfrm>
        <a:graphic>
          <a:graphicData uri="http://schemas.openxmlformats.org/drawingml/2006/table">
            <a:tbl>
              <a:tblPr firstRow="1">
                <a:tableStyleId>{5C22544A-7EE6-4342-B048-85BDC9FD1C3A}</a:tableStyleId>
              </a:tblPr>
              <a:tblGrid>
                <a:gridCol w="1468505">
                  <a:extLst>
                    <a:ext uri="{9D8B030D-6E8A-4147-A177-3AD203B41FA5}">
                      <a16:colId xmlns:a16="http://schemas.microsoft.com/office/drawing/2014/main" val="2224309844"/>
                    </a:ext>
                  </a:extLst>
                </a:gridCol>
                <a:gridCol w="631241">
                  <a:extLst>
                    <a:ext uri="{9D8B030D-6E8A-4147-A177-3AD203B41FA5}">
                      <a16:colId xmlns:a16="http://schemas.microsoft.com/office/drawing/2014/main" val="1495339443"/>
                    </a:ext>
                  </a:extLst>
                </a:gridCol>
                <a:gridCol w="2846042">
                  <a:extLst>
                    <a:ext uri="{9D8B030D-6E8A-4147-A177-3AD203B41FA5}">
                      <a16:colId xmlns:a16="http://schemas.microsoft.com/office/drawing/2014/main" val="2908290914"/>
                    </a:ext>
                  </a:extLst>
                </a:gridCol>
                <a:gridCol w="1508402">
                  <a:extLst>
                    <a:ext uri="{9D8B030D-6E8A-4147-A177-3AD203B41FA5}">
                      <a16:colId xmlns:a16="http://schemas.microsoft.com/office/drawing/2014/main" val="255052781"/>
                    </a:ext>
                  </a:extLst>
                </a:gridCol>
                <a:gridCol w="749459">
                  <a:extLst>
                    <a:ext uri="{9D8B030D-6E8A-4147-A177-3AD203B41FA5}">
                      <a16:colId xmlns:a16="http://schemas.microsoft.com/office/drawing/2014/main" val="1842667720"/>
                    </a:ext>
                  </a:extLst>
                </a:gridCol>
                <a:gridCol w="683051">
                  <a:extLst>
                    <a:ext uri="{9D8B030D-6E8A-4147-A177-3AD203B41FA5}">
                      <a16:colId xmlns:a16="http://schemas.microsoft.com/office/drawing/2014/main" val="4064349634"/>
                    </a:ext>
                  </a:extLst>
                </a:gridCol>
              </a:tblGrid>
              <a:tr h="179361">
                <a:tc>
                  <a:txBody>
                    <a:bodyPr/>
                    <a:lstStyle/>
                    <a:p>
                      <a:pPr algn="l" fontAlgn="t"/>
                      <a:r>
                        <a:rPr lang="en-US" sz="1100" u="none" strike="noStrike">
                          <a:effectLst/>
                        </a:rPr>
                        <a:t>Package Type</a:t>
                      </a:r>
                      <a:endParaRPr lang="en-US" sz="1100" b="1" i="0" u="none" strike="noStrike">
                        <a:solidFill>
                          <a:srgbClr val="44546A"/>
                        </a:solidFill>
                        <a:effectLst/>
                        <a:latin typeface="Calibri" panose="020F0502020204030204" pitchFamily="34" charset="0"/>
                      </a:endParaRPr>
                    </a:p>
                  </a:txBody>
                  <a:tcPr marL="7144" marR="7144" marT="7144" marB="0"/>
                </a:tc>
                <a:tc>
                  <a:txBody>
                    <a:bodyPr/>
                    <a:lstStyle/>
                    <a:p>
                      <a:pPr algn="l" fontAlgn="t"/>
                      <a:r>
                        <a:rPr lang="en-US" sz="1100" u="none" strike="noStrike">
                          <a:effectLst/>
                        </a:rPr>
                        <a:t>Quantity</a:t>
                      </a:r>
                      <a:endParaRPr lang="en-US" sz="1100" b="1" i="0" u="none" strike="noStrike">
                        <a:solidFill>
                          <a:srgbClr val="44546A"/>
                        </a:solidFill>
                        <a:effectLst/>
                        <a:latin typeface="Calibri" panose="020F0502020204030204" pitchFamily="34" charset="0"/>
                      </a:endParaRPr>
                    </a:p>
                  </a:txBody>
                  <a:tcPr marL="7144" marR="7144" marT="7144" marB="0"/>
                </a:tc>
                <a:tc>
                  <a:txBody>
                    <a:bodyPr/>
                    <a:lstStyle/>
                    <a:p>
                      <a:pPr algn="l" fontAlgn="t"/>
                      <a:r>
                        <a:rPr lang="en-US" sz="1100" u="none" strike="noStrike">
                          <a:effectLst/>
                        </a:rPr>
                        <a:t>Contents</a:t>
                      </a:r>
                      <a:endParaRPr lang="en-US" sz="1100" b="1" i="0" u="none" strike="noStrike">
                        <a:solidFill>
                          <a:srgbClr val="44546A"/>
                        </a:solidFill>
                        <a:effectLst/>
                        <a:latin typeface="Calibri" panose="020F0502020204030204" pitchFamily="34" charset="0"/>
                      </a:endParaRPr>
                    </a:p>
                  </a:txBody>
                  <a:tcPr marL="7144" marR="7144" marT="7144" marB="0"/>
                </a:tc>
                <a:tc>
                  <a:txBody>
                    <a:bodyPr/>
                    <a:lstStyle/>
                    <a:p>
                      <a:pPr algn="l" fontAlgn="t"/>
                      <a:r>
                        <a:rPr lang="en-US" sz="1100" u="none" strike="noStrike">
                          <a:effectLst/>
                        </a:rPr>
                        <a:t>Dimensions</a:t>
                      </a:r>
                      <a:endParaRPr lang="en-US" sz="1100" b="1" i="0" u="none" strike="noStrike">
                        <a:solidFill>
                          <a:srgbClr val="44546A"/>
                        </a:solidFill>
                        <a:effectLst/>
                        <a:latin typeface="Calibri" panose="020F0502020204030204" pitchFamily="34" charset="0"/>
                      </a:endParaRPr>
                    </a:p>
                  </a:txBody>
                  <a:tcPr marL="7144" marR="7144" marT="7144" marB="0"/>
                </a:tc>
                <a:tc>
                  <a:txBody>
                    <a:bodyPr/>
                    <a:lstStyle/>
                    <a:p>
                      <a:pPr algn="l" fontAlgn="t"/>
                      <a:r>
                        <a:rPr lang="en-US" sz="1100" u="none" strike="noStrike">
                          <a:effectLst/>
                        </a:rPr>
                        <a:t>Weight</a:t>
                      </a:r>
                      <a:endParaRPr lang="en-US" sz="1100" b="1" i="0" u="none" strike="noStrike">
                        <a:solidFill>
                          <a:srgbClr val="44546A"/>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Origin</a:t>
                      </a:r>
                      <a:endParaRPr lang="en-US" sz="1100" b="1" i="0" u="none" strike="noStrike" dirty="0">
                        <a:solidFill>
                          <a:srgbClr val="44546A"/>
                        </a:solidFill>
                        <a:effectLst/>
                        <a:latin typeface="Calibri" panose="020F0502020204030204" pitchFamily="34" charset="0"/>
                      </a:endParaRPr>
                    </a:p>
                  </a:txBody>
                  <a:tcPr marL="7144" marR="7144" marT="7144" marB="0"/>
                </a:tc>
                <a:extLst>
                  <a:ext uri="{0D108BD9-81ED-4DB2-BD59-A6C34878D82A}">
                    <a16:rowId xmlns:a16="http://schemas.microsoft.com/office/drawing/2014/main" val="3387204347"/>
                  </a:ext>
                </a:extLst>
              </a:tr>
              <a:tr h="358797">
                <a:tc>
                  <a:txBody>
                    <a:bodyPr/>
                    <a:lstStyle/>
                    <a:p>
                      <a:pPr algn="l" fontAlgn="t"/>
                      <a:r>
                        <a:rPr lang="en-US" sz="1100" u="none" strike="noStrike" dirty="0">
                          <a:effectLst/>
                        </a:rPr>
                        <a:t>FD1.HV.CPA.Panels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6 CPA panels, installation hardware, jumper wires, PDS diffuser fibers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solidFill>
                            <a:schemeClr val="accent2">
                              <a:lumMod val="75000"/>
                            </a:schemeClr>
                          </a:solidFill>
                          <a:effectLst/>
                        </a:rPr>
                        <a:t>4.5m x 1.4m x 1m </a:t>
                      </a:r>
                      <a:br>
                        <a:rPr lang="en-US" sz="1100" u="none" strike="noStrike" dirty="0">
                          <a:effectLst/>
                        </a:rPr>
                      </a:br>
                      <a:r>
                        <a:rPr lang="en-US" sz="1100" u="none" strike="noStrike" dirty="0">
                          <a:solidFill>
                            <a:schemeClr val="accent2">
                              <a:lumMod val="75000"/>
                            </a:schemeClr>
                          </a:solidFill>
                          <a:effectLst/>
                        </a:rPr>
                        <a:t>possible in Ross cage</a:t>
                      </a:r>
                      <a:endParaRPr lang="en-US" sz="1100" b="0" i="0" u="none" strike="noStrike" dirty="0">
                        <a:solidFill>
                          <a:schemeClr val="accent2">
                            <a:lumMod val="75000"/>
                          </a:schemeClr>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700kg</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TBD</a:t>
                      </a:r>
                      <a:endParaRPr lang="en-US" sz="1100" b="0" i="0" u="none" strike="noStrike" dirty="0">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996057897"/>
                  </a:ext>
                </a:extLst>
              </a:tr>
              <a:tr h="183316">
                <a:tc>
                  <a:txBody>
                    <a:bodyPr/>
                    <a:lstStyle/>
                    <a:p>
                      <a:pPr algn="l" fontAlgn="t"/>
                      <a:r>
                        <a:rPr lang="en-US" sz="1100" u="none" strike="noStrike">
                          <a:effectLst/>
                        </a:rPr>
                        <a:t>FD1.HV.CPA.Tower</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Parts for CPA assembly frame</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solidFill>
                            <a:srgbClr val="FF0000"/>
                          </a:solidFill>
                          <a:effectLst/>
                        </a:rPr>
                        <a:t>6.2m x 1.7m x 0.7m</a:t>
                      </a:r>
                      <a:endParaRPr lang="en-US" sz="1100" b="0" i="0" u="none" strike="noStrike" dirty="0">
                        <a:solidFill>
                          <a:srgbClr val="FF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900kg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TBD</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1331677420"/>
                  </a:ext>
                </a:extLst>
              </a:tr>
              <a:tr h="183316">
                <a:tc>
                  <a:txBody>
                    <a:bodyPr/>
                    <a:lstStyle/>
                    <a:p>
                      <a:pPr algn="l" fontAlgn="t"/>
                      <a:r>
                        <a:rPr lang="en-US" sz="1100" u="none" strike="noStrike">
                          <a:effectLst/>
                        </a:rPr>
                        <a:t>FD1.HV.CPA.Tools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one tool chest with tools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TBD</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1023091929"/>
                  </a:ext>
                </a:extLst>
              </a:tr>
              <a:tr h="183316">
                <a:tc>
                  <a:txBody>
                    <a:bodyPr/>
                    <a:lstStyle/>
                    <a:p>
                      <a:pPr algn="l" fontAlgn="t"/>
                      <a:r>
                        <a:rPr lang="en-US" sz="1100" u="none" strike="noStrike">
                          <a:effectLst/>
                        </a:rPr>
                        <a:t>FD1.HV.CPA.Hangers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100 CPA hanger+trolley assemblies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TBD</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970978947"/>
                  </a:ext>
                </a:extLst>
              </a:tr>
              <a:tr h="183316">
                <a:tc>
                  <a:txBody>
                    <a:bodyPr/>
                    <a:lstStyle/>
                    <a:p>
                      <a:pPr algn="l" fontAlgn="t"/>
                      <a:r>
                        <a:rPr lang="en-US" sz="1100" u="none" strike="noStrike">
                          <a:effectLst/>
                        </a:rPr>
                        <a:t>FD1.HV.CPA.Cups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6 HV cups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CERN</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070409347"/>
                  </a:ext>
                </a:extLst>
              </a:tr>
              <a:tr h="358797">
                <a:tc>
                  <a:txBody>
                    <a:bodyPr/>
                    <a:lstStyle/>
                    <a:p>
                      <a:pPr algn="l" fontAlgn="t"/>
                      <a:r>
                        <a:rPr lang="en-US" sz="1100" u="none" strike="noStrike">
                          <a:effectLst/>
                        </a:rPr>
                        <a:t>FD1.HV.TFC.Beams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40 FRP long I-beams, 40 riser beams, installation hardware</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3.6m x 0.6m x 0.6m</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440kg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SBU</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1917263680"/>
                  </a:ext>
                </a:extLst>
              </a:tr>
              <a:tr h="183316">
                <a:tc>
                  <a:txBody>
                    <a:bodyPr/>
                    <a:lstStyle/>
                    <a:p>
                      <a:pPr algn="l" fontAlgn="t"/>
                      <a:r>
                        <a:rPr lang="en-US" sz="1100" u="none" strike="noStrike">
                          <a:effectLst/>
                        </a:rPr>
                        <a:t>FD1.HV.TFC.Profiles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600 TBFC profiles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2.5m x 0.9mx 0.8m</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470kg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SBU</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744336309"/>
                  </a:ext>
                </a:extLst>
              </a:tr>
              <a:tr h="358797">
                <a:tc>
                  <a:txBody>
                    <a:bodyPr/>
                    <a:lstStyle/>
                    <a:p>
                      <a:pPr algn="l" fontAlgn="t"/>
                      <a:r>
                        <a:rPr lang="en-US" sz="1100" u="none" strike="noStrike">
                          <a:effectLst/>
                        </a:rPr>
                        <a:t>FD1.HV.BFC.Beams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40 FRP long I-beams, 40 riser beams, installation hardware</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3.6m x 0.6m x 0.6m</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500kg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UTA</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180210610"/>
                  </a:ext>
                </a:extLst>
              </a:tr>
              <a:tr h="183316">
                <a:tc>
                  <a:txBody>
                    <a:bodyPr/>
                    <a:lstStyle/>
                    <a:p>
                      <a:pPr algn="l" fontAlgn="t"/>
                      <a:r>
                        <a:rPr lang="en-US" sz="1100" u="none" strike="noStrike">
                          <a:effectLst/>
                        </a:rPr>
                        <a:t>FD1.HV.BFC.Profiles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600 TBFC profiles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2.5m x 0.9mx 0.8m</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470kg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UTA</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2047150432"/>
                  </a:ext>
                </a:extLst>
              </a:tr>
              <a:tr h="183316">
                <a:tc>
                  <a:txBody>
                    <a:bodyPr/>
                    <a:lstStyle/>
                    <a:p>
                      <a:pPr algn="l" fontAlgn="t"/>
                      <a:r>
                        <a:rPr lang="en-US" sz="1100" u="none" strike="noStrike" dirty="0">
                          <a:effectLst/>
                        </a:rPr>
                        <a:t>FD1.HV.TFC.Tools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one tool chest with tools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659057083"/>
                  </a:ext>
                </a:extLst>
              </a:tr>
              <a:tr h="183316">
                <a:tc>
                  <a:txBody>
                    <a:bodyPr/>
                    <a:lstStyle/>
                    <a:p>
                      <a:pPr algn="l" fontAlgn="t"/>
                      <a:r>
                        <a:rPr lang="en-US" sz="1100" u="none" strike="noStrike">
                          <a:effectLst/>
                        </a:rPr>
                        <a:t>FD1.HV.TFC.Caps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6000 UHMWPE caps, locking rivets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150kg</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BNL</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846245769"/>
                  </a:ext>
                </a:extLst>
              </a:tr>
              <a:tr h="183316">
                <a:tc>
                  <a:txBody>
                    <a:bodyPr/>
                    <a:lstStyle/>
                    <a:p>
                      <a:pPr algn="l" fontAlgn="t"/>
                      <a:r>
                        <a:rPr lang="en-US" sz="1100" u="none" strike="noStrike">
                          <a:effectLst/>
                        </a:rPr>
                        <a:t>FD1.HV.TFC.RDBs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b="0" i="0" u="none" strike="noStrike" dirty="0">
                          <a:solidFill>
                            <a:srgbClr val="000000"/>
                          </a:solidFill>
                          <a:effectLst/>
                          <a:latin typeface="Calibri" panose="020F0502020204030204" pitchFamily="34" charset="0"/>
                        </a:rPr>
                        <a:t>3</a:t>
                      </a:r>
                    </a:p>
                  </a:txBody>
                  <a:tcPr marL="7144" marR="7144" marT="7144" marB="0"/>
                </a:tc>
                <a:tc>
                  <a:txBody>
                    <a:bodyPr/>
                    <a:lstStyle/>
                    <a:p>
                      <a:pPr algn="l" fontAlgn="t"/>
                      <a:r>
                        <a:rPr lang="en-US" sz="1100" u="none" strike="noStrike" dirty="0">
                          <a:effectLst/>
                        </a:rPr>
                        <a:t>600 long RDBs, 80 short RDBs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223034068"/>
                  </a:ext>
                </a:extLst>
              </a:tr>
              <a:tr h="183316">
                <a:tc>
                  <a:txBody>
                    <a:bodyPr/>
                    <a:lstStyle/>
                    <a:p>
                      <a:pPr algn="l" fontAlgn="t"/>
                      <a:r>
                        <a:rPr lang="en-US" sz="1100" u="none" strike="noStrike">
                          <a:effectLst/>
                        </a:rPr>
                        <a:t>FD1.HV.FC.Term</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240 FC termination boards and cables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BNL</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3578112847"/>
                  </a:ext>
                </a:extLst>
              </a:tr>
              <a:tr h="183316">
                <a:tc>
                  <a:txBody>
                    <a:bodyPr/>
                    <a:lstStyle/>
                    <a:p>
                      <a:pPr algn="l" fontAlgn="t"/>
                      <a:r>
                        <a:rPr lang="en-US" sz="1100" u="none" strike="noStrike">
                          <a:effectLst/>
                        </a:rPr>
                        <a:t>FD1.HV.TFC.CIBs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420 CPA interconnect boards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KSU</a:t>
                      </a:r>
                      <a:endParaRPr lang="en-US" sz="1100" b="0" i="0" u="none" strike="noStrike">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2551295008"/>
                  </a:ext>
                </a:extLst>
              </a:tr>
              <a:tr h="358797">
                <a:tc>
                  <a:txBody>
                    <a:bodyPr/>
                    <a:lstStyle/>
                    <a:p>
                      <a:pPr algn="l" fontAlgn="t"/>
                      <a:r>
                        <a:rPr lang="en-US" sz="1100" u="none" strike="noStrike">
                          <a:effectLst/>
                        </a:rPr>
                        <a:t>FD1.HV.TFC.Winches</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2 sets of TFP deployment winch bars, BFC deployment fixtures</a:t>
                      </a:r>
                      <a:endParaRPr lang="en-US" sz="1100" b="0" i="0" u="none" strike="noStrike" dirty="0">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endParaRPr lang="en-US" sz="1100" b="0" i="0" u="none" strike="noStrike">
                        <a:solidFill>
                          <a:srgbClr val="000000"/>
                        </a:solidFill>
                        <a:effectLst/>
                        <a:latin typeface="Calibri" panose="020F0502020204030204" pitchFamily="34" charset="0"/>
                      </a:endParaRPr>
                    </a:p>
                  </a:txBody>
                  <a:tcPr marL="7144" marR="7144" marT="7144" marB="0"/>
                </a:tc>
                <a:tc>
                  <a:txBody>
                    <a:bodyPr/>
                    <a:lstStyle/>
                    <a:p>
                      <a:pPr algn="l" fontAlgn="t"/>
                      <a:r>
                        <a:rPr lang="en-US" sz="1100" u="none" strike="noStrike" dirty="0">
                          <a:effectLst/>
                        </a:rPr>
                        <a:t>SBU</a:t>
                      </a:r>
                      <a:endParaRPr lang="en-US" sz="1100" b="0" i="0" u="none" strike="noStrike" dirty="0">
                        <a:solidFill>
                          <a:srgbClr val="000000"/>
                        </a:solidFill>
                        <a:effectLst/>
                        <a:latin typeface="Calibri" panose="020F0502020204030204" pitchFamily="34" charset="0"/>
                      </a:endParaRPr>
                    </a:p>
                  </a:txBody>
                  <a:tcPr marL="7144" marR="7144" marT="7144" marB="0"/>
                </a:tc>
                <a:extLst>
                  <a:ext uri="{0D108BD9-81ED-4DB2-BD59-A6C34878D82A}">
                    <a16:rowId xmlns:a16="http://schemas.microsoft.com/office/drawing/2014/main" val="1852583194"/>
                  </a:ext>
                </a:extLst>
              </a:tr>
            </a:tbl>
          </a:graphicData>
        </a:graphic>
      </p:graphicFrame>
    </p:spTree>
    <p:extLst>
      <p:ext uri="{BB962C8B-B14F-4D97-AF65-F5344CB8AC3E}">
        <p14:creationId xmlns:p14="http://schemas.microsoft.com/office/powerpoint/2010/main" val="421350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3325-AD84-1947-9BE6-176480CAE9CF}"/>
              </a:ext>
            </a:extLst>
          </p:cNvPr>
          <p:cNvSpPr>
            <a:spLocks noGrp="1"/>
          </p:cNvSpPr>
          <p:nvPr>
            <p:ph type="title"/>
          </p:nvPr>
        </p:nvSpPr>
        <p:spPr/>
        <p:txBody>
          <a:bodyPr/>
          <a:lstStyle/>
          <a:p>
            <a:r>
              <a:rPr lang="en-US" dirty="0"/>
              <a:t>Parts Breakdown Structure, 2 of 2</a:t>
            </a:r>
          </a:p>
        </p:txBody>
      </p:sp>
      <p:sp>
        <p:nvSpPr>
          <p:cNvPr id="4" name="Date Placeholder 3">
            <a:extLst>
              <a:ext uri="{FF2B5EF4-FFF2-40B4-BE49-F238E27FC236}">
                <a16:creationId xmlns:a16="http://schemas.microsoft.com/office/drawing/2014/main" id="{42B831CC-F48A-8246-81B4-9EC88132113C}"/>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4CF4EEE0-2222-C641-82A4-D0A51BA522AD}"/>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6DF6CB99-1808-D74C-BA32-908DC173E688}"/>
              </a:ext>
            </a:extLst>
          </p:cNvPr>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BFA0A4C8-9F50-CC49-82B7-5AFA7558097C}"/>
              </a:ext>
            </a:extLst>
          </p:cNvPr>
          <p:cNvGraphicFramePr>
            <a:graphicFrameLocks noGrp="1"/>
          </p:cNvGraphicFramePr>
          <p:nvPr>
            <p:extLst>
              <p:ext uri="{D42A27DB-BD31-4B8C-83A1-F6EECF244321}">
                <p14:modId xmlns:p14="http://schemas.microsoft.com/office/powerpoint/2010/main" val="1951045332"/>
              </p:ext>
            </p:extLst>
          </p:nvPr>
        </p:nvGraphicFramePr>
        <p:xfrm>
          <a:off x="735496" y="844228"/>
          <a:ext cx="8010940" cy="3997277"/>
        </p:xfrm>
        <a:graphic>
          <a:graphicData uri="http://schemas.openxmlformats.org/drawingml/2006/table">
            <a:tbl>
              <a:tblPr firstRow="1">
                <a:tableStyleId>{5C22544A-7EE6-4342-B048-85BDC9FD1C3A}</a:tableStyleId>
              </a:tblPr>
              <a:tblGrid>
                <a:gridCol w="1503157">
                  <a:extLst>
                    <a:ext uri="{9D8B030D-6E8A-4147-A177-3AD203B41FA5}">
                      <a16:colId xmlns:a16="http://schemas.microsoft.com/office/drawing/2014/main" val="1357817295"/>
                    </a:ext>
                  </a:extLst>
                </a:gridCol>
                <a:gridCol w="629669">
                  <a:extLst>
                    <a:ext uri="{9D8B030D-6E8A-4147-A177-3AD203B41FA5}">
                      <a16:colId xmlns:a16="http://schemas.microsoft.com/office/drawing/2014/main" val="1646295524"/>
                    </a:ext>
                  </a:extLst>
                </a:gridCol>
                <a:gridCol w="2890875">
                  <a:extLst>
                    <a:ext uri="{9D8B030D-6E8A-4147-A177-3AD203B41FA5}">
                      <a16:colId xmlns:a16="http://schemas.microsoft.com/office/drawing/2014/main" val="1485997888"/>
                    </a:ext>
                  </a:extLst>
                </a:gridCol>
                <a:gridCol w="1532164">
                  <a:extLst>
                    <a:ext uri="{9D8B030D-6E8A-4147-A177-3AD203B41FA5}">
                      <a16:colId xmlns:a16="http://schemas.microsoft.com/office/drawing/2014/main" val="3547026696"/>
                    </a:ext>
                  </a:extLst>
                </a:gridCol>
                <a:gridCol w="761266">
                  <a:extLst>
                    <a:ext uri="{9D8B030D-6E8A-4147-A177-3AD203B41FA5}">
                      <a16:colId xmlns:a16="http://schemas.microsoft.com/office/drawing/2014/main" val="2946790304"/>
                    </a:ext>
                  </a:extLst>
                </a:gridCol>
                <a:gridCol w="693809">
                  <a:extLst>
                    <a:ext uri="{9D8B030D-6E8A-4147-A177-3AD203B41FA5}">
                      <a16:colId xmlns:a16="http://schemas.microsoft.com/office/drawing/2014/main" val="850409445"/>
                    </a:ext>
                  </a:extLst>
                </a:gridCol>
              </a:tblGrid>
              <a:tr h="196682">
                <a:tc>
                  <a:txBody>
                    <a:bodyPr/>
                    <a:lstStyle/>
                    <a:p>
                      <a:pPr algn="l" fontAlgn="t"/>
                      <a:r>
                        <a:rPr lang="en-US" sz="1100" u="none" strike="noStrike" dirty="0">
                          <a:effectLst/>
                        </a:rPr>
                        <a:t>Package Type</a:t>
                      </a:r>
                      <a:endParaRPr lang="en-US" sz="1100" b="1" i="0" u="none" strike="noStrike" dirty="0">
                        <a:solidFill>
                          <a:srgbClr val="44546A"/>
                        </a:solidFill>
                        <a:effectLst/>
                        <a:latin typeface="Calibri" panose="020F0502020204030204" pitchFamily="34" charset="0"/>
                      </a:endParaRPr>
                    </a:p>
                  </a:txBody>
                  <a:tcPr marL="4055" marR="4055" marT="4055" marB="0"/>
                </a:tc>
                <a:tc>
                  <a:txBody>
                    <a:bodyPr/>
                    <a:lstStyle/>
                    <a:p>
                      <a:pPr algn="l" fontAlgn="t"/>
                      <a:r>
                        <a:rPr lang="en-US" sz="1100" u="none" strike="noStrike">
                          <a:effectLst/>
                        </a:rPr>
                        <a:t>Quantity</a:t>
                      </a:r>
                      <a:endParaRPr lang="en-US" sz="1100" b="1" i="0" u="none" strike="noStrike">
                        <a:solidFill>
                          <a:srgbClr val="44546A"/>
                        </a:solidFill>
                        <a:effectLst/>
                        <a:latin typeface="Calibri" panose="020F0502020204030204" pitchFamily="34" charset="0"/>
                      </a:endParaRPr>
                    </a:p>
                  </a:txBody>
                  <a:tcPr marL="4055" marR="4055" marT="4055" marB="0"/>
                </a:tc>
                <a:tc>
                  <a:txBody>
                    <a:bodyPr/>
                    <a:lstStyle/>
                    <a:p>
                      <a:pPr algn="l" fontAlgn="t"/>
                      <a:r>
                        <a:rPr lang="en-US" sz="1100" u="none" strike="noStrike">
                          <a:effectLst/>
                        </a:rPr>
                        <a:t>Contents</a:t>
                      </a:r>
                      <a:endParaRPr lang="en-US" sz="1100" b="1" i="0" u="none" strike="noStrike">
                        <a:solidFill>
                          <a:srgbClr val="44546A"/>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Dimensions</a:t>
                      </a:r>
                      <a:endParaRPr lang="en-US" sz="1100" b="1" i="0" u="none" strike="noStrike" dirty="0">
                        <a:solidFill>
                          <a:srgbClr val="44546A"/>
                        </a:solidFill>
                        <a:effectLst/>
                        <a:latin typeface="Calibri" panose="020F0502020204030204" pitchFamily="34" charset="0"/>
                      </a:endParaRPr>
                    </a:p>
                  </a:txBody>
                  <a:tcPr marL="4055" marR="4055" marT="4055" marB="0"/>
                </a:tc>
                <a:tc>
                  <a:txBody>
                    <a:bodyPr/>
                    <a:lstStyle/>
                    <a:p>
                      <a:pPr algn="l" fontAlgn="t"/>
                      <a:r>
                        <a:rPr lang="en-US" sz="1100" u="none" strike="noStrike">
                          <a:effectLst/>
                        </a:rPr>
                        <a:t>Weight</a:t>
                      </a:r>
                      <a:endParaRPr lang="en-US" sz="1100" b="1" i="0" u="none" strike="noStrike">
                        <a:solidFill>
                          <a:srgbClr val="44546A"/>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Origin</a:t>
                      </a:r>
                      <a:endParaRPr lang="en-US" sz="1100" b="1" i="0" u="none" strike="noStrike" dirty="0">
                        <a:solidFill>
                          <a:srgbClr val="44546A"/>
                        </a:solidFill>
                        <a:effectLst/>
                        <a:latin typeface="Calibri" panose="020F0502020204030204" pitchFamily="34" charset="0"/>
                      </a:endParaRPr>
                    </a:p>
                  </a:txBody>
                  <a:tcPr marL="4055" marR="4055" marT="4055" marB="0"/>
                </a:tc>
                <a:extLst>
                  <a:ext uri="{0D108BD9-81ED-4DB2-BD59-A6C34878D82A}">
                    <a16:rowId xmlns:a16="http://schemas.microsoft.com/office/drawing/2014/main" val="641015617"/>
                  </a:ext>
                </a:extLst>
              </a:tr>
              <a:tr h="196682">
                <a:tc>
                  <a:txBody>
                    <a:bodyPr/>
                    <a:lstStyle/>
                    <a:p>
                      <a:pPr algn="l" fontAlgn="t"/>
                      <a:r>
                        <a:rPr lang="en-US" sz="1100" u="none" strike="noStrike" dirty="0">
                          <a:effectLst/>
                        </a:rPr>
                        <a:t>FD1.HV.TFC.Latches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40 sets of top APA latches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SBU</a:t>
                      </a:r>
                      <a:endParaRPr lang="en-US" sz="1100" b="0" i="0" u="none" strike="noStrike" dirty="0">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883249041"/>
                  </a:ext>
                </a:extLst>
              </a:tr>
              <a:tr h="196682">
                <a:tc>
                  <a:txBody>
                    <a:bodyPr/>
                    <a:lstStyle/>
                    <a:p>
                      <a:pPr algn="l" fontAlgn="t"/>
                      <a:r>
                        <a:rPr lang="en-US" sz="1100" u="none" strike="noStrike">
                          <a:effectLst/>
                        </a:rPr>
                        <a:t>FD1.HV.BFC.Latches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40 sets of bottom APA latches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UTA</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1815724897"/>
                  </a:ext>
                </a:extLst>
              </a:tr>
              <a:tr h="324095">
                <a:tc>
                  <a:txBody>
                    <a:bodyPr/>
                    <a:lstStyle/>
                    <a:p>
                      <a:pPr algn="l" fontAlgn="t"/>
                      <a:r>
                        <a:rPr lang="en-US" sz="1100" u="none" strike="noStrike">
                          <a:effectLst/>
                        </a:rPr>
                        <a:t>FD1.HV.TFC.Braces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10 sets of FC temporary bracing, wheels and attachment plates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SBU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117157342"/>
                  </a:ext>
                </a:extLst>
              </a:tr>
              <a:tr h="196682">
                <a:tc>
                  <a:txBody>
                    <a:bodyPr/>
                    <a:lstStyle/>
                    <a:p>
                      <a:pPr algn="l" fontAlgn="t"/>
                      <a:r>
                        <a:rPr lang="en-US" sz="1100" u="none" strike="noStrike">
                          <a:effectLst/>
                        </a:rPr>
                        <a:t>FD1.HV.GP.Panels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90 ground plane tiles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2.5m x 1.2m x 1m</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W&amp;M</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125968947"/>
                  </a:ext>
                </a:extLst>
              </a:tr>
              <a:tr h="196682">
                <a:tc>
                  <a:txBody>
                    <a:bodyPr/>
                    <a:lstStyle/>
                    <a:p>
                      <a:pPr algn="l" fontAlgn="t"/>
                      <a:r>
                        <a:rPr lang="en-US" sz="1100" u="none" strike="noStrike">
                          <a:effectLst/>
                        </a:rPr>
                        <a:t>FD1.HV.GP.Frames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20 sets of top GP frame and beams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W&amp;M</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604941264"/>
                  </a:ext>
                </a:extLst>
              </a:tr>
              <a:tr h="196682">
                <a:tc>
                  <a:txBody>
                    <a:bodyPr/>
                    <a:lstStyle/>
                    <a:p>
                      <a:pPr algn="l" fontAlgn="t"/>
                      <a:r>
                        <a:rPr lang="en-US" sz="1100" u="none" strike="noStrike">
                          <a:effectLst/>
                        </a:rPr>
                        <a:t>FD1.HV.GP.Shields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Bottom GP shield tiles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W&amp;M</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25686879"/>
                  </a:ext>
                </a:extLst>
              </a:tr>
              <a:tr h="196682">
                <a:tc>
                  <a:txBody>
                    <a:bodyPr/>
                    <a:lstStyle/>
                    <a:p>
                      <a:pPr algn="l" fontAlgn="t"/>
                      <a:r>
                        <a:rPr lang="en-US" sz="1100" u="none" strike="noStrike">
                          <a:effectLst/>
                        </a:rPr>
                        <a:t>FD1.HV.GP.Pickoff</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110 GP pickoff boards and cables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KSU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4015203228"/>
                  </a:ext>
                </a:extLst>
              </a:tr>
              <a:tr h="196682">
                <a:tc>
                  <a:txBody>
                    <a:bodyPr/>
                    <a:lstStyle/>
                    <a:p>
                      <a:pPr algn="l" fontAlgn="t"/>
                      <a:r>
                        <a:rPr lang="en-US" sz="1100" u="none" strike="noStrike">
                          <a:effectLst/>
                        </a:rPr>
                        <a:t>FD1.HV.EFC.Beams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48 sets of box beam, Al bars, hardware</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3.7m x 0.9m x0.7m</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530kg</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776433408"/>
                  </a:ext>
                </a:extLst>
              </a:tr>
              <a:tr h="196682">
                <a:tc>
                  <a:txBody>
                    <a:bodyPr/>
                    <a:lstStyle/>
                    <a:p>
                      <a:pPr algn="l" fontAlgn="t"/>
                      <a:r>
                        <a:rPr lang="en-US" sz="1100" u="none" strike="noStrike">
                          <a:effectLst/>
                        </a:rPr>
                        <a:t>FD1.HV.EFC.BentP</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480 bent profiles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2.5m x 0.9m x 0.8m</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350kg</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2341537020"/>
                  </a:ext>
                </a:extLst>
              </a:tr>
              <a:tr h="196682">
                <a:tc>
                  <a:txBody>
                    <a:bodyPr/>
                    <a:lstStyle/>
                    <a:p>
                      <a:pPr algn="l" fontAlgn="t"/>
                      <a:r>
                        <a:rPr lang="en-US" sz="1100" u="none" strike="noStrike">
                          <a:effectLst/>
                        </a:rPr>
                        <a:t>FD1.HV.EFC.StrtP</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480 straight profiles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2.2m x 0.9m x 0.7m</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350kg</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062628930"/>
                  </a:ext>
                </a:extLst>
              </a:tr>
              <a:tr h="196682">
                <a:tc>
                  <a:txBody>
                    <a:bodyPr/>
                    <a:lstStyle/>
                    <a:p>
                      <a:pPr algn="l" fontAlgn="t"/>
                      <a:r>
                        <a:rPr lang="en-US" sz="1100" u="none" strike="noStrike">
                          <a:effectLst/>
                        </a:rPr>
                        <a:t>FD1.HV.EFC.Guides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Endwall to APA/CPA guiding plates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536601940"/>
                  </a:ext>
                </a:extLst>
              </a:tr>
              <a:tr h="196682">
                <a:tc>
                  <a:txBody>
                    <a:bodyPr/>
                    <a:lstStyle/>
                    <a:p>
                      <a:pPr algn="l" fontAlgn="t"/>
                      <a:r>
                        <a:rPr lang="en-US" sz="1100" u="none" strike="noStrike">
                          <a:effectLst/>
                        </a:rPr>
                        <a:t>FD1.HV.EFC.Support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Endwall DSS support fixtures, lifting bars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224622430"/>
                  </a:ext>
                </a:extLst>
              </a:tr>
              <a:tr h="196682">
                <a:tc>
                  <a:txBody>
                    <a:bodyPr/>
                    <a:lstStyle/>
                    <a:p>
                      <a:pPr algn="l" fontAlgn="t"/>
                      <a:r>
                        <a:rPr lang="en-US" sz="1100" u="none" strike="noStrike">
                          <a:effectLst/>
                        </a:rPr>
                        <a:t>FD1.HV.EFC.TransCart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Endwall module storage/transport cart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LSU</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249417769"/>
                  </a:ext>
                </a:extLst>
              </a:tr>
              <a:tr h="324095">
                <a:tc>
                  <a:txBody>
                    <a:bodyPr/>
                    <a:lstStyle/>
                    <a:p>
                      <a:pPr algn="l" fontAlgn="t"/>
                      <a:r>
                        <a:rPr lang="en-US" sz="1100" u="none" strike="noStrike">
                          <a:effectLst/>
                        </a:rPr>
                        <a:t>FD1.HV.EFC.AsmCart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FC module assembly cart kit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CERN x2, UTA</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2543267682"/>
                  </a:ext>
                </a:extLst>
              </a:tr>
              <a:tr h="164075">
                <a:tc>
                  <a:txBody>
                    <a:bodyPr/>
                    <a:lstStyle/>
                    <a:p>
                      <a:pPr algn="l" fontAlgn="t"/>
                      <a:r>
                        <a:rPr lang="en-US" sz="1100" u="none" strike="noStrike">
                          <a:effectLst/>
                        </a:rPr>
                        <a:t>FD1.HV.HVC.FT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 HVFT</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CERN</a:t>
                      </a:r>
                      <a:endParaRPr lang="en-US" sz="1100" b="0" i="0" u="none" strike="noStrike" dirty="0">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363767694"/>
                  </a:ext>
                </a:extLst>
              </a:tr>
              <a:tr h="196682">
                <a:tc>
                  <a:txBody>
                    <a:bodyPr/>
                    <a:lstStyle/>
                    <a:p>
                      <a:pPr algn="l" fontAlgn="t"/>
                      <a:r>
                        <a:rPr lang="en-US" sz="1100" u="none" strike="noStrike">
                          <a:effectLst/>
                        </a:rPr>
                        <a:t>FD1.HV.HVC.Cables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 sets of HVPS cables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CERN</a:t>
                      </a:r>
                      <a:endParaRPr lang="en-US" sz="1100" b="0" i="0" u="none" strike="noStrike">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1433705172"/>
                  </a:ext>
                </a:extLst>
              </a:tr>
              <a:tr h="196682">
                <a:tc>
                  <a:txBody>
                    <a:bodyPr/>
                    <a:lstStyle/>
                    <a:p>
                      <a:pPr algn="l" fontAlgn="t"/>
                      <a:r>
                        <a:rPr lang="en-US" sz="1100" u="none" strike="noStrike">
                          <a:effectLst/>
                        </a:rPr>
                        <a:t>FD1.HV.HVC.Filters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4 HV filters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CERN</a:t>
                      </a:r>
                      <a:endParaRPr lang="en-US" sz="1100" b="0" i="0" u="none" strike="noStrike" dirty="0">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172972661"/>
                  </a:ext>
                </a:extLst>
              </a:tr>
              <a:tr h="196682">
                <a:tc>
                  <a:txBody>
                    <a:bodyPr/>
                    <a:lstStyle/>
                    <a:p>
                      <a:pPr algn="l" fontAlgn="t"/>
                      <a:r>
                        <a:rPr lang="en-US" sz="1100" u="none" strike="noStrike">
                          <a:effectLst/>
                        </a:rPr>
                        <a:t>FD1.HV.HVC.HVPS</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one 300kV HVPS</a:t>
                      </a:r>
                      <a:endParaRPr lang="en-US" sz="1100" b="0" i="0" u="none" strike="noStrike" dirty="0">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endParaRPr lang="en-US" sz="1100" b="0" i="0" u="none" strike="noStrike">
                        <a:solidFill>
                          <a:srgbClr val="000000"/>
                        </a:solidFill>
                        <a:effectLst/>
                        <a:latin typeface="Calibri" panose="020F0502020204030204" pitchFamily="34" charset="0"/>
                      </a:endParaRPr>
                    </a:p>
                  </a:txBody>
                  <a:tcPr marL="4055" marR="4055" marT="4055" marB="0"/>
                </a:tc>
                <a:tc>
                  <a:txBody>
                    <a:bodyPr/>
                    <a:lstStyle/>
                    <a:p>
                      <a:pPr algn="l" fontAlgn="t"/>
                      <a:r>
                        <a:rPr lang="en-US" sz="1100" u="none" strike="noStrike" dirty="0">
                          <a:effectLst/>
                        </a:rPr>
                        <a:t>CERN</a:t>
                      </a:r>
                      <a:endParaRPr lang="en-US" sz="1100" b="0" i="0" u="none" strike="noStrike" dirty="0">
                        <a:solidFill>
                          <a:srgbClr val="000000"/>
                        </a:solidFill>
                        <a:effectLst/>
                        <a:latin typeface="Calibri" panose="020F0502020204030204" pitchFamily="34" charset="0"/>
                      </a:endParaRPr>
                    </a:p>
                  </a:txBody>
                  <a:tcPr marL="4055" marR="4055" marT="4055" marB="0"/>
                </a:tc>
                <a:extLst>
                  <a:ext uri="{0D108BD9-81ED-4DB2-BD59-A6C34878D82A}">
                    <a16:rowId xmlns:a16="http://schemas.microsoft.com/office/drawing/2014/main" val="3297065904"/>
                  </a:ext>
                </a:extLst>
              </a:tr>
            </a:tbl>
          </a:graphicData>
        </a:graphic>
      </p:graphicFrame>
    </p:spTree>
    <p:extLst>
      <p:ext uri="{BB962C8B-B14F-4D97-AF65-F5344CB8AC3E}">
        <p14:creationId xmlns:p14="http://schemas.microsoft.com/office/powerpoint/2010/main" val="7683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EE0C-7BBA-5645-A98C-76EC762D79E3}"/>
              </a:ext>
            </a:extLst>
          </p:cNvPr>
          <p:cNvSpPr>
            <a:spLocks noGrp="1"/>
          </p:cNvSpPr>
          <p:nvPr>
            <p:ph type="title"/>
          </p:nvPr>
        </p:nvSpPr>
        <p:spPr/>
        <p:txBody>
          <a:bodyPr/>
          <a:lstStyle/>
          <a:p>
            <a:r>
              <a:rPr lang="en-US" dirty="0"/>
              <a:t>HVS installation: Assembly areas</a:t>
            </a:r>
          </a:p>
        </p:txBody>
      </p:sp>
      <p:sp>
        <p:nvSpPr>
          <p:cNvPr id="3" name="Content Placeholder 2">
            <a:extLst>
              <a:ext uri="{FF2B5EF4-FFF2-40B4-BE49-F238E27FC236}">
                <a16:creationId xmlns:a16="http://schemas.microsoft.com/office/drawing/2014/main" id="{3C758359-B03A-024B-8AF2-F10BDA083942}"/>
              </a:ext>
            </a:extLst>
          </p:cNvPr>
          <p:cNvSpPr>
            <a:spLocks noGrp="1"/>
          </p:cNvSpPr>
          <p:nvPr>
            <p:ph idx="11"/>
          </p:nvPr>
        </p:nvSpPr>
        <p:spPr>
          <a:xfrm>
            <a:off x="454034" y="905829"/>
            <a:ext cx="3660765" cy="3802727"/>
          </a:xfrm>
        </p:spPr>
        <p:txBody>
          <a:bodyPr>
            <a:normAutofit fontScale="92500" lnSpcReduction="20000"/>
          </a:bodyPr>
          <a:lstStyle/>
          <a:p>
            <a:r>
              <a:rPr lang="en-US" sz="1800" dirty="0"/>
              <a:t>The main storage for FC components will be outside in the main cavern and boxes will be moved via fork truck or motorized pallet jack</a:t>
            </a:r>
          </a:p>
          <a:p>
            <a:r>
              <a:rPr lang="en-US" sz="1800" dirty="0"/>
              <a:t>Boxes sized in the model match what is needed for profiles and FR4 beams and one tool cabinet and one work desk</a:t>
            </a:r>
          </a:p>
          <a:p>
            <a:r>
              <a:rPr lang="en-US" sz="1800" dirty="0"/>
              <a:t>CPA assembly tower allows to put together the CPA units to make a full panels and attach TBFC module</a:t>
            </a:r>
          </a:p>
          <a:p>
            <a:r>
              <a:rPr lang="en-US" sz="1800" dirty="0"/>
              <a:t>Details of assembly sequence under evaluation. Test in Ash River foreseen</a:t>
            </a:r>
            <a:endParaRPr lang="en-US" dirty="0"/>
          </a:p>
        </p:txBody>
      </p:sp>
      <p:sp>
        <p:nvSpPr>
          <p:cNvPr id="4" name="Date Placeholder 3">
            <a:extLst>
              <a:ext uri="{FF2B5EF4-FFF2-40B4-BE49-F238E27FC236}">
                <a16:creationId xmlns:a16="http://schemas.microsoft.com/office/drawing/2014/main" id="{715A9E82-9A63-ED41-90A3-29E5E21F3376}"/>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6CE7259C-A44A-C347-8A8A-1BDC2CB0F067}"/>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5C46BA45-E57A-0144-BAE5-3C8ED2D12F42}"/>
              </a:ext>
            </a:extLst>
          </p:cNvPr>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pic>
        <p:nvPicPr>
          <p:cNvPr id="7" name="Content Placeholder 7">
            <a:extLst>
              <a:ext uri="{FF2B5EF4-FFF2-40B4-BE49-F238E27FC236}">
                <a16:creationId xmlns:a16="http://schemas.microsoft.com/office/drawing/2014/main" id="{2B94C397-2304-7D49-8F5D-C38AA66FAC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98032" y="890505"/>
            <a:ext cx="4045998" cy="3725456"/>
          </a:xfrm>
          <a:prstGeom prst="rect">
            <a:avLst/>
          </a:prstGeom>
        </p:spPr>
      </p:pic>
    </p:spTree>
    <p:extLst>
      <p:ext uri="{BB962C8B-B14F-4D97-AF65-F5344CB8AC3E}">
        <p14:creationId xmlns:p14="http://schemas.microsoft.com/office/powerpoint/2010/main" val="168294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19FD-0448-F346-8439-4ABF53AFAD6A}"/>
              </a:ext>
            </a:extLst>
          </p:cNvPr>
          <p:cNvSpPr>
            <a:spLocks noGrp="1"/>
          </p:cNvSpPr>
          <p:nvPr>
            <p:ph type="title"/>
          </p:nvPr>
        </p:nvSpPr>
        <p:spPr/>
        <p:txBody>
          <a:bodyPr/>
          <a:lstStyle/>
          <a:p>
            <a:r>
              <a:rPr lang="en-US" dirty="0"/>
              <a:t>HVS Integration/Installation Plan</a:t>
            </a:r>
          </a:p>
        </p:txBody>
      </p:sp>
      <p:sp>
        <p:nvSpPr>
          <p:cNvPr id="3" name="Content Placeholder 2">
            <a:extLst>
              <a:ext uri="{FF2B5EF4-FFF2-40B4-BE49-F238E27FC236}">
                <a16:creationId xmlns:a16="http://schemas.microsoft.com/office/drawing/2014/main" id="{ED95F3E1-56C5-E240-A422-115C350AF05E}"/>
              </a:ext>
            </a:extLst>
          </p:cNvPr>
          <p:cNvSpPr>
            <a:spLocks noGrp="1"/>
          </p:cNvSpPr>
          <p:nvPr>
            <p:ph idx="11"/>
          </p:nvPr>
        </p:nvSpPr>
        <p:spPr/>
        <p:txBody>
          <a:bodyPr>
            <a:normAutofit lnSpcReduction="10000"/>
          </a:bodyPr>
          <a:lstStyle/>
          <a:p>
            <a:pPr>
              <a:lnSpc>
                <a:spcPct val="110000"/>
              </a:lnSpc>
            </a:pPr>
            <a:r>
              <a:rPr lang="en-US" sz="1800" dirty="0"/>
              <a:t>We are developing a new CPA/TBFC installation sequence that should allow a more steady pace of FC module assembly, less storage need, faster final deployment:</a:t>
            </a:r>
          </a:p>
          <a:p>
            <a:pPr lvl="1">
              <a:lnSpc>
                <a:spcPct val="110000"/>
              </a:lnSpc>
            </a:pPr>
            <a:r>
              <a:rPr lang="en-US" dirty="0"/>
              <a:t>Attach the bottom FC modules to the CPA similar to what we did in </a:t>
            </a:r>
            <a:r>
              <a:rPr lang="en-US" dirty="0" err="1"/>
              <a:t>ProtoDUNE</a:t>
            </a:r>
            <a:r>
              <a:rPr lang="en-US" dirty="0"/>
              <a:t> NP04</a:t>
            </a:r>
          </a:p>
          <a:p>
            <a:pPr lvl="1">
              <a:lnSpc>
                <a:spcPct val="110000"/>
              </a:lnSpc>
            </a:pPr>
            <a:r>
              <a:rPr lang="en-US" dirty="0"/>
              <a:t>Move the CPA+T/B FC module super assembly into the cryostat, and connect to the HV bus. This step can be decoupled with the APA installation.</a:t>
            </a:r>
          </a:p>
          <a:p>
            <a:pPr>
              <a:lnSpc>
                <a:spcPct val="110000"/>
              </a:lnSpc>
            </a:pPr>
            <a:r>
              <a:rPr lang="en-US" sz="1800" dirty="0"/>
              <a:t>Some time before the installation of the 2</a:t>
            </a:r>
            <a:r>
              <a:rPr lang="en-US" sz="1800" baseline="30000" dirty="0"/>
              <a:t>nd</a:t>
            </a:r>
            <a:r>
              <a:rPr lang="en-US" sz="1800" dirty="0"/>
              <a:t> </a:t>
            </a:r>
            <a:r>
              <a:rPr lang="en-US" sz="1800" dirty="0" err="1"/>
              <a:t>endwall</a:t>
            </a:r>
            <a:r>
              <a:rPr lang="en-US" sz="1800" dirty="0"/>
              <a:t>, start the deployment of the FC modules:</a:t>
            </a:r>
          </a:p>
          <a:p>
            <a:pPr marL="342900" lvl="1" indent="0">
              <a:lnSpc>
                <a:spcPct val="110000"/>
              </a:lnSpc>
              <a:buNone/>
            </a:pPr>
            <a:r>
              <a:rPr lang="en-US" dirty="0"/>
              <a:t>Row by row, deploy the top FC modules, remove the floor panels, clean the membrane, deploy the bottom FC modules in pairs using the top FC beams as lift points, check electrical connections.  Repeat 25 times @ 1 row /day rate.</a:t>
            </a:r>
          </a:p>
          <a:p>
            <a:pPr>
              <a:lnSpc>
                <a:spcPct val="110000"/>
              </a:lnSpc>
            </a:pPr>
            <a:r>
              <a:rPr lang="en-US" sz="1800" dirty="0"/>
              <a:t>Install the 2</a:t>
            </a:r>
            <a:r>
              <a:rPr lang="en-US" sz="1800" baseline="30000" dirty="0"/>
              <a:t>nd</a:t>
            </a:r>
            <a:r>
              <a:rPr lang="en-US" sz="1800" dirty="0"/>
              <a:t> </a:t>
            </a:r>
            <a:r>
              <a:rPr lang="en-US" sz="1800" dirty="0" err="1"/>
              <a:t>endwall</a:t>
            </a:r>
            <a:endParaRPr lang="en-US" sz="1800" dirty="0"/>
          </a:p>
          <a:p>
            <a:endParaRPr lang="en-US" dirty="0"/>
          </a:p>
        </p:txBody>
      </p:sp>
      <p:sp>
        <p:nvSpPr>
          <p:cNvPr id="4" name="Date Placeholder 3">
            <a:extLst>
              <a:ext uri="{FF2B5EF4-FFF2-40B4-BE49-F238E27FC236}">
                <a16:creationId xmlns:a16="http://schemas.microsoft.com/office/drawing/2014/main" id="{3B71712C-8E76-5E44-9335-118F17D19EC3}"/>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AA7E1AE0-212E-1C47-9A3D-5CDD509BD103}"/>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F4F2AA96-919E-F842-8ED7-8C686A372B88}"/>
              </a:ext>
            </a:extLst>
          </p:cNvPr>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Tree>
    <p:extLst>
      <p:ext uri="{BB962C8B-B14F-4D97-AF65-F5344CB8AC3E}">
        <p14:creationId xmlns:p14="http://schemas.microsoft.com/office/powerpoint/2010/main" val="372792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0077-83CB-E44C-9DEF-C948C9E96D76}"/>
              </a:ext>
            </a:extLst>
          </p:cNvPr>
          <p:cNvSpPr>
            <a:spLocks noGrp="1"/>
          </p:cNvSpPr>
          <p:nvPr>
            <p:ph type="title"/>
          </p:nvPr>
        </p:nvSpPr>
        <p:spPr/>
        <p:txBody>
          <a:bodyPr/>
          <a:lstStyle/>
          <a:p>
            <a:r>
              <a:rPr lang="en-US" dirty="0"/>
              <a:t>CPA-TBFC-GP Integration/Installation Steps</a:t>
            </a:r>
          </a:p>
        </p:txBody>
      </p:sp>
      <p:sp>
        <p:nvSpPr>
          <p:cNvPr id="3" name="Content Placeholder 2">
            <a:extLst>
              <a:ext uri="{FF2B5EF4-FFF2-40B4-BE49-F238E27FC236}">
                <a16:creationId xmlns:a16="http://schemas.microsoft.com/office/drawing/2014/main" id="{DF93B1EF-6FBD-9444-81E8-A8C8F8F05F31}"/>
              </a:ext>
            </a:extLst>
          </p:cNvPr>
          <p:cNvSpPr>
            <a:spLocks noGrp="1"/>
          </p:cNvSpPr>
          <p:nvPr>
            <p:ph idx="11"/>
          </p:nvPr>
        </p:nvSpPr>
        <p:spPr>
          <a:xfrm>
            <a:off x="454034" y="905829"/>
            <a:ext cx="3253262" cy="3802727"/>
          </a:xfrm>
        </p:spPr>
        <p:txBody>
          <a:bodyPr/>
          <a:lstStyle/>
          <a:p>
            <a:r>
              <a:rPr lang="en-US" dirty="0"/>
              <a:t>Install the ground plane support beams over the DSS beams.</a:t>
            </a:r>
          </a:p>
          <a:p>
            <a:r>
              <a:rPr lang="en-US" dirty="0"/>
              <a:t>At some rows, the support beams need to shift to avoid the CE feedthrough ports</a:t>
            </a:r>
          </a:p>
        </p:txBody>
      </p:sp>
      <p:sp>
        <p:nvSpPr>
          <p:cNvPr id="4" name="Date Placeholder 3">
            <a:extLst>
              <a:ext uri="{FF2B5EF4-FFF2-40B4-BE49-F238E27FC236}">
                <a16:creationId xmlns:a16="http://schemas.microsoft.com/office/drawing/2014/main" id="{076DCB37-D99C-7D48-B691-230FB6718833}"/>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90EFBAC1-7882-314C-A56D-FC0EBEE03D90}"/>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8E610837-79F6-9044-92F6-5F4D1CC0D0F4}"/>
              </a:ext>
            </a:extLst>
          </p:cNvPr>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pic>
        <p:nvPicPr>
          <p:cNvPr id="7" name="Picture 6">
            <a:extLst>
              <a:ext uri="{FF2B5EF4-FFF2-40B4-BE49-F238E27FC236}">
                <a16:creationId xmlns:a16="http://schemas.microsoft.com/office/drawing/2014/main" id="{2A2AB45A-1058-C347-9AD8-1C67506F18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85449" y="1002529"/>
            <a:ext cx="5167724" cy="3673313"/>
          </a:xfrm>
          <a:prstGeom prst="rect">
            <a:avLst/>
          </a:prstGeom>
        </p:spPr>
      </p:pic>
      <p:sp>
        <p:nvSpPr>
          <p:cNvPr id="8" name="TextBox 7">
            <a:extLst>
              <a:ext uri="{FF2B5EF4-FFF2-40B4-BE49-F238E27FC236}">
                <a16:creationId xmlns:a16="http://schemas.microsoft.com/office/drawing/2014/main" id="{40651252-BB97-D44D-9E2D-018196762C99}"/>
              </a:ext>
            </a:extLst>
          </p:cNvPr>
          <p:cNvSpPr txBox="1"/>
          <p:nvPr/>
        </p:nvSpPr>
        <p:spPr>
          <a:xfrm>
            <a:off x="1043610" y="3342544"/>
            <a:ext cx="2216426" cy="646331"/>
          </a:xfrm>
          <a:prstGeom prst="rect">
            <a:avLst/>
          </a:prstGeom>
          <a:noFill/>
        </p:spPr>
        <p:txBody>
          <a:bodyPr wrap="square" rtlCol="0">
            <a:spAutoFit/>
          </a:bodyPr>
          <a:lstStyle/>
          <a:p>
            <a:r>
              <a:rPr lang="en-US" dirty="0"/>
              <a:t>Temporary upper FC </a:t>
            </a:r>
            <a:br>
              <a:rPr lang="en-US" dirty="0"/>
            </a:br>
            <a:r>
              <a:rPr lang="en-US" dirty="0"/>
              <a:t>deployment winch</a:t>
            </a:r>
          </a:p>
        </p:txBody>
      </p:sp>
      <p:cxnSp>
        <p:nvCxnSpPr>
          <p:cNvPr id="9" name="Straight Arrow Connector 8">
            <a:extLst>
              <a:ext uri="{FF2B5EF4-FFF2-40B4-BE49-F238E27FC236}">
                <a16:creationId xmlns:a16="http://schemas.microsoft.com/office/drawing/2014/main" id="{85108D03-FFE8-B242-9F32-352DD32EF420}"/>
              </a:ext>
            </a:extLst>
          </p:cNvPr>
          <p:cNvCxnSpPr>
            <a:cxnSpLocks/>
          </p:cNvCxnSpPr>
          <p:nvPr/>
        </p:nvCxnSpPr>
        <p:spPr>
          <a:xfrm flipV="1">
            <a:off x="3110948" y="3355728"/>
            <a:ext cx="1172066" cy="15278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26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a:xfrm>
            <a:off x="454034" y="1174185"/>
            <a:ext cx="5435137" cy="2702075"/>
          </a:xfrm>
        </p:spPr>
        <p:txBody>
          <a:bodyPr>
            <a:normAutofit/>
          </a:bodyPr>
          <a:lstStyle/>
          <a:p>
            <a:r>
              <a:rPr lang="en-US" sz="1800" dirty="0"/>
              <a:t>Parts Breakdown Structure, including the list of deliverables &amp; tooling, items that require special handling </a:t>
            </a:r>
          </a:p>
          <a:p>
            <a:r>
              <a:rPr lang="en-US" sz="1800" dirty="0"/>
              <a:t>Personnel requirements during installation &amp; integration</a:t>
            </a:r>
          </a:p>
          <a:p>
            <a:r>
              <a:rPr lang="en-US" sz="1800" dirty="0"/>
              <a:t>QA &amp; testing plans  </a:t>
            </a:r>
          </a:p>
          <a:p>
            <a:r>
              <a:rPr lang="en-US" sz="1800" dirty="0"/>
              <a:t>Expectations about services provided by detector installation team and facility services team</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de-DE"/>
              <a:t>DUNE FS I&amp;I Workshop</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178296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07EF2E-B3BE-8043-B88B-114DF3B5A1EC}"/>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322DBD55-2A12-724A-885C-1BCCD0AB43D5}"/>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0E782B02-ED48-3740-B41A-446F64498730}"/>
              </a:ext>
            </a:extLst>
          </p:cNvPr>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pic>
        <p:nvPicPr>
          <p:cNvPr id="8" name="Picture 7">
            <a:extLst>
              <a:ext uri="{FF2B5EF4-FFF2-40B4-BE49-F238E27FC236}">
                <a16:creationId xmlns:a16="http://schemas.microsoft.com/office/drawing/2014/main" id="{E15ABE80-9DBF-E34E-9791-E86609462AD4}"/>
              </a:ext>
            </a:extLst>
          </p:cNvPr>
          <p:cNvPicPr>
            <a:picLocks noChangeAspect="1"/>
          </p:cNvPicPr>
          <p:nvPr/>
        </p:nvPicPr>
        <p:blipFill>
          <a:blip r:embed="rId2"/>
          <a:stretch>
            <a:fillRect/>
          </a:stretch>
        </p:blipFill>
        <p:spPr>
          <a:xfrm>
            <a:off x="4658911" y="201446"/>
            <a:ext cx="3981893" cy="4327567"/>
          </a:xfrm>
          <a:prstGeom prst="rect">
            <a:avLst/>
          </a:prstGeom>
        </p:spPr>
      </p:pic>
      <p:sp>
        <p:nvSpPr>
          <p:cNvPr id="9" name="Content Placeholder 2">
            <a:extLst>
              <a:ext uri="{FF2B5EF4-FFF2-40B4-BE49-F238E27FC236}">
                <a16:creationId xmlns:a16="http://schemas.microsoft.com/office/drawing/2014/main" id="{78298AEB-3459-2E4D-80A4-648016F0794E}"/>
              </a:ext>
            </a:extLst>
          </p:cNvPr>
          <p:cNvSpPr>
            <a:spLocks noGrp="1"/>
          </p:cNvSpPr>
          <p:nvPr>
            <p:ph idx="11"/>
          </p:nvPr>
        </p:nvSpPr>
        <p:spPr>
          <a:xfrm>
            <a:off x="454034" y="905829"/>
            <a:ext cx="3253262" cy="992545"/>
          </a:xfrm>
        </p:spPr>
        <p:txBody>
          <a:bodyPr/>
          <a:lstStyle/>
          <a:p>
            <a:r>
              <a:rPr lang="en-US" dirty="0"/>
              <a:t>Raise the ground plane modules</a:t>
            </a:r>
            <a:br>
              <a:rPr lang="en-US" dirty="0"/>
            </a:br>
            <a:r>
              <a:rPr lang="en-US" dirty="0"/>
              <a:t>and attach to the support beams</a:t>
            </a:r>
          </a:p>
        </p:txBody>
      </p:sp>
    </p:spTree>
    <p:extLst>
      <p:ext uri="{BB962C8B-B14F-4D97-AF65-F5344CB8AC3E}">
        <p14:creationId xmlns:p14="http://schemas.microsoft.com/office/powerpoint/2010/main" val="190600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35977-0DD0-6643-9714-52CD31A2D172}"/>
              </a:ext>
            </a:extLst>
          </p:cNvPr>
          <p:cNvSpPr>
            <a:spLocks noGrp="1"/>
          </p:cNvSpPr>
          <p:nvPr>
            <p:ph idx="11"/>
          </p:nvPr>
        </p:nvSpPr>
        <p:spPr>
          <a:xfrm>
            <a:off x="454034" y="905829"/>
            <a:ext cx="3531557" cy="3802727"/>
          </a:xfrm>
        </p:spPr>
        <p:txBody>
          <a:bodyPr/>
          <a:lstStyle/>
          <a:p>
            <a:r>
              <a:rPr lang="en-US" dirty="0"/>
              <a:t>Rotate the ground plane modules</a:t>
            </a:r>
            <a:br>
              <a:rPr lang="en-US" dirty="0"/>
            </a:br>
            <a:r>
              <a:rPr lang="en-US" dirty="0"/>
              <a:t>and attach to the support beams.</a:t>
            </a:r>
          </a:p>
          <a:p>
            <a:r>
              <a:rPr lang="en-US" dirty="0"/>
              <a:t>Connect the GP monitoring wires.</a:t>
            </a:r>
          </a:p>
          <a:p>
            <a:r>
              <a:rPr lang="en-US" dirty="0"/>
              <a:t>This step needs to be done after the CE cables are routed through the feedthroughs.</a:t>
            </a:r>
          </a:p>
          <a:p>
            <a:endParaRPr lang="en-US" dirty="0"/>
          </a:p>
        </p:txBody>
      </p:sp>
      <p:sp>
        <p:nvSpPr>
          <p:cNvPr id="4" name="Date Placeholder 3">
            <a:extLst>
              <a:ext uri="{FF2B5EF4-FFF2-40B4-BE49-F238E27FC236}">
                <a16:creationId xmlns:a16="http://schemas.microsoft.com/office/drawing/2014/main" id="{0C899667-2841-7641-A1D7-2B5B02F51D54}"/>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A87C92D2-DE90-C643-8D57-2D804ADB84B8}"/>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15A13CD0-50B0-D244-BD02-1D72BF926E9F}"/>
              </a:ext>
            </a:extLst>
          </p:cNvPr>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pic>
        <p:nvPicPr>
          <p:cNvPr id="7" name="Picture 6">
            <a:extLst>
              <a:ext uri="{FF2B5EF4-FFF2-40B4-BE49-F238E27FC236}">
                <a16:creationId xmlns:a16="http://schemas.microsoft.com/office/drawing/2014/main" id="{FEC9F7B8-DFA0-F545-895F-01FA5DE47F4A}"/>
              </a:ext>
            </a:extLst>
          </p:cNvPr>
          <p:cNvPicPr>
            <a:picLocks noChangeAspect="1"/>
          </p:cNvPicPr>
          <p:nvPr/>
        </p:nvPicPr>
        <p:blipFill>
          <a:blip r:embed="rId2"/>
          <a:stretch>
            <a:fillRect/>
          </a:stretch>
        </p:blipFill>
        <p:spPr>
          <a:xfrm>
            <a:off x="3938445" y="482827"/>
            <a:ext cx="5100896" cy="3777512"/>
          </a:xfrm>
          <a:prstGeom prst="rect">
            <a:avLst/>
          </a:prstGeom>
        </p:spPr>
      </p:pic>
    </p:spTree>
    <p:extLst>
      <p:ext uri="{BB962C8B-B14F-4D97-AF65-F5344CB8AC3E}">
        <p14:creationId xmlns:p14="http://schemas.microsoft.com/office/powerpoint/2010/main" val="349340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3733C-C763-A44B-9773-7DED46601D2A}"/>
              </a:ext>
            </a:extLst>
          </p:cNvPr>
          <p:cNvSpPr>
            <a:spLocks noGrp="1"/>
          </p:cNvSpPr>
          <p:nvPr>
            <p:ph idx="11"/>
          </p:nvPr>
        </p:nvSpPr>
        <p:spPr>
          <a:xfrm>
            <a:off x="454035" y="905829"/>
            <a:ext cx="3750217" cy="3802727"/>
          </a:xfrm>
        </p:spPr>
        <p:txBody>
          <a:bodyPr/>
          <a:lstStyle/>
          <a:p>
            <a:r>
              <a:rPr lang="en-US" dirty="0"/>
              <a:t>Fold the 2 top FC and 2 bottom FC modules with the two CPA columns in the clean room, push into the cryostat along the CPA DSS rail. </a:t>
            </a:r>
          </a:p>
          <a:p>
            <a:r>
              <a:rPr lang="en-US" dirty="0"/>
              <a:t>Once in position, install the small GP filler pieces above the CPA</a:t>
            </a:r>
          </a:p>
          <a:p>
            <a:endParaRPr lang="en-US" dirty="0"/>
          </a:p>
        </p:txBody>
      </p:sp>
      <p:sp>
        <p:nvSpPr>
          <p:cNvPr id="4" name="Date Placeholder 3">
            <a:extLst>
              <a:ext uri="{FF2B5EF4-FFF2-40B4-BE49-F238E27FC236}">
                <a16:creationId xmlns:a16="http://schemas.microsoft.com/office/drawing/2014/main" id="{322312D2-5AB9-9148-B8D3-12897574B642}"/>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D1404AAD-AFE1-3C44-B02D-80118FA1A7F6}"/>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1930BA79-5EF6-7E45-A09F-D2CC9D1983CD}"/>
              </a:ext>
            </a:extLst>
          </p:cNvPr>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pic>
        <p:nvPicPr>
          <p:cNvPr id="7" name="Picture 6">
            <a:extLst>
              <a:ext uri="{FF2B5EF4-FFF2-40B4-BE49-F238E27FC236}">
                <a16:creationId xmlns:a16="http://schemas.microsoft.com/office/drawing/2014/main" id="{01079EBD-CF72-7B45-9C6D-BA814E5784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8504" r="13060"/>
          <a:stretch/>
        </p:blipFill>
        <p:spPr>
          <a:xfrm>
            <a:off x="4356228" y="0"/>
            <a:ext cx="1487230" cy="5143500"/>
          </a:xfrm>
          <a:prstGeom prst="rect">
            <a:avLst/>
          </a:prstGeom>
        </p:spPr>
      </p:pic>
      <p:pic>
        <p:nvPicPr>
          <p:cNvPr id="8" name="Picture 7">
            <a:extLst>
              <a:ext uri="{FF2B5EF4-FFF2-40B4-BE49-F238E27FC236}">
                <a16:creationId xmlns:a16="http://schemas.microsoft.com/office/drawing/2014/main" id="{944422EC-4347-FA42-9247-54D21AA982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993"/>
          <a:stretch/>
        </p:blipFill>
        <p:spPr>
          <a:xfrm>
            <a:off x="5842348" y="0"/>
            <a:ext cx="2258044" cy="5143500"/>
          </a:xfrm>
          <a:prstGeom prst="rect">
            <a:avLst/>
          </a:prstGeom>
        </p:spPr>
      </p:pic>
    </p:spTree>
    <p:extLst>
      <p:ext uri="{BB962C8B-B14F-4D97-AF65-F5344CB8AC3E}">
        <p14:creationId xmlns:p14="http://schemas.microsoft.com/office/powerpoint/2010/main" val="385469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633CA-B061-834E-B22A-110449D9BBC0}"/>
              </a:ext>
            </a:extLst>
          </p:cNvPr>
          <p:cNvSpPr>
            <a:spLocks noGrp="1"/>
          </p:cNvSpPr>
          <p:nvPr>
            <p:ph idx="11"/>
          </p:nvPr>
        </p:nvSpPr>
        <p:spPr>
          <a:xfrm>
            <a:off x="454034" y="905829"/>
            <a:ext cx="4535409" cy="3802727"/>
          </a:xfrm>
        </p:spPr>
        <p:txBody>
          <a:bodyPr/>
          <a:lstStyle/>
          <a:p>
            <a:r>
              <a:rPr lang="en-US" dirty="0"/>
              <a:t>Deploy the top FC modules using winch bars on the GP support beams. </a:t>
            </a:r>
          </a:p>
          <a:p>
            <a:r>
              <a:rPr lang="en-US" dirty="0"/>
              <a:t>Connect top FC termination wires</a:t>
            </a:r>
          </a:p>
          <a:p>
            <a:r>
              <a:rPr lang="en-US" dirty="0"/>
              <a:t>This action (and the following ones) can be performed during the insertion of the row in the cryostat or when the full CPA/TBFC rows are inserted.</a:t>
            </a:r>
          </a:p>
          <a:p>
            <a:r>
              <a:rPr lang="en-US" dirty="0"/>
              <a:t>In the latter case insertion rate could decoupling from that of the APA</a:t>
            </a:r>
          </a:p>
          <a:p>
            <a:endParaRPr lang="en-US" dirty="0"/>
          </a:p>
        </p:txBody>
      </p:sp>
      <p:sp>
        <p:nvSpPr>
          <p:cNvPr id="4" name="Date Placeholder 3">
            <a:extLst>
              <a:ext uri="{FF2B5EF4-FFF2-40B4-BE49-F238E27FC236}">
                <a16:creationId xmlns:a16="http://schemas.microsoft.com/office/drawing/2014/main" id="{4FA8755C-F99F-F145-83BC-C98E3EB68C5A}"/>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E752C711-F831-5C4A-8669-675839A11CB5}"/>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6497E4FF-10AB-9244-A045-4D5F4F1F748E}"/>
              </a:ext>
            </a:extLst>
          </p:cNvPr>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pic>
        <p:nvPicPr>
          <p:cNvPr id="7" name="Picture 6">
            <a:extLst>
              <a:ext uri="{FF2B5EF4-FFF2-40B4-BE49-F238E27FC236}">
                <a16:creationId xmlns:a16="http://schemas.microsoft.com/office/drawing/2014/main" id="{18D3C84D-D497-F340-8019-966CBF4ACC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67738" y="0"/>
            <a:ext cx="2806443" cy="5131405"/>
          </a:xfrm>
          <a:prstGeom prst="rect">
            <a:avLst/>
          </a:prstGeom>
        </p:spPr>
      </p:pic>
    </p:spTree>
    <p:extLst>
      <p:ext uri="{BB962C8B-B14F-4D97-AF65-F5344CB8AC3E}">
        <p14:creationId xmlns:p14="http://schemas.microsoft.com/office/powerpoint/2010/main" val="142321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A68F2-0AA0-6E4D-858C-45E84E921F0B}"/>
              </a:ext>
            </a:extLst>
          </p:cNvPr>
          <p:cNvSpPr>
            <a:spLocks noGrp="1"/>
          </p:cNvSpPr>
          <p:nvPr>
            <p:ph idx="11"/>
          </p:nvPr>
        </p:nvSpPr>
        <p:spPr>
          <a:xfrm>
            <a:off x="454035" y="905829"/>
            <a:ext cx="4962792" cy="3802727"/>
          </a:xfrm>
        </p:spPr>
        <p:txBody>
          <a:bodyPr/>
          <a:lstStyle/>
          <a:p>
            <a:r>
              <a:rPr lang="en-US" dirty="0"/>
              <a:t>Deploy the 2 bottom FC modules, preferably symmetrically to minimize the lateral swing of the CPA.  </a:t>
            </a:r>
          </a:p>
          <a:p>
            <a:r>
              <a:rPr lang="en-US" dirty="0"/>
              <a:t>The bottom FCs are lowered through a temporary winch bar attached to the CPA side of the top FC I-beams</a:t>
            </a:r>
          </a:p>
        </p:txBody>
      </p:sp>
      <p:sp>
        <p:nvSpPr>
          <p:cNvPr id="4" name="Date Placeholder 3">
            <a:extLst>
              <a:ext uri="{FF2B5EF4-FFF2-40B4-BE49-F238E27FC236}">
                <a16:creationId xmlns:a16="http://schemas.microsoft.com/office/drawing/2014/main" id="{0309A4AA-AE83-B241-A86C-737F5A6C43EB}"/>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5679AFA9-143E-A24E-8051-79BA3D55F9D9}"/>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0F535A02-9750-3F40-81D1-46FAB59EEDD4}"/>
              </a:ext>
            </a:extLst>
          </p:cNvPr>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pic>
        <p:nvPicPr>
          <p:cNvPr id="7" name="Picture 6">
            <a:extLst>
              <a:ext uri="{FF2B5EF4-FFF2-40B4-BE49-F238E27FC236}">
                <a16:creationId xmlns:a16="http://schemas.microsoft.com/office/drawing/2014/main" id="{C1B81F99-5509-0E45-8DD6-792B5A194C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95176" y="0"/>
            <a:ext cx="3016398" cy="5143500"/>
          </a:xfrm>
          <a:prstGeom prst="rect">
            <a:avLst/>
          </a:prstGeom>
        </p:spPr>
      </p:pic>
      <p:pic>
        <p:nvPicPr>
          <p:cNvPr id="8" name="Picture 7">
            <a:extLst>
              <a:ext uri="{FF2B5EF4-FFF2-40B4-BE49-F238E27FC236}">
                <a16:creationId xmlns:a16="http://schemas.microsoft.com/office/drawing/2014/main" id="{51880A0C-088F-3040-8311-DA4E1EB8BC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067" b="26604"/>
          <a:stretch/>
        </p:blipFill>
        <p:spPr>
          <a:xfrm>
            <a:off x="1369754" y="2693324"/>
            <a:ext cx="3320501" cy="1973099"/>
          </a:xfrm>
          <a:prstGeom prst="rect">
            <a:avLst/>
          </a:prstGeom>
        </p:spPr>
      </p:pic>
    </p:spTree>
    <p:extLst>
      <p:ext uri="{BB962C8B-B14F-4D97-AF65-F5344CB8AC3E}">
        <p14:creationId xmlns:p14="http://schemas.microsoft.com/office/powerpoint/2010/main" val="298200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3D8E0-5493-4647-8E63-037407D5BE9E}"/>
              </a:ext>
            </a:extLst>
          </p:cNvPr>
          <p:cNvSpPr>
            <a:spLocks noGrp="1"/>
          </p:cNvSpPr>
          <p:nvPr>
            <p:ph idx="11"/>
          </p:nvPr>
        </p:nvSpPr>
        <p:spPr>
          <a:xfrm>
            <a:off x="454034" y="905829"/>
            <a:ext cx="4098088" cy="3802727"/>
          </a:xfrm>
        </p:spPr>
        <p:txBody>
          <a:bodyPr/>
          <a:lstStyle/>
          <a:p>
            <a:r>
              <a:rPr lang="en-US" dirty="0"/>
              <a:t>Connect bottom FC termination wires, final check all electrical connections.</a:t>
            </a:r>
          </a:p>
          <a:p>
            <a:r>
              <a:rPr lang="en-US" dirty="0"/>
              <a:t>Move on to next row.</a:t>
            </a:r>
          </a:p>
          <a:p>
            <a:endParaRPr lang="en-US" dirty="0"/>
          </a:p>
          <a:p>
            <a:endParaRPr lang="en-US" dirty="0"/>
          </a:p>
          <a:p>
            <a:r>
              <a:rPr lang="en-US" i="1" dirty="0"/>
              <a:t>The installation and deployment of the 2</a:t>
            </a:r>
            <a:r>
              <a:rPr lang="en-US" i="1" baseline="30000" dirty="0"/>
              <a:t>nd</a:t>
            </a:r>
            <a:r>
              <a:rPr lang="en-US" i="1" dirty="0"/>
              <a:t> end-wall is more complex due to the limited accessibility inside the TPC for electrical and mechanical connections.  </a:t>
            </a:r>
          </a:p>
          <a:p>
            <a:r>
              <a:rPr lang="en-US" i="1" dirty="0"/>
              <a:t>A conceptual deployment sequence is presently under study.</a:t>
            </a:r>
            <a:endParaRPr lang="en-US" dirty="0"/>
          </a:p>
          <a:p>
            <a:endParaRPr lang="en-US" dirty="0"/>
          </a:p>
        </p:txBody>
      </p:sp>
      <p:sp>
        <p:nvSpPr>
          <p:cNvPr id="4" name="Date Placeholder 3">
            <a:extLst>
              <a:ext uri="{FF2B5EF4-FFF2-40B4-BE49-F238E27FC236}">
                <a16:creationId xmlns:a16="http://schemas.microsoft.com/office/drawing/2014/main" id="{C013B954-EFE6-654F-A3E0-26A19A9C2C31}"/>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33E82CDB-49DC-374D-93D0-74E8A9859A49}"/>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7B9DC794-187A-1843-9701-685E7ACA234C}"/>
              </a:ext>
            </a:extLst>
          </p:cNvPr>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pic>
        <p:nvPicPr>
          <p:cNvPr id="7" name="Picture 6">
            <a:extLst>
              <a:ext uri="{FF2B5EF4-FFF2-40B4-BE49-F238E27FC236}">
                <a16:creationId xmlns:a16="http://schemas.microsoft.com/office/drawing/2014/main" id="{E053315F-C09C-874A-8AEE-B61BCCF425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99062" y="0"/>
            <a:ext cx="2530358" cy="5143500"/>
          </a:xfrm>
          <a:prstGeom prst="rect">
            <a:avLst/>
          </a:prstGeom>
        </p:spPr>
      </p:pic>
    </p:spTree>
    <p:extLst>
      <p:ext uri="{BB962C8B-B14F-4D97-AF65-F5344CB8AC3E}">
        <p14:creationId xmlns:p14="http://schemas.microsoft.com/office/powerpoint/2010/main" val="62957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835C-1DB9-7F4A-A916-D995206F3719}"/>
              </a:ext>
            </a:extLst>
          </p:cNvPr>
          <p:cNvSpPr>
            <a:spLocks noGrp="1"/>
          </p:cNvSpPr>
          <p:nvPr>
            <p:ph type="title"/>
          </p:nvPr>
        </p:nvSpPr>
        <p:spPr/>
        <p:txBody>
          <a:bodyPr/>
          <a:lstStyle/>
          <a:p>
            <a:r>
              <a:rPr lang="en-US" dirty="0"/>
              <a:t>Underground Labor and Activities</a:t>
            </a:r>
          </a:p>
        </p:txBody>
      </p:sp>
      <p:sp>
        <p:nvSpPr>
          <p:cNvPr id="3" name="Content Placeholder 2">
            <a:extLst>
              <a:ext uri="{FF2B5EF4-FFF2-40B4-BE49-F238E27FC236}">
                <a16:creationId xmlns:a16="http://schemas.microsoft.com/office/drawing/2014/main" id="{134256DC-8B20-A14D-A6DD-EEF34A769823}"/>
              </a:ext>
            </a:extLst>
          </p:cNvPr>
          <p:cNvSpPr>
            <a:spLocks noGrp="1"/>
          </p:cNvSpPr>
          <p:nvPr>
            <p:ph idx="11"/>
          </p:nvPr>
        </p:nvSpPr>
        <p:spPr>
          <a:xfrm>
            <a:off x="454034" y="905830"/>
            <a:ext cx="8232771" cy="3845074"/>
          </a:xfrm>
        </p:spPr>
        <p:txBody>
          <a:bodyPr>
            <a:normAutofit/>
          </a:bodyPr>
          <a:lstStyle/>
          <a:p>
            <a:r>
              <a:rPr lang="en-US" sz="1800" dirty="0"/>
              <a:t>Detailed schedule of assembly and installation is under definition assuming:</a:t>
            </a:r>
          </a:p>
          <a:p>
            <a:pPr lvl="1"/>
            <a:r>
              <a:rPr lang="en-US" sz="1600" dirty="0"/>
              <a:t>an HVS provided crew up to 6 workers + 1 physicist supervisor.</a:t>
            </a:r>
          </a:p>
          <a:p>
            <a:pPr lvl="1"/>
            <a:r>
              <a:rPr lang="en-US" sz="1600" dirty="0"/>
              <a:t>1 CPA workstation</a:t>
            </a:r>
          </a:p>
          <a:p>
            <a:pPr lvl="1"/>
            <a:r>
              <a:rPr lang="en-US" sz="1600" dirty="0"/>
              <a:t>2 FC assembly stations (allowing assembly of 1 or 2 modules) for both the TBFC and the EWFC</a:t>
            </a:r>
          </a:p>
          <a:p>
            <a:r>
              <a:rPr lang="en-US" sz="1800" dirty="0"/>
              <a:t>Schedule foresees 2 shifts/day and 4 days/week to complete a CPA/TBFC/GP slice:</a:t>
            </a:r>
          </a:p>
          <a:p>
            <a:pPr lvl="1"/>
            <a:r>
              <a:rPr lang="en-US" sz="1600" dirty="0"/>
              <a:t>Day#4 is dedicated to FC deploying electrical connection and QC: it can be moved at the end of installation in parallel with floor removal and cleaning (for a total of 3 to 4 weeks)</a:t>
            </a:r>
          </a:p>
          <a:p>
            <a:pPr lvl="1"/>
            <a:r>
              <a:rPr lang="en-US" sz="1600" dirty="0"/>
              <a:t>1 months per EW</a:t>
            </a:r>
          </a:p>
          <a:p>
            <a:pPr marL="0" indent="0">
              <a:buNone/>
            </a:pPr>
            <a:endParaRPr lang="en-US" sz="1800" dirty="0"/>
          </a:p>
        </p:txBody>
      </p:sp>
      <p:sp>
        <p:nvSpPr>
          <p:cNvPr id="4" name="Date Placeholder 3">
            <a:extLst>
              <a:ext uri="{FF2B5EF4-FFF2-40B4-BE49-F238E27FC236}">
                <a16:creationId xmlns:a16="http://schemas.microsoft.com/office/drawing/2014/main" id="{CEB02D1A-0B32-9349-B4B2-348C135E6CF0}"/>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F4E5F759-5DC4-ED49-99E3-B3E0B2FB87B0}"/>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6093C702-E175-B745-939F-2793A29F0E80}"/>
              </a:ext>
            </a:extLst>
          </p:cNvPr>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Tree>
    <p:extLst>
      <p:ext uri="{BB962C8B-B14F-4D97-AF65-F5344CB8AC3E}">
        <p14:creationId xmlns:p14="http://schemas.microsoft.com/office/powerpoint/2010/main" val="408637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2ED0-A7B7-3E4E-BD47-C99E4D494761}"/>
              </a:ext>
            </a:extLst>
          </p:cNvPr>
          <p:cNvSpPr>
            <a:spLocks noGrp="1"/>
          </p:cNvSpPr>
          <p:nvPr>
            <p:ph type="title"/>
          </p:nvPr>
        </p:nvSpPr>
        <p:spPr>
          <a:xfrm>
            <a:off x="454026" y="187866"/>
            <a:ext cx="8229600" cy="485327"/>
          </a:xfrm>
        </p:spPr>
        <p:txBody>
          <a:bodyPr/>
          <a:lstStyle/>
          <a:p>
            <a:r>
              <a:rPr lang="en-US" dirty="0"/>
              <a:t>Underground Labor and Activities</a:t>
            </a:r>
          </a:p>
        </p:txBody>
      </p:sp>
      <p:sp>
        <p:nvSpPr>
          <p:cNvPr id="4" name="Date Placeholder 3">
            <a:extLst>
              <a:ext uri="{FF2B5EF4-FFF2-40B4-BE49-F238E27FC236}">
                <a16:creationId xmlns:a16="http://schemas.microsoft.com/office/drawing/2014/main" id="{DD1F938E-0B6F-864F-B7B8-6B61FC7ACC09}"/>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FD364A3E-EA02-FC44-9CEE-B9751A799D7D}"/>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5D3EE9BC-E5F4-8D41-BD8F-9883B6420426}"/>
              </a:ext>
            </a:extLst>
          </p:cNvPr>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graphicFrame>
        <p:nvGraphicFramePr>
          <p:cNvPr id="7" name="Table 6">
            <a:extLst>
              <a:ext uri="{FF2B5EF4-FFF2-40B4-BE49-F238E27FC236}">
                <a16:creationId xmlns:a16="http://schemas.microsoft.com/office/drawing/2014/main" id="{D8B9D49C-0E40-0442-93BC-DE7B2D265485}"/>
              </a:ext>
            </a:extLst>
          </p:cNvPr>
          <p:cNvGraphicFramePr>
            <a:graphicFrameLocks noGrp="1"/>
          </p:cNvGraphicFramePr>
          <p:nvPr>
            <p:extLst>
              <p:ext uri="{D42A27DB-BD31-4B8C-83A1-F6EECF244321}">
                <p14:modId xmlns:p14="http://schemas.microsoft.com/office/powerpoint/2010/main" val="419474187"/>
              </p:ext>
            </p:extLst>
          </p:nvPr>
        </p:nvGraphicFramePr>
        <p:xfrm>
          <a:off x="121123" y="855490"/>
          <a:ext cx="4254105" cy="3574155"/>
        </p:xfrm>
        <a:graphic>
          <a:graphicData uri="http://schemas.openxmlformats.org/drawingml/2006/table">
            <a:tbl>
              <a:tblPr>
                <a:tableStyleId>{5C22544A-7EE6-4342-B048-85BDC9FD1C3A}</a:tableStyleId>
              </a:tblPr>
              <a:tblGrid>
                <a:gridCol w="3348976">
                  <a:extLst>
                    <a:ext uri="{9D8B030D-6E8A-4147-A177-3AD203B41FA5}">
                      <a16:colId xmlns:a16="http://schemas.microsoft.com/office/drawing/2014/main" val="816398470"/>
                    </a:ext>
                  </a:extLst>
                </a:gridCol>
                <a:gridCol w="573249">
                  <a:extLst>
                    <a:ext uri="{9D8B030D-6E8A-4147-A177-3AD203B41FA5}">
                      <a16:colId xmlns:a16="http://schemas.microsoft.com/office/drawing/2014/main" val="1493649617"/>
                    </a:ext>
                  </a:extLst>
                </a:gridCol>
                <a:gridCol w="331880">
                  <a:extLst>
                    <a:ext uri="{9D8B030D-6E8A-4147-A177-3AD203B41FA5}">
                      <a16:colId xmlns:a16="http://schemas.microsoft.com/office/drawing/2014/main" val="3711403095"/>
                    </a:ext>
                  </a:extLst>
                </a:gridCol>
              </a:tblGrid>
              <a:tr h="142813">
                <a:tc>
                  <a:txBody>
                    <a:bodyPr/>
                    <a:lstStyle/>
                    <a:p>
                      <a:pPr algn="l" fontAlgn="b"/>
                      <a:r>
                        <a:rPr lang="en-US" sz="900" u="none" strike="noStrike" dirty="0">
                          <a:effectLst/>
                        </a:rPr>
                        <a:t>Open CPA Crates -- QC Receiving checklist</a:t>
                      </a:r>
                      <a:endParaRPr lang="en-US" sz="900" b="0" i="0" u="none" strike="noStrike" dirty="0">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788773875"/>
                  </a:ext>
                </a:extLst>
              </a:tr>
              <a:tr h="279973">
                <a:tc>
                  <a:txBody>
                    <a:bodyPr/>
                    <a:lstStyle/>
                    <a:p>
                      <a:pPr algn="l" fontAlgn="ctr"/>
                      <a:r>
                        <a:rPr lang="en-US" sz="900" u="none" strike="noStrike" dirty="0">
                          <a:effectLst/>
                        </a:rPr>
                        <a:t>CPA Panel #1-Remove bottom 4m CPA and rotate vertical -- secure to fixture on tower</a:t>
                      </a:r>
                      <a:endParaRPr lang="en-US" sz="900" b="0" i="0" u="none" strike="noStrike" dirty="0">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291888286"/>
                  </a:ext>
                </a:extLst>
              </a:tr>
              <a:tr h="361774">
                <a:tc>
                  <a:txBody>
                    <a:bodyPr/>
                    <a:lstStyle/>
                    <a:p>
                      <a:pPr algn="l" fontAlgn="ctr"/>
                      <a:r>
                        <a:rPr lang="en-US" sz="900" u="none" strike="noStrike" dirty="0">
                          <a:effectLst/>
                        </a:rPr>
                        <a:t>CPA Panel  #1 (#2)-Remove middle 4m CPA and rotate vertical -- secure to bottom 4m and to fixture on tower</a:t>
                      </a:r>
                      <a:endParaRPr lang="en-US" sz="900" b="0" i="0" u="none" strike="noStrike" dirty="0">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3999394189"/>
                  </a:ext>
                </a:extLst>
              </a:tr>
              <a:tr h="361774">
                <a:tc>
                  <a:txBody>
                    <a:bodyPr/>
                    <a:lstStyle/>
                    <a:p>
                      <a:pPr algn="l" fontAlgn="ctr"/>
                      <a:r>
                        <a:rPr lang="en-US" sz="900" u="none" strike="noStrike" dirty="0">
                          <a:effectLst/>
                        </a:rPr>
                        <a:t>CPA Panel #1 (#2)-Remove top 4m CPA and rotate vertical -- secure to bottom 4m and to fixture on tower</a:t>
                      </a:r>
                      <a:endParaRPr lang="en-US" sz="900" b="0" i="0" u="none" strike="noStrike" dirty="0">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450536705"/>
                  </a:ext>
                </a:extLst>
              </a:tr>
              <a:tr h="142813">
                <a:tc>
                  <a:txBody>
                    <a:bodyPr/>
                    <a:lstStyle/>
                    <a:p>
                      <a:pPr algn="l" fontAlgn="ctr"/>
                      <a:r>
                        <a:rPr lang="en-US" sz="900" u="none" strike="noStrike" dirty="0">
                          <a:effectLst/>
                        </a:rPr>
                        <a:t>Transfer to TCO beam #1</a:t>
                      </a:r>
                      <a:endParaRPr lang="en-US" sz="900" b="0" i="0" u="none" strike="noStrike" dirty="0">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228284758"/>
                  </a:ext>
                </a:extLst>
              </a:tr>
              <a:tr h="142813">
                <a:tc>
                  <a:txBody>
                    <a:bodyPr/>
                    <a:lstStyle/>
                    <a:p>
                      <a:pPr algn="l" fontAlgn="ctr"/>
                      <a:r>
                        <a:rPr lang="en-US" sz="900" u="none" strike="noStrike" dirty="0">
                          <a:effectLst/>
                        </a:rPr>
                        <a:t>Remove CPA top lifting shackle assembly</a:t>
                      </a:r>
                      <a:endParaRPr lang="en-US" sz="900" b="0" i="0" u="none" strike="noStrike" dirty="0">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972191530"/>
                  </a:ext>
                </a:extLst>
              </a:tr>
              <a:tr h="142813">
                <a:tc>
                  <a:txBody>
                    <a:bodyPr/>
                    <a:lstStyle/>
                    <a:p>
                      <a:pPr algn="l" fontAlgn="ctr"/>
                      <a:r>
                        <a:rPr lang="en-US" sz="900" u="none" strike="noStrike">
                          <a:effectLst/>
                        </a:rPr>
                        <a:t>Final CPA Panel QC, Cleaning</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2298926015"/>
                  </a:ext>
                </a:extLst>
              </a:tr>
              <a:tr h="142813">
                <a:tc>
                  <a:txBody>
                    <a:bodyPr/>
                    <a:lstStyle/>
                    <a:p>
                      <a:pPr algn="l" fontAlgn="ctr"/>
                      <a:r>
                        <a:rPr lang="en-US" sz="900" u="none" strike="noStrike">
                          <a:effectLst/>
                        </a:rPr>
                        <a:t>TFC #1:place profiles, 1st end caps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982586132"/>
                  </a:ext>
                </a:extLst>
              </a:tr>
              <a:tr h="142813">
                <a:tc>
                  <a:txBody>
                    <a:bodyPr/>
                    <a:lstStyle/>
                    <a:p>
                      <a:pPr algn="l" fontAlgn="ctr"/>
                      <a:r>
                        <a:rPr lang="en-US" sz="900" u="none" strike="noStrike">
                          <a:effectLst/>
                        </a:rPr>
                        <a:t>mount beams, install screws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789762399"/>
                  </a:ext>
                </a:extLst>
              </a:tr>
              <a:tr h="142813">
                <a:tc>
                  <a:txBody>
                    <a:bodyPr/>
                    <a:lstStyle/>
                    <a:p>
                      <a:pPr algn="l" fontAlgn="ctr"/>
                      <a:r>
                        <a:rPr lang="en-US" sz="900" u="none" strike="noStrike">
                          <a:effectLst/>
                        </a:rPr>
                        <a:t>install divider boards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499583974"/>
                  </a:ext>
                </a:extLst>
              </a:tr>
              <a:tr h="142813">
                <a:tc>
                  <a:txBody>
                    <a:bodyPr/>
                    <a:lstStyle/>
                    <a:p>
                      <a:pPr algn="l" fontAlgn="ctr"/>
                      <a:r>
                        <a:rPr lang="en-US" sz="900" u="none" strike="noStrike">
                          <a:effectLst/>
                        </a:rPr>
                        <a:t>install 2nd end caps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314680760"/>
                  </a:ext>
                </a:extLst>
              </a:tr>
              <a:tr h="142813">
                <a:tc>
                  <a:txBody>
                    <a:bodyPr/>
                    <a:lstStyle/>
                    <a:p>
                      <a:pPr algn="l" fontAlgn="ctr"/>
                      <a:r>
                        <a:rPr lang="en-US" sz="900" u="none" strike="noStrike">
                          <a:effectLst/>
                        </a:rPr>
                        <a:t>install riser block</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691821262"/>
                  </a:ext>
                </a:extLst>
              </a:tr>
              <a:tr h="142813">
                <a:tc>
                  <a:txBody>
                    <a:bodyPr/>
                    <a:lstStyle/>
                    <a:p>
                      <a:pPr algn="l" fontAlgn="ctr"/>
                      <a:r>
                        <a:rPr lang="en-US" sz="900" u="none" strike="noStrike">
                          <a:effectLst/>
                        </a:rPr>
                        <a:t>QC</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3843713125"/>
                  </a:ext>
                </a:extLst>
              </a:tr>
              <a:tr h="142813">
                <a:tc>
                  <a:txBody>
                    <a:bodyPr/>
                    <a:lstStyle/>
                    <a:p>
                      <a:pPr algn="l" fontAlgn="ctr"/>
                      <a:r>
                        <a:rPr lang="en-US" sz="900" u="none" strike="noStrike">
                          <a:effectLst/>
                        </a:rPr>
                        <a:t>remove from fixture</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959231226"/>
                  </a:ext>
                </a:extLst>
              </a:tr>
              <a:tr h="142813">
                <a:tc>
                  <a:txBody>
                    <a:bodyPr/>
                    <a:lstStyle/>
                    <a:p>
                      <a:pPr algn="l" fontAlgn="ctr"/>
                      <a:r>
                        <a:rPr lang="en-US" sz="900" u="none" strike="noStrike">
                          <a:effectLst/>
                        </a:rPr>
                        <a:t>TFC #2:place profiles, 1st end caps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873085700"/>
                  </a:ext>
                </a:extLst>
              </a:tr>
              <a:tr h="142813">
                <a:tc>
                  <a:txBody>
                    <a:bodyPr/>
                    <a:lstStyle/>
                    <a:p>
                      <a:pPr algn="l" fontAlgn="ctr"/>
                      <a:r>
                        <a:rPr lang="en-US" sz="900" u="none" strike="noStrike">
                          <a:effectLst/>
                        </a:rPr>
                        <a:t>mount beams, install screws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389612214"/>
                  </a:ext>
                </a:extLst>
              </a:tr>
              <a:tr h="142813">
                <a:tc>
                  <a:txBody>
                    <a:bodyPr/>
                    <a:lstStyle/>
                    <a:p>
                      <a:pPr algn="l" fontAlgn="ctr"/>
                      <a:r>
                        <a:rPr lang="en-US" sz="900" u="none" strike="noStrike">
                          <a:effectLst/>
                        </a:rPr>
                        <a:t>install divider boards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dirty="0">
                          <a:effectLst/>
                        </a:rPr>
                        <a:t>0.5</a:t>
                      </a:r>
                      <a:endParaRPr lang="en-US" sz="900" b="0" i="0" u="none" strike="noStrike" dirty="0">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3533536728"/>
                  </a:ext>
                </a:extLst>
              </a:tr>
              <a:tr h="142813">
                <a:tc>
                  <a:txBody>
                    <a:bodyPr/>
                    <a:lstStyle/>
                    <a:p>
                      <a:pPr algn="l" fontAlgn="ctr"/>
                      <a:r>
                        <a:rPr lang="en-US" sz="900" u="none" strike="noStrike">
                          <a:effectLst/>
                        </a:rPr>
                        <a:t>install 2nd end caps</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1572303823"/>
                  </a:ext>
                </a:extLst>
              </a:tr>
              <a:tr h="142813">
                <a:tc>
                  <a:txBody>
                    <a:bodyPr/>
                    <a:lstStyle/>
                    <a:p>
                      <a:pPr algn="l" fontAlgn="ctr"/>
                      <a:r>
                        <a:rPr lang="en-US" sz="900" u="none" strike="noStrike">
                          <a:effectLst/>
                        </a:rPr>
                        <a:t>install riser block</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3615027485"/>
                  </a:ext>
                </a:extLst>
              </a:tr>
              <a:tr h="142813">
                <a:tc>
                  <a:txBody>
                    <a:bodyPr/>
                    <a:lstStyle/>
                    <a:p>
                      <a:pPr algn="l" fontAlgn="ctr"/>
                      <a:r>
                        <a:rPr lang="en-US" sz="900" u="none" strike="noStrike">
                          <a:effectLst/>
                        </a:rPr>
                        <a:t>QC</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819170729"/>
                  </a:ext>
                </a:extLst>
              </a:tr>
              <a:tr h="142813">
                <a:tc>
                  <a:txBody>
                    <a:bodyPr/>
                    <a:lstStyle/>
                    <a:p>
                      <a:pPr algn="l" fontAlgn="ctr"/>
                      <a:r>
                        <a:rPr lang="en-US" sz="900" u="none" strike="noStrike">
                          <a:effectLst/>
                        </a:rPr>
                        <a:t>remove from fixture</a:t>
                      </a:r>
                      <a:endParaRPr lang="en-US" sz="900" b="0" i="0" u="none" strike="noStrike">
                        <a:solidFill>
                          <a:srgbClr val="000000"/>
                        </a:solidFill>
                        <a:effectLst/>
                        <a:latin typeface="Calibri" panose="020F0502020204030204" pitchFamily="34" charset="0"/>
                      </a:endParaRPr>
                    </a:p>
                  </a:txBody>
                  <a:tcPr marL="5653" marR="5653" marT="5653" marB="0" anchor="ctr"/>
                </a:tc>
                <a:tc>
                  <a:txBody>
                    <a:bodyPr/>
                    <a:lstStyle/>
                    <a:p>
                      <a:pPr algn="ct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653" marR="5653" marT="5653" marB="0" anchor="b"/>
                </a:tc>
                <a:tc>
                  <a:txBody>
                    <a:bodyPr/>
                    <a:lstStyle/>
                    <a:p>
                      <a:pPr algn="ctr" fontAlgn="b"/>
                      <a:r>
                        <a:rPr lang="en-US" sz="900" u="none" strike="noStrike" dirty="0">
                          <a:effectLst/>
                        </a:rPr>
                        <a:t>2</a:t>
                      </a:r>
                      <a:endParaRPr lang="en-US" sz="900" b="0" i="0" u="none" strike="noStrike" dirty="0">
                        <a:solidFill>
                          <a:srgbClr val="000000"/>
                        </a:solidFill>
                        <a:effectLst/>
                        <a:latin typeface="Calibri" panose="020F0502020204030204" pitchFamily="34" charset="0"/>
                      </a:endParaRPr>
                    </a:p>
                  </a:txBody>
                  <a:tcPr marL="5653" marR="5653" marT="5653" marB="0" anchor="b"/>
                </a:tc>
                <a:extLst>
                  <a:ext uri="{0D108BD9-81ED-4DB2-BD59-A6C34878D82A}">
                    <a16:rowId xmlns:a16="http://schemas.microsoft.com/office/drawing/2014/main" val="890103968"/>
                  </a:ext>
                </a:extLst>
              </a:tr>
            </a:tbl>
          </a:graphicData>
        </a:graphic>
      </p:graphicFrame>
      <p:sp>
        <p:nvSpPr>
          <p:cNvPr id="8" name="TextBox 7">
            <a:extLst>
              <a:ext uri="{FF2B5EF4-FFF2-40B4-BE49-F238E27FC236}">
                <a16:creationId xmlns:a16="http://schemas.microsoft.com/office/drawing/2014/main" id="{39C98F6A-7E86-E34E-8DBD-7EE748DE0293}"/>
              </a:ext>
            </a:extLst>
          </p:cNvPr>
          <p:cNvSpPr txBox="1"/>
          <p:nvPr/>
        </p:nvSpPr>
        <p:spPr>
          <a:xfrm>
            <a:off x="3471230" y="673542"/>
            <a:ext cx="494493" cy="248209"/>
          </a:xfrm>
          <a:prstGeom prst="rect">
            <a:avLst/>
          </a:prstGeom>
          <a:noFill/>
        </p:spPr>
        <p:txBody>
          <a:bodyPr wrap="square" rtlCol="0">
            <a:spAutoFit/>
          </a:bodyPr>
          <a:lstStyle/>
          <a:p>
            <a:r>
              <a:rPr lang="en-US" sz="1013" dirty="0"/>
              <a:t>Hours</a:t>
            </a:r>
          </a:p>
        </p:txBody>
      </p:sp>
      <p:sp>
        <p:nvSpPr>
          <p:cNvPr id="9" name="TextBox 8">
            <a:extLst>
              <a:ext uri="{FF2B5EF4-FFF2-40B4-BE49-F238E27FC236}">
                <a16:creationId xmlns:a16="http://schemas.microsoft.com/office/drawing/2014/main" id="{010A8F79-1B10-4D49-9813-76139640AB7C}"/>
              </a:ext>
            </a:extLst>
          </p:cNvPr>
          <p:cNvSpPr txBox="1"/>
          <p:nvPr/>
        </p:nvSpPr>
        <p:spPr>
          <a:xfrm>
            <a:off x="4020750" y="676010"/>
            <a:ext cx="367373" cy="248209"/>
          </a:xfrm>
          <a:prstGeom prst="rect">
            <a:avLst/>
          </a:prstGeom>
          <a:noFill/>
        </p:spPr>
        <p:txBody>
          <a:bodyPr wrap="square" rtlCol="0">
            <a:spAutoFit/>
          </a:bodyPr>
          <a:lstStyle/>
          <a:p>
            <a:r>
              <a:rPr lang="en-US" sz="1013" dirty="0"/>
              <a:t>FTE</a:t>
            </a:r>
          </a:p>
        </p:txBody>
      </p:sp>
      <p:graphicFrame>
        <p:nvGraphicFramePr>
          <p:cNvPr id="10" name="Table 9">
            <a:extLst>
              <a:ext uri="{FF2B5EF4-FFF2-40B4-BE49-F238E27FC236}">
                <a16:creationId xmlns:a16="http://schemas.microsoft.com/office/drawing/2014/main" id="{6FD7F037-A666-D74D-843D-B64D9FAE286E}"/>
              </a:ext>
            </a:extLst>
          </p:cNvPr>
          <p:cNvGraphicFramePr>
            <a:graphicFrameLocks noGrp="1"/>
          </p:cNvGraphicFramePr>
          <p:nvPr>
            <p:extLst>
              <p:ext uri="{D42A27DB-BD31-4B8C-83A1-F6EECF244321}">
                <p14:modId xmlns:p14="http://schemas.microsoft.com/office/powerpoint/2010/main" val="4053954020"/>
              </p:ext>
            </p:extLst>
          </p:nvPr>
        </p:nvGraphicFramePr>
        <p:xfrm>
          <a:off x="4577503" y="864170"/>
          <a:ext cx="4268450" cy="1946503"/>
        </p:xfrm>
        <a:graphic>
          <a:graphicData uri="http://schemas.openxmlformats.org/drawingml/2006/table">
            <a:tbl>
              <a:tblPr>
                <a:tableStyleId>{5C22544A-7EE6-4342-B048-85BDC9FD1C3A}</a:tableStyleId>
              </a:tblPr>
              <a:tblGrid>
                <a:gridCol w="3468174">
                  <a:extLst>
                    <a:ext uri="{9D8B030D-6E8A-4147-A177-3AD203B41FA5}">
                      <a16:colId xmlns:a16="http://schemas.microsoft.com/office/drawing/2014/main" val="816398470"/>
                    </a:ext>
                  </a:extLst>
                </a:gridCol>
                <a:gridCol w="537912">
                  <a:extLst>
                    <a:ext uri="{9D8B030D-6E8A-4147-A177-3AD203B41FA5}">
                      <a16:colId xmlns:a16="http://schemas.microsoft.com/office/drawing/2014/main" val="1493649617"/>
                    </a:ext>
                  </a:extLst>
                </a:gridCol>
                <a:gridCol w="262364">
                  <a:extLst>
                    <a:ext uri="{9D8B030D-6E8A-4147-A177-3AD203B41FA5}">
                      <a16:colId xmlns:a16="http://schemas.microsoft.com/office/drawing/2014/main" val="3711403095"/>
                    </a:ext>
                  </a:extLst>
                </a:gridCol>
              </a:tblGrid>
              <a:tr h="152756">
                <a:tc>
                  <a:txBody>
                    <a:bodyPr/>
                    <a:lstStyle/>
                    <a:p>
                      <a:pPr algn="l" fontAlgn="ctr"/>
                      <a:r>
                        <a:rPr lang="en-US" sz="800" b="0" i="0" u="none" strike="noStrike" dirty="0">
                          <a:solidFill>
                            <a:srgbClr val="000000"/>
                          </a:solidFill>
                          <a:effectLst/>
                          <a:latin typeface="Calibri" panose="020F0502020204030204" pitchFamily="34" charset="0"/>
                        </a:rPr>
                        <a:t>Assemble 4 top GP module</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2788773875"/>
                  </a:ext>
                </a:extLst>
              </a:tr>
              <a:tr h="177908">
                <a:tc>
                  <a:txBody>
                    <a:bodyPr/>
                    <a:lstStyle/>
                    <a:p>
                      <a:pPr algn="l" fontAlgn="ctr"/>
                      <a:r>
                        <a:rPr lang="en-US" sz="800" b="0" i="0" u="none" strike="noStrike">
                          <a:solidFill>
                            <a:srgbClr val="000000"/>
                          </a:solidFill>
                          <a:effectLst/>
                          <a:latin typeface="Calibri" panose="020F0502020204030204" pitchFamily="34" charset="0"/>
                        </a:rPr>
                        <a:t>Install 4 top GP module</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2291888286"/>
                  </a:ext>
                </a:extLst>
              </a:tr>
              <a:tr h="211490">
                <a:tc>
                  <a:txBody>
                    <a:bodyPr/>
                    <a:lstStyle/>
                    <a:p>
                      <a:pPr algn="l" fontAlgn="ctr"/>
                      <a:r>
                        <a:rPr lang="en-US" sz="800" b="0" i="0" u="none" strike="noStrike" dirty="0">
                          <a:solidFill>
                            <a:srgbClr val="000000"/>
                          </a:solidFill>
                          <a:effectLst/>
                          <a:latin typeface="Calibri" panose="020F0502020204030204" pitchFamily="34" charset="0"/>
                        </a:rPr>
                        <a:t>Pair Panels to make CPA Plane - Complete Plane Assembly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3999394189"/>
                  </a:ext>
                </a:extLst>
              </a:tr>
              <a:tr h="182301">
                <a:tc>
                  <a:txBody>
                    <a:bodyPr/>
                    <a:lstStyle/>
                    <a:p>
                      <a:pPr algn="l" fontAlgn="ctr"/>
                      <a:r>
                        <a:rPr lang="en-US" sz="800" b="0" i="0" u="none" strike="noStrike" dirty="0">
                          <a:solidFill>
                            <a:srgbClr val="000000"/>
                          </a:solidFill>
                          <a:effectLst/>
                          <a:latin typeface="Calibri" panose="020F0502020204030204" pitchFamily="34" charset="0"/>
                        </a:rPr>
                        <a:t>FC Crate opened -- FC Inspection</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450536705"/>
                  </a:ext>
                </a:extLst>
              </a:tr>
              <a:tr h="152756">
                <a:tc>
                  <a:txBody>
                    <a:bodyPr/>
                    <a:lstStyle/>
                    <a:p>
                      <a:pPr algn="l" fontAlgn="ctr"/>
                      <a:r>
                        <a:rPr lang="en-US" sz="800" b="0" i="0" u="none" strike="noStrike">
                          <a:solidFill>
                            <a:srgbClr val="000000"/>
                          </a:solidFill>
                          <a:effectLst/>
                          <a:latin typeface="Calibri" panose="020F0502020204030204" pitchFamily="34" charset="0"/>
                        </a:rPr>
                        <a:t>Mount bottom FC1</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228284758"/>
                  </a:ext>
                </a:extLst>
              </a:tr>
              <a:tr h="152756">
                <a:tc>
                  <a:txBody>
                    <a:bodyPr/>
                    <a:lstStyle/>
                    <a:p>
                      <a:pPr algn="l" fontAlgn="ctr"/>
                      <a:r>
                        <a:rPr lang="en-US" sz="800" b="0" i="0" u="none" strike="noStrike" dirty="0">
                          <a:solidFill>
                            <a:srgbClr val="000000"/>
                          </a:solidFill>
                          <a:effectLst/>
                          <a:latin typeface="Calibri" panose="020F0502020204030204" pitchFamily="34" charset="0"/>
                        </a:rPr>
                        <a:t>Mount bottom FC2</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972191530"/>
                  </a:ext>
                </a:extLst>
              </a:tr>
              <a:tr h="152756">
                <a:tc>
                  <a:txBody>
                    <a:bodyPr/>
                    <a:lstStyle/>
                    <a:p>
                      <a:pPr algn="l" fontAlgn="ctr"/>
                      <a:r>
                        <a:rPr lang="en-US" sz="800" b="0" i="0" u="none" strike="noStrike">
                          <a:solidFill>
                            <a:srgbClr val="000000"/>
                          </a:solidFill>
                          <a:effectLst/>
                          <a:latin typeface="Calibri" panose="020F0502020204030204" pitchFamily="34" charset="0"/>
                        </a:rPr>
                        <a:t>Mount top FC1</a:t>
                      </a:r>
                    </a:p>
                  </a:txBody>
                  <a:tcPr marL="7144" marR="7144" marT="7144" marB="0" anchor="ctr"/>
                </a:tc>
                <a:tc>
                  <a:txBody>
                    <a:bodyPr/>
                    <a:lstStyle/>
                    <a:p>
                      <a:pPr algn="ctr" fontAlgn="b"/>
                      <a:r>
                        <a:rPr lang="en-US" sz="8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298926015"/>
                  </a:ext>
                </a:extLst>
              </a:tr>
              <a:tr h="152756">
                <a:tc>
                  <a:txBody>
                    <a:bodyPr/>
                    <a:lstStyle/>
                    <a:p>
                      <a:pPr algn="l" fontAlgn="ctr"/>
                      <a:r>
                        <a:rPr lang="en-US" sz="800" b="0" i="0" u="none" strike="noStrike">
                          <a:solidFill>
                            <a:srgbClr val="000000"/>
                          </a:solidFill>
                          <a:effectLst/>
                          <a:latin typeface="Calibri" panose="020F0502020204030204" pitchFamily="34" charset="0"/>
                        </a:rPr>
                        <a:t>Mount top FC2</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982586132"/>
                  </a:ext>
                </a:extLst>
              </a:tr>
              <a:tr h="152756">
                <a:tc>
                  <a:txBody>
                    <a:bodyPr/>
                    <a:lstStyle/>
                    <a:p>
                      <a:pPr algn="l" fontAlgn="ctr"/>
                      <a:r>
                        <a:rPr lang="en-US" sz="800" b="0" i="0" u="none" strike="noStrike">
                          <a:solidFill>
                            <a:srgbClr val="000000"/>
                          </a:solidFill>
                          <a:effectLst/>
                          <a:latin typeface="Calibri" panose="020F0502020204030204" pitchFamily="34" charset="0"/>
                        </a:rPr>
                        <a:t>CPA/FC HV Connections, Top and Bottom</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789762399"/>
                  </a:ext>
                </a:extLst>
              </a:tr>
              <a:tr h="152756">
                <a:tc>
                  <a:txBody>
                    <a:bodyPr/>
                    <a:lstStyle/>
                    <a:p>
                      <a:pPr algn="l" fontAlgn="ctr"/>
                      <a:r>
                        <a:rPr lang="en-US" sz="800" b="0" i="0" u="none" strike="noStrike">
                          <a:solidFill>
                            <a:srgbClr val="000000"/>
                          </a:solidFill>
                          <a:effectLst/>
                          <a:latin typeface="Calibri" panose="020F0502020204030204" pitchFamily="34" charset="0"/>
                        </a:rPr>
                        <a:t>CPA/Top FC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499583974"/>
                  </a:ext>
                </a:extLst>
              </a:tr>
              <a:tr h="152756">
                <a:tc>
                  <a:txBody>
                    <a:bodyPr/>
                    <a:lstStyle/>
                    <a:p>
                      <a:pPr algn="l" fontAlgn="ctr"/>
                      <a:r>
                        <a:rPr lang="en-US" sz="800" b="0" i="0" u="none" strike="noStrike">
                          <a:solidFill>
                            <a:srgbClr val="000000"/>
                          </a:solidFill>
                          <a:effectLst/>
                          <a:latin typeface="Calibri" panose="020F0502020204030204" pitchFamily="34" charset="0"/>
                        </a:rPr>
                        <a:t>CPA/Bottom FC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314680760"/>
                  </a:ext>
                </a:extLst>
              </a:tr>
              <a:tr h="152756">
                <a:tc>
                  <a:txBody>
                    <a:bodyPr/>
                    <a:lstStyle/>
                    <a:p>
                      <a:pPr algn="l" fontAlgn="ctr"/>
                      <a:r>
                        <a:rPr lang="en-US" sz="800" b="0" i="0" u="none" strike="noStrike">
                          <a:solidFill>
                            <a:srgbClr val="000000"/>
                          </a:solidFill>
                          <a:effectLst/>
                          <a:latin typeface="Calibri" panose="020F0502020204030204" pitchFamily="34" charset="0"/>
                        </a:rPr>
                        <a:t>Insert through TCO -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691821262"/>
                  </a:ext>
                </a:extLst>
              </a:tr>
            </a:tbl>
          </a:graphicData>
        </a:graphic>
      </p:graphicFrame>
      <p:graphicFrame>
        <p:nvGraphicFramePr>
          <p:cNvPr id="11" name="Table 10">
            <a:extLst>
              <a:ext uri="{FF2B5EF4-FFF2-40B4-BE49-F238E27FC236}">
                <a16:creationId xmlns:a16="http://schemas.microsoft.com/office/drawing/2014/main" id="{57CEE01B-18AB-4A44-AAD2-A5808DD003A0}"/>
              </a:ext>
            </a:extLst>
          </p:cNvPr>
          <p:cNvGraphicFramePr>
            <a:graphicFrameLocks noGrp="1"/>
          </p:cNvGraphicFramePr>
          <p:nvPr>
            <p:extLst>
              <p:ext uri="{D42A27DB-BD31-4B8C-83A1-F6EECF244321}">
                <p14:modId xmlns:p14="http://schemas.microsoft.com/office/powerpoint/2010/main" val="585179063"/>
              </p:ext>
            </p:extLst>
          </p:nvPr>
        </p:nvGraphicFramePr>
        <p:xfrm>
          <a:off x="4606220" y="3523044"/>
          <a:ext cx="4234023" cy="905106"/>
        </p:xfrm>
        <a:graphic>
          <a:graphicData uri="http://schemas.openxmlformats.org/drawingml/2006/table">
            <a:tbl>
              <a:tblPr>
                <a:tableStyleId>{5C22544A-7EE6-4342-B048-85BDC9FD1C3A}</a:tableStyleId>
              </a:tblPr>
              <a:tblGrid>
                <a:gridCol w="3562824">
                  <a:extLst>
                    <a:ext uri="{9D8B030D-6E8A-4147-A177-3AD203B41FA5}">
                      <a16:colId xmlns:a16="http://schemas.microsoft.com/office/drawing/2014/main" val="816398470"/>
                    </a:ext>
                  </a:extLst>
                </a:gridCol>
                <a:gridCol w="410951">
                  <a:extLst>
                    <a:ext uri="{9D8B030D-6E8A-4147-A177-3AD203B41FA5}">
                      <a16:colId xmlns:a16="http://schemas.microsoft.com/office/drawing/2014/main" val="1493649617"/>
                    </a:ext>
                  </a:extLst>
                </a:gridCol>
                <a:gridCol w="260248">
                  <a:extLst>
                    <a:ext uri="{9D8B030D-6E8A-4147-A177-3AD203B41FA5}">
                      <a16:colId xmlns:a16="http://schemas.microsoft.com/office/drawing/2014/main" val="3711403095"/>
                    </a:ext>
                  </a:extLst>
                </a:gridCol>
              </a:tblGrid>
              <a:tr h="152756">
                <a:tc>
                  <a:txBody>
                    <a:bodyPr/>
                    <a:lstStyle/>
                    <a:p>
                      <a:pPr algn="l" fontAlgn="b"/>
                      <a:r>
                        <a:rPr lang="en-US" sz="800" b="0" i="0" u="none" strike="noStrike" dirty="0">
                          <a:solidFill>
                            <a:srgbClr val="000000"/>
                          </a:solidFill>
                          <a:effectLst/>
                          <a:latin typeface="Calibri" panose="020F0502020204030204" pitchFamily="34" charset="0"/>
                        </a:rPr>
                        <a:t>Deploy Top FC1 and FC2, HV Bus connection, install BFC deployment fixture</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2</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788773875"/>
                  </a:ext>
                </a:extLst>
              </a:tr>
              <a:tr h="177908">
                <a:tc>
                  <a:txBody>
                    <a:bodyPr/>
                    <a:lstStyle/>
                    <a:p>
                      <a:pPr algn="l" fontAlgn="ctr"/>
                      <a:r>
                        <a:rPr lang="en-US" sz="800" b="0" i="0" u="none" strike="noStrike" dirty="0">
                          <a:solidFill>
                            <a:srgbClr val="000000"/>
                          </a:solidFill>
                          <a:effectLst/>
                          <a:latin typeface="Calibri" panose="020F0502020204030204" pitchFamily="34" charset="0"/>
                        </a:rPr>
                        <a:t>CPA/Top FC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291888286"/>
                  </a:ext>
                </a:extLst>
              </a:tr>
              <a:tr h="196094">
                <a:tc>
                  <a:txBody>
                    <a:bodyPr/>
                    <a:lstStyle/>
                    <a:p>
                      <a:pPr algn="l" fontAlgn="ctr"/>
                      <a:r>
                        <a:rPr lang="en-US" sz="800" b="0" i="0" u="none" strike="noStrike">
                          <a:solidFill>
                            <a:srgbClr val="000000"/>
                          </a:solidFill>
                          <a:effectLst/>
                          <a:latin typeface="Calibri" panose="020F0502020204030204" pitchFamily="34" charset="0"/>
                        </a:rPr>
                        <a:t>Deploy Bottom FC1 and FC2 - HV Bus Connection, remove deployment fixtures</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3999394189"/>
                  </a:ext>
                </a:extLst>
              </a:tr>
              <a:tr h="225592">
                <a:tc>
                  <a:txBody>
                    <a:bodyPr/>
                    <a:lstStyle/>
                    <a:p>
                      <a:pPr algn="l" fontAlgn="ctr"/>
                      <a:r>
                        <a:rPr lang="en-US" sz="800" b="0" i="0" u="none" strike="noStrike" dirty="0">
                          <a:solidFill>
                            <a:srgbClr val="000000"/>
                          </a:solidFill>
                          <a:effectLst/>
                          <a:latin typeface="Calibri" panose="020F0502020204030204" pitchFamily="34" charset="0"/>
                        </a:rPr>
                        <a:t>CPA/Bottom FC QC checklist</a:t>
                      </a:r>
                    </a:p>
                  </a:txBody>
                  <a:tcPr marL="7144" marR="7144" marT="7144" marB="0" anchor="ctr"/>
                </a:tc>
                <a:tc>
                  <a:txBody>
                    <a:bodyPr/>
                    <a:lstStyle/>
                    <a:p>
                      <a:pPr algn="ctr" fontAlgn="b"/>
                      <a:r>
                        <a:rPr lang="en-US" sz="800" b="0" i="0" u="none" strike="noStrike">
                          <a:solidFill>
                            <a:srgbClr val="000000"/>
                          </a:solidFill>
                          <a:effectLst/>
                          <a:latin typeface="Calibri" panose="020F0502020204030204" pitchFamily="34" charset="0"/>
                        </a:rPr>
                        <a:t>0.5</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450536705"/>
                  </a:ext>
                </a:extLst>
              </a:tr>
              <a:tr h="152756">
                <a:tc>
                  <a:txBody>
                    <a:bodyPr/>
                    <a:lstStyle/>
                    <a:p>
                      <a:pPr algn="l" fontAlgn="b"/>
                      <a:r>
                        <a:rPr lang="en-US" sz="800" b="0" i="0" u="none" strike="noStrike" dirty="0">
                          <a:solidFill>
                            <a:srgbClr val="000000"/>
                          </a:solidFill>
                          <a:effectLst/>
                          <a:latin typeface="Calibri" panose="020F0502020204030204" pitchFamily="34" charset="0"/>
                        </a:rPr>
                        <a:t>CPA/FC DSS Position checklist</a:t>
                      </a:r>
                    </a:p>
                  </a:txBody>
                  <a:tcPr marL="7144" marR="7144" marT="7144" marB="0" anchor="b"/>
                </a:tc>
                <a:tc>
                  <a:txBody>
                    <a:bodyPr/>
                    <a:lstStyle/>
                    <a:p>
                      <a:pPr algn="ctr" fontAlgn="b"/>
                      <a:r>
                        <a:rPr lang="en-US" sz="800" b="0" i="0" u="none" strike="noStrike">
                          <a:solidFill>
                            <a:srgbClr val="000000"/>
                          </a:solidFill>
                          <a:effectLst/>
                          <a:latin typeface="Calibri" panose="020F0502020204030204" pitchFamily="34" charset="0"/>
                        </a:rPr>
                        <a:t>1</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228284758"/>
                  </a:ext>
                </a:extLst>
              </a:tr>
            </a:tbl>
          </a:graphicData>
        </a:graphic>
      </p:graphicFrame>
      <p:sp>
        <p:nvSpPr>
          <p:cNvPr id="12" name="Rectangle 11">
            <a:extLst>
              <a:ext uri="{FF2B5EF4-FFF2-40B4-BE49-F238E27FC236}">
                <a16:creationId xmlns:a16="http://schemas.microsoft.com/office/drawing/2014/main" id="{C2FA8CBD-2C6D-5540-BDAF-F7D018C06B1B}"/>
              </a:ext>
            </a:extLst>
          </p:cNvPr>
          <p:cNvSpPr/>
          <p:nvPr/>
        </p:nvSpPr>
        <p:spPr>
          <a:xfrm>
            <a:off x="4546596" y="3281593"/>
            <a:ext cx="1192058" cy="248209"/>
          </a:xfrm>
          <a:prstGeom prst="rect">
            <a:avLst/>
          </a:prstGeom>
        </p:spPr>
        <p:txBody>
          <a:bodyPr wrap="square">
            <a:spAutoFit/>
          </a:bodyPr>
          <a:lstStyle/>
          <a:p>
            <a:r>
              <a:rPr lang="en-US" sz="1013" dirty="0">
                <a:solidFill>
                  <a:srgbClr val="FF0000"/>
                </a:solidFill>
              </a:rPr>
              <a:t>Day #4 Shift 1 (&amp; 2)</a:t>
            </a:r>
          </a:p>
        </p:txBody>
      </p:sp>
      <p:sp>
        <p:nvSpPr>
          <p:cNvPr id="13" name="Rectangle 12">
            <a:extLst>
              <a:ext uri="{FF2B5EF4-FFF2-40B4-BE49-F238E27FC236}">
                <a16:creationId xmlns:a16="http://schemas.microsoft.com/office/drawing/2014/main" id="{7ADCD812-1E11-3443-BB77-F49E50CCB01C}"/>
              </a:ext>
            </a:extLst>
          </p:cNvPr>
          <p:cNvSpPr/>
          <p:nvPr/>
        </p:nvSpPr>
        <p:spPr>
          <a:xfrm>
            <a:off x="4701208" y="2826412"/>
            <a:ext cx="3349488" cy="461665"/>
          </a:xfrm>
          <a:prstGeom prst="rect">
            <a:avLst/>
          </a:prstGeom>
        </p:spPr>
        <p:txBody>
          <a:bodyPr wrap="square">
            <a:spAutoFit/>
          </a:bodyPr>
          <a:lstStyle/>
          <a:p>
            <a:r>
              <a:rPr lang="en-US" sz="1200" dirty="0"/>
              <a:t>Day #2 Shift 2 and Day #3: repeat above operation for the next CPA/TBFC  </a:t>
            </a:r>
          </a:p>
        </p:txBody>
      </p:sp>
      <p:sp>
        <p:nvSpPr>
          <p:cNvPr id="14" name="Rectangle 13">
            <a:extLst>
              <a:ext uri="{FF2B5EF4-FFF2-40B4-BE49-F238E27FC236}">
                <a16:creationId xmlns:a16="http://schemas.microsoft.com/office/drawing/2014/main" id="{2B2314C5-59FC-344B-AFA9-153EFAB9C039}"/>
              </a:ext>
            </a:extLst>
          </p:cNvPr>
          <p:cNvSpPr/>
          <p:nvPr/>
        </p:nvSpPr>
        <p:spPr>
          <a:xfrm>
            <a:off x="19878" y="4465393"/>
            <a:ext cx="9054548" cy="276999"/>
          </a:xfrm>
          <a:prstGeom prst="rect">
            <a:avLst/>
          </a:prstGeom>
        </p:spPr>
        <p:txBody>
          <a:bodyPr wrap="square">
            <a:spAutoFit/>
          </a:bodyPr>
          <a:lstStyle/>
          <a:p>
            <a:r>
              <a:rPr lang="en-US" sz="1200" dirty="0"/>
              <a:t>In our scheme where deploying is done after installation of the CPA/FC rows:  day #4 are compacted at the end of the TPC installation (25 days).</a:t>
            </a:r>
          </a:p>
        </p:txBody>
      </p:sp>
      <p:sp>
        <p:nvSpPr>
          <p:cNvPr id="15" name="Rectangle 14">
            <a:extLst>
              <a:ext uri="{FF2B5EF4-FFF2-40B4-BE49-F238E27FC236}">
                <a16:creationId xmlns:a16="http://schemas.microsoft.com/office/drawing/2014/main" id="{B783D887-7D21-8147-A6F3-F7A05619489E}"/>
              </a:ext>
            </a:extLst>
          </p:cNvPr>
          <p:cNvSpPr/>
          <p:nvPr/>
        </p:nvSpPr>
        <p:spPr>
          <a:xfrm>
            <a:off x="4372212" y="0"/>
            <a:ext cx="6368375" cy="248209"/>
          </a:xfrm>
          <a:prstGeom prst="rect">
            <a:avLst/>
          </a:prstGeom>
        </p:spPr>
        <p:txBody>
          <a:bodyPr wrap="square">
            <a:spAutoFit/>
          </a:bodyPr>
          <a:lstStyle/>
          <a:p>
            <a:r>
              <a:rPr lang="en-US" sz="1013" i="1" dirty="0">
                <a:solidFill>
                  <a:srgbClr val="FF0000"/>
                </a:solidFill>
              </a:rPr>
              <a:t>https://</a:t>
            </a:r>
            <a:r>
              <a:rPr lang="en-US" sz="1013" i="1" dirty="0" err="1">
                <a:solidFill>
                  <a:srgbClr val="FF0000"/>
                </a:solidFill>
              </a:rPr>
              <a:t>indico.fnal.gov</a:t>
            </a:r>
            <a:r>
              <a:rPr lang="en-US" sz="1013" i="1" dirty="0">
                <a:solidFill>
                  <a:srgbClr val="FF0000"/>
                </a:solidFill>
              </a:rPr>
              <a:t>/event/20775/session/3/contribution/23/material/0/1.xlsx</a:t>
            </a:r>
          </a:p>
        </p:txBody>
      </p:sp>
      <p:sp>
        <p:nvSpPr>
          <p:cNvPr id="16" name="TextBox 15">
            <a:extLst>
              <a:ext uri="{FF2B5EF4-FFF2-40B4-BE49-F238E27FC236}">
                <a16:creationId xmlns:a16="http://schemas.microsoft.com/office/drawing/2014/main" id="{AEC77B09-7FF3-3C4C-AD93-EACD36179CBF}"/>
              </a:ext>
            </a:extLst>
          </p:cNvPr>
          <p:cNvSpPr txBox="1"/>
          <p:nvPr/>
        </p:nvSpPr>
        <p:spPr>
          <a:xfrm>
            <a:off x="66555" y="646603"/>
            <a:ext cx="1530751" cy="248209"/>
          </a:xfrm>
          <a:prstGeom prst="rect">
            <a:avLst/>
          </a:prstGeom>
          <a:noFill/>
        </p:spPr>
        <p:txBody>
          <a:bodyPr wrap="square" rtlCol="0">
            <a:spAutoFit/>
          </a:bodyPr>
          <a:lstStyle/>
          <a:p>
            <a:r>
              <a:rPr lang="en-US" sz="1013" dirty="0">
                <a:solidFill>
                  <a:srgbClr val="FF0000"/>
                </a:solidFill>
              </a:rPr>
              <a:t>Day #1 Shift 1 (&amp; 2)</a:t>
            </a:r>
          </a:p>
        </p:txBody>
      </p:sp>
      <p:sp>
        <p:nvSpPr>
          <p:cNvPr id="17" name="Rectangle 16">
            <a:extLst>
              <a:ext uri="{FF2B5EF4-FFF2-40B4-BE49-F238E27FC236}">
                <a16:creationId xmlns:a16="http://schemas.microsoft.com/office/drawing/2014/main" id="{AC9F4EC9-DC00-B741-8C56-2D21A7F56E8F}"/>
              </a:ext>
            </a:extLst>
          </p:cNvPr>
          <p:cNvSpPr/>
          <p:nvPr/>
        </p:nvSpPr>
        <p:spPr>
          <a:xfrm>
            <a:off x="4536482" y="646345"/>
            <a:ext cx="1462095" cy="248209"/>
          </a:xfrm>
          <a:prstGeom prst="rect">
            <a:avLst/>
          </a:prstGeom>
        </p:spPr>
        <p:txBody>
          <a:bodyPr wrap="square">
            <a:spAutoFit/>
          </a:bodyPr>
          <a:lstStyle/>
          <a:p>
            <a:r>
              <a:rPr lang="en-US" sz="1013" dirty="0">
                <a:solidFill>
                  <a:srgbClr val="FF0000"/>
                </a:solidFill>
              </a:rPr>
              <a:t>Day #2 Shift 1 </a:t>
            </a:r>
          </a:p>
        </p:txBody>
      </p:sp>
    </p:spTree>
    <p:extLst>
      <p:ext uri="{BB962C8B-B14F-4D97-AF65-F5344CB8AC3E}">
        <p14:creationId xmlns:p14="http://schemas.microsoft.com/office/powerpoint/2010/main" val="2775480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82BB-2791-F24A-BE98-87BB54EE1B95}"/>
              </a:ext>
            </a:extLst>
          </p:cNvPr>
          <p:cNvSpPr>
            <a:spLocks noGrp="1"/>
          </p:cNvSpPr>
          <p:nvPr>
            <p:ph type="title"/>
          </p:nvPr>
        </p:nvSpPr>
        <p:spPr/>
        <p:txBody>
          <a:bodyPr>
            <a:normAutofit fontScale="90000"/>
          </a:bodyPr>
          <a:lstStyle/>
          <a:p>
            <a:r>
              <a:rPr lang="en-US" dirty="0"/>
              <a:t>QA testing plans, required </a:t>
            </a:r>
            <a:r>
              <a:rPr lang="en-US" sz="3200" dirty="0"/>
              <a:t>services</a:t>
            </a:r>
            <a:endParaRPr lang="en-US" dirty="0"/>
          </a:p>
        </p:txBody>
      </p:sp>
      <p:sp>
        <p:nvSpPr>
          <p:cNvPr id="3" name="Content Placeholder 2">
            <a:extLst>
              <a:ext uri="{FF2B5EF4-FFF2-40B4-BE49-F238E27FC236}">
                <a16:creationId xmlns:a16="http://schemas.microsoft.com/office/drawing/2014/main" id="{BEFB3E8A-D96C-ED41-93F0-1D8F9C56FF6C}"/>
              </a:ext>
            </a:extLst>
          </p:cNvPr>
          <p:cNvSpPr>
            <a:spLocks noGrp="1"/>
          </p:cNvSpPr>
          <p:nvPr>
            <p:ph idx="11"/>
          </p:nvPr>
        </p:nvSpPr>
        <p:spPr>
          <a:xfrm>
            <a:off x="454034" y="846196"/>
            <a:ext cx="8232771" cy="4004100"/>
          </a:xfrm>
        </p:spPr>
        <p:txBody>
          <a:bodyPr>
            <a:normAutofit fontScale="70000" lnSpcReduction="20000"/>
          </a:bodyPr>
          <a:lstStyle/>
          <a:p>
            <a:r>
              <a:rPr lang="en-US" sz="2300" dirty="0"/>
              <a:t>QA Testing: </a:t>
            </a:r>
          </a:p>
          <a:p>
            <a:pPr lvl="1"/>
            <a:r>
              <a:rPr lang="en-US" sz="2300" dirty="0"/>
              <a:t>Visual inspection for integrity on material arriving in the crates:</a:t>
            </a:r>
          </a:p>
          <a:p>
            <a:pPr lvl="2"/>
            <a:r>
              <a:rPr lang="en-US" sz="2100" dirty="0"/>
              <a:t>Damage and scratches pf CPA resistive surface</a:t>
            </a:r>
          </a:p>
          <a:p>
            <a:pPr lvl="2"/>
            <a:r>
              <a:rPr lang="en-US" sz="2100" dirty="0"/>
              <a:t>Scratches, deformation of the FC aluminum profiles</a:t>
            </a:r>
          </a:p>
          <a:p>
            <a:pPr lvl="1"/>
            <a:r>
              <a:rPr lang="en-US" sz="2300" dirty="0"/>
              <a:t>Electrical checks of Voltage divider boards: resistor value, continuity.</a:t>
            </a:r>
          </a:p>
          <a:p>
            <a:pPr lvl="2"/>
            <a:r>
              <a:rPr lang="en-US" sz="2100" dirty="0"/>
              <a:t>Before mounting on the FC modules</a:t>
            </a:r>
          </a:p>
          <a:p>
            <a:pPr lvl="2"/>
            <a:r>
              <a:rPr lang="en-US" sz="2100" dirty="0"/>
              <a:t>After mounting</a:t>
            </a:r>
          </a:p>
          <a:p>
            <a:pPr lvl="2"/>
            <a:r>
              <a:rPr lang="en-US" sz="2100" dirty="0"/>
              <a:t>After assembly of FC’s on CPA and electrical connection</a:t>
            </a:r>
          </a:p>
          <a:p>
            <a:pPr lvl="2"/>
            <a:r>
              <a:rPr lang="en-US" sz="2100" dirty="0"/>
              <a:t>After deploying in the cryostat</a:t>
            </a:r>
          </a:p>
          <a:p>
            <a:pPr lvl="2"/>
            <a:r>
              <a:rPr lang="en-US" sz="2100" dirty="0"/>
              <a:t>1+1  High resistivity Multimeters to be provided by the consortium</a:t>
            </a:r>
          </a:p>
          <a:p>
            <a:r>
              <a:rPr lang="en-US" sz="2300" dirty="0"/>
              <a:t>Request to Detector Installation &amp; Far Site teams:</a:t>
            </a:r>
          </a:p>
          <a:p>
            <a:pPr lvl="1"/>
            <a:r>
              <a:rPr lang="en-US" sz="2300" dirty="0"/>
              <a:t>No special requests: only riggers to move crates and assembled FC modules</a:t>
            </a:r>
          </a:p>
          <a:p>
            <a:pPr lvl="1"/>
            <a:r>
              <a:rPr lang="en-US" sz="2300" dirty="0"/>
              <a:t>Integration of a HVS expert into the installation/deploying team</a:t>
            </a:r>
          </a:p>
          <a:p>
            <a:endParaRPr lang="en-US" dirty="0"/>
          </a:p>
        </p:txBody>
      </p:sp>
      <p:sp>
        <p:nvSpPr>
          <p:cNvPr id="4" name="Date Placeholder 3">
            <a:extLst>
              <a:ext uri="{FF2B5EF4-FFF2-40B4-BE49-F238E27FC236}">
                <a16:creationId xmlns:a16="http://schemas.microsoft.com/office/drawing/2014/main" id="{D9FC8A7B-72F7-3A4C-ADD0-3BE0CCF7DFD1}"/>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C80BD35A-5451-AF4C-B9FE-8674EA339279}"/>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0F777767-E0A8-AE47-8D0E-E71327A60AA2}"/>
              </a:ext>
            </a:extLst>
          </p:cNvPr>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Tree>
    <p:extLst>
      <p:ext uri="{BB962C8B-B14F-4D97-AF65-F5344CB8AC3E}">
        <p14:creationId xmlns:p14="http://schemas.microsoft.com/office/powerpoint/2010/main" val="69305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0BD-E1C5-F348-A123-B12023DF52D5}"/>
              </a:ext>
            </a:extLst>
          </p:cNvPr>
          <p:cNvSpPr>
            <a:spLocks noGrp="1"/>
          </p:cNvSpPr>
          <p:nvPr>
            <p:ph type="title"/>
          </p:nvPr>
        </p:nvSpPr>
        <p:spPr/>
        <p:txBody>
          <a:bodyPr/>
          <a:lstStyle/>
          <a:p>
            <a:r>
              <a:rPr lang="en-US" dirty="0"/>
              <a:t>Foreword</a:t>
            </a:r>
          </a:p>
        </p:txBody>
      </p:sp>
      <p:sp>
        <p:nvSpPr>
          <p:cNvPr id="3" name="Content Placeholder 2">
            <a:extLst>
              <a:ext uri="{FF2B5EF4-FFF2-40B4-BE49-F238E27FC236}">
                <a16:creationId xmlns:a16="http://schemas.microsoft.com/office/drawing/2014/main" id="{A200E095-31D5-A642-8950-0B574FEE5347}"/>
              </a:ext>
            </a:extLst>
          </p:cNvPr>
          <p:cNvSpPr>
            <a:spLocks noGrp="1"/>
          </p:cNvSpPr>
          <p:nvPr>
            <p:ph idx="11"/>
          </p:nvPr>
        </p:nvSpPr>
        <p:spPr>
          <a:xfrm>
            <a:off x="475805" y="800759"/>
            <a:ext cx="8189224" cy="4113432"/>
          </a:xfrm>
        </p:spPr>
        <p:txBody>
          <a:bodyPr>
            <a:normAutofit fontScale="92500" lnSpcReduction="20000"/>
          </a:bodyPr>
          <a:lstStyle/>
          <a:p>
            <a:pPr>
              <a:lnSpc>
                <a:spcPct val="110000"/>
              </a:lnSpc>
            </a:pPr>
            <a:r>
              <a:rPr lang="en-US" sz="1800" dirty="0"/>
              <a:t>After the HVS preliminary Design Review held in June and following the Committee recommendations, the HVS Consortium is now (for the last two months) focusing on the HVS design evolution aiming at:</a:t>
            </a:r>
          </a:p>
          <a:p>
            <a:pPr lvl="1">
              <a:lnSpc>
                <a:spcPct val="110000"/>
              </a:lnSpc>
            </a:pPr>
            <a:r>
              <a:rPr lang="en-US" dirty="0"/>
              <a:t>Improving the HV stability </a:t>
            </a:r>
          </a:p>
          <a:p>
            <a:pPr lvl="1">
              <a:lnSpc>
                <a:spcPct val="110000"/>
              </a:lnSpc>
            </a:pPr>
            <a:r>
              <a:rPr lang="en-US" dirty="0"/>
              <a:t>Simplify the construction and installation phases</a:t>
            </a:r>
          </a:p>
          <a:p>
            <a:pPr lvl="1">
              <a:lnSpc>
                <a:spcPct val="110000"/>
              </a:lnSpc>
            </a:pPr>
            <a:r>
              <a:rPr lang="en-US" dirty="0"/>
              <a:t>Optimizing costs</a:t>
            </a:r>
          </a:p>
          <a:p>
            <a:pPr>
              <a:lnSpc>
                <a:spcPct val="110000"/>
              </a:lnSpc>
            </a:pPr>
            <a:r>
              <a:rPr lang="en-US" sz="1800" dirty="0"/>
              <a:t>Main changes are:</a:t>
            </a:r>
          </a:p>
          <a:p>
            <a:pPr lvl="1">
              <a:lnSpc>
                <a:spcPct val="110000"/>
              </a:lnSpc>
            </a:pPr>
            <a:r>
              <a:rPr lang="en-US" dirty="0"/>
              <a:t>Decoupling of the Top Ground Planes from the Field Cage module</a:t>
            </a:r>
          </a:p>
          <a:p>
            <a:pPr lvl="1">
              <a:lnSpc>
                <a:spcPct val="110000"/>
              </a:lnSpc>
            </a:pPr>
            <a:r>
              <a:rPr lang="en-US" dirty="0"/>
              <a:t>No Bottom GP (only local grounding on cryogenic instrumentation if required)</a:t>
            </a:r>
          </a:p>
          <a:p>
            <a:pPr lvl="1">
              <a:lnSpc>
                <a:spcPct val="110000"/>
              </a:lnSpc>
            </a:pPr>
            <a:r>
              <a:rPr lang="en-US" dirty="0"/>
              <a:t>No Insulation elements exposed to the High field outside of the field cage</a:t>
            </a:r>
          </a:p>
          <a:p>
            <a:pPr lvl="1">
              <a:lnSpc>
                <a:spcPct val="110000"/>
              </a:lnSpc>
            </a:pPr>
            <a:r>
              <a:rPr lang="en-US" dirty="0"/>
              <a:t>Bent profiles at End Wall edges to better define the E-Field</a:t>
            </a:r>
          </a:p>
          <a:p>
            <a:pPr>
              <a:lnSpc>
                <a:spcPct val="110000"/>
              </a:lnSpc>
            </a:pPr>
            <a:r>
              <a:rPr lang="en-US" sz="1800" dirty="0"/>
              <a:t>A full HVS design is quite advanced but still not final:</a:t>
            </a:r>
          </a:p>
          <a:p>
            <a:pPr lvl="1">
              <a:lnSpc>
                <a:spcPct val="110000"/>
              </a:lnSpc>
            </a:pPr>
            <a:r>
              <a:rPr lang="en-US" dirty="0"/>
              <a:t>This presentation is based on the present status of the HVS design</a:t>
            </a:r>
          </a:p>
          <a:p>
            <a:endParaRPr lang="en-US" dirty="0"/>
          </a:p>
        </p:txBody>
      </p:sp>
      <p:sp>
        <p:nvSpPr>
          <p:cNvPr id="4" name="Date Placeholder 3">
            <a:extLst>
              <a:ext uri="{FF2B5EF4-FFF2-40B4-BE49-F238E27FC236}">
                <a16:creationId xmlns:a16="http://schemas.microsoft.com/office/drawing/2014/main" id="{ED9D0F74-6C0F-AD4D-8CFA-6090052A1E7E}"/>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70AD17A3-FD96-E048-8D97-8148963596F6}"/>
              </a:ext>
            </a:extLst>
          </p:cNvPr>
          <p:cNvSpPr>
            <a:spLocks noGrp="1"/>
          </p:cNvSpPr>
          <p:nvPr>
            <p:ph type="ftr" sz="quarter" idx="3"/>
          </p:nvPr>
        </p:nvSpPr>
        <p:spPr/>
        <p:txBody>
          <a:bodyPr/>
          <a:lstStyle/>
          <a:p>
            <a:pPr>
              <a:defRPr/>
            </a:pPr>
            <a:r>
              <a:rPr lang="en-US" dirty="0"/>
              <a:t>DUNE FS I&amp;I Workshop</a:t>
            </a:r>
          </a:p>
        </p:txBody>
      </p:sp>
      <p:sp>
        <p:nvSpPr>
          <p:cNvPr id="6" name="Slide Number Placeholder 5">
            <a:extLst>
              <a:ext uri="{FF2B5EF4-FFF2-40B4-BE49-F238E27FC236}">
                <a16:creationId xmlns:a16="http://schemas.microsoft.com/office/drawing/2014/main" id="{94BC35B8-5F34-7040-BD41-F818AE0D08BB}"/>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300875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7F19-498D-FD4A-8B6A-534CE1370B82}"/>
              </a:ext>
            </a:extLst>
          </p:cNvPr>
          <p:cNvSpPr>
            <a:spLocks noGrp="1"/>
          </p:cNvSpPr>
          <p:nvPr>
            <p:ph type="title"/>
          </p:nvPr>
        </p:nvSpPr>
        <p:spPr/>
        <p:txBody>
          <a:bodyPr/>
          <a:lstStyle/>
          <a:p>
            <a:r>
              <a:rPr lang="en-US" dirty="0"/>
              <a:t>The new HVS design</a:t>
            </a:r>
          </a:p>
        </p:txBody>
      </p:sp>
      <p:sp>
        <p:nvSpPr>
          <p:cNvPr id="3" name="Content Placeholder 2">
            <a:extLst>
              <a:ext uri="{FF2B5EF4-FFF2-40B4-BE49-F238E27FC236}">
                <a16:creationId xmlns:a16="http://schemas.microsoft.com/office/drawing/2014/main" id="{ED7CDDD5-EB54-A145-A90C-76CB045B7E09}"/>
              </a:ext>
            </a:extLst>
          </p:cNvPr>
          <p:cNvSpPr>
            <a:spLocks noGrp="1"/>
          </p:cNvSpPr>
          <p:nvPr>
            <p:ph idx="11"/>
          </p:nvPr>
        </p:nvSpPr>
        <p:spPr>
          <a:xfrm>
            <a:off x="454034" y="876012"/>
            <a:ext cx="5141696" cy="4103493"/>
          </a:xfrm>
        </p:spPr>
        <p:txBody>
          <a:bodyPr>
            <a:normAutofit fontScale="92500" lnSpcReduction="20000"/>
          </a:bodyPr>
          <a:lstStyle/>
          <a:p>
            <a:pPr>
              <a:lnSpc>
                <a:spcPct val="110000"/>
              </a:lnSpc>
            </a:pPr>
            <a:r>
              <a:rPr lang="en-US" sz="1800" dirty="0"/>
              <a:t>2 End Wall FC’s each made of:</a:t>
            </a:r>
          </a:p>
          <a:p>
            <a:pPr lvl="1">
              <a:lnSpc>
                <a:spcPct val="110000"/>
              </a:lnSpc>
            </a:pPr>
            <a:r>
              <a:rPr lang="en-US" dirty="0"/>
              <a:t>24 EW identical modules (2m x 3.5m), with top/bottom modules hosting bent aluminum profiles</a:t>
            </a:r>
          </a:p>
          <a:p>
            <a:pPr>
              <a:lnSpc>
                <a:spcPct val="110000"/>
              </a:lnSpc>
            </a:pPr>
            <a:r>
              <a:rPr lang="en-US" sz="1800" dirty="0"/>
              <a:t>25 ~ identical CPA/TBFC/GP rows, each made of:</a:t>
            </a:r>
          </a:p>
          <a:p>
            <a:pPr lvl="1">
              <a:lnSpc>
                <a:spcPct val="110000"/>
              </a:lnSpc>
            </a:pPr>
            <a:r>
              <a:rPr lang="en-US" dirty="0"/>
              <a:t>2 CPA’s: 6 basic unit (1.15m x 4 m)</a:t>
            </a:r>
          </a:p>
          <a:p>
            <a:pPr lvl="1">
              <a:lnSpc>
                <a:spcPct val="110000"/>
              </a:lnSpc>
            </a:pPr>
            <a:r>
              <a:rPr lang="en-US" dirty="0"/>
              <a:t>8 Top/Bottom FC module (3.5m x 2.3m)</a:t>
            </a:r>
          </a:p>
          <a:p>
            <a:pPr lvl="1">
              <a:lnSpc>
                <a:spcPct val="110000"/>
              </a:lnSpc>
            </a:pPr>
            <a:r>
              <a:rPr lang="en-US" dirty="0"/>
              <a:t>4 Top Ground Planes (4 units each: 2.3m x 0.5m)  hanged independently to the DSS beams</a:t>
            </a:r>
          </a:p>
          <a:p>
            <a:pPr>
              <a:lnSpc>
                <a:spcPct val="110000"/>
              </a:lnSpc>
            </a:pPr>
            <a:r>
              <a:rPr lang="en-US" sz="1800" dirty="0"/>
              <a:t>Assembly &amp; Installation of FC modules:</a:t>
            </a:r>
          </a:p>
          <a:p>
            <a:pPr lvl="1">
              <a:lnSpc>
                <a:spcPct val="110000"/>
              </a:lnSpc>
            </a:pPr>
            <a:r>
              <a:rPr lang="en-US" dirty="0"/>
              <a:t>Performed fully underground (NP02 experience on FC) </a:t>
            </a:r>
            <a:endParaRPr lang="en-US" sz="1900" dirty="0"/>
          </a:p>
          <a:p>
            <a:pPr lvl="1">
              <a:lnSpc>
                <a:spcPct val="110000"/>
              </a:lnSpc>
            </a:pPr>
            <a:r>
              <a:rPr lang="en-US" dirty="0"/>
              <a:t>about 1 month for EW</a:t>
            </a:r>
          </a:p>
          <a:p>
            <a:pPr lvl="1">
              <a:lnSpc>
                <a:spcPct val="110000"/>
              </a:lnSpc>
            </a:pPr>
            <a:r>
              <a:rPr lang="en-US" dirty="0"/>
              <a:t>1 week for each CPA/TBFC/GP slice: deploying of FC (and CP) can be performed during installation or at the end of installation (preferred</a:t>
            </a:r>
            <a:r>
              <a:rPr lang="en-US" sz="1350" dirty="0"/>
              <a:t>)</a:t>
            </a:r>
            <a:endParaRPr lang="en-US" dirty="0"/>
          </a:p>
        </p:txBody>
      </p:sp>
      <p:sp>
        <p:nvSpPr>
          <p:cNvPr id="4" name="Date Placeholder 3">
            <a:extLst>
              <a:ext uri="{FF2B5EF4-FFF2-40B4-BE49-F238E27FC236}">
                <a16:creationId xmlns:a16="http://schemas.microsoft.com/office/drawing/2014/main" id="{8CF33911-C031-264D-A4C7-C4180E6F9B68}"/>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CCD81D10-9B50-3C43-BB16-5075D0484589}"/>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BF50A63D-9675-3F47-9214-6A355113114F}"/>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pic>
        <p:nvPicPr>
          <p:cNvPr id="7" name="Content Placeholder 6">
            <a:extLst>
              <a:ext uri="{FF2B5EF4-FFF2-40B4-BE49-F238E27FC236}">
                <a16:creationId xmlns:a16="http://schemas.microsoft.com/office/drawing/2014/main" id="{840A7E66-8330-354D-A3B1-EE6ACD94D8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45426" y="131473"/>
            <a:ext cx="3365569" cy="4549064"/>
          </a:xfrm>
          <a:prstGeom prst="rect">
            <a:avLst/>
          </a:prstGeom>
        </p:spPr>
      </p:pic>
    </p:spTree>
    <p:extLst>
      <p:ext uri="{BB962C8B-B14F-4D97-AF65-F5344CB8AC3E}">
        <p14:creationId xmlns:p14="http://schemas.microsoft.com/office/powerpoint/2010/main" val="144047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61ED-C843-8946-B92E-BE2D646A20D7}"/>
              </a:ext>
            </a:extLst>
          </p:cNvPr>
          <p:cNvSpPr>
            <a:spLocks noGrp="1"/>
          </p:cNvSpPr>
          <p:nvPr>
            <p:ph type="title"/>
          </p:nvPr>
        </p:nvSpPr>
        <p:spPr/>
        <p:txBody>
          <a:bodyPr/>
          <a:lstStyle/>
          <a:p>
            <a:r>
              <a:rPr lang="en-US" dirty="0"/>
              <a:t>HVS Integration/Installation Plan</a:t>
            </a:r>
          </a:p>
        </p:txBody>
      </p:sp>
      <p:sp>
        <p:nvSpPr>
          <p:cNvPr id="3" name="Content Placeholder 2">
            <a:extLst>
              <a:ext uri="{FF2B5EF4-FFF2-40B4-BE49-F238E27FC236}">
                <a16:creationId xmlns:a16="http://schemas.microsoft.com/office/drawing/2014/main" id="{A6CCFF4C-5F15-8E46-B212-D9F4AA80899D}"/>
              </a:ext>
            </a:extLst>
          </p:cNvPr>
          <p:cNvSpPr>
            <a:spLocks noGrp="1"/>
          </p:cNvSpPr>
          <p:nvPr>
            <p:ph idx="11"/>
          </p:nvPr>
        </p:nvSpPr>
        <p:spPr>
          <a:xfrm>
            <a:off x="454034" y="905829"/>
            <a:ext cx="8232771" cy="3974284"/>
          </a:xfrm>
        </p:spPr>
        <p:txBody>
          <a:bodyPr>
            <a:normAutofit lnSpcReduction="10000"/>
          </a:bodyPr>
          <a:lstStyle/>
          <a:p>
            <a:pPr>
              <a:lnSpc>
                <a:spcPct val="110000"/>
              </a:lnSpc>
            </a:pPr>
            <a:r>
              <a:rPr lang="en-US" sz="1600" dirty="0"/>
              <a:t>CPAs are pre-assembled at factories in 1.2m x 4m panels and shipped to cleanroom in crates holding 6 panels each. It seems possible that these crates can fit in the Ross cage with some special handling. 2 crates are needed per week.</a:t>
            </a:r>
          </a:p>
          <a:p>
            <a:pPr>
              <a:lnSpc>
                <a:spcPct val="110000"/>
              </a:lnSpc>
            </a:pPr>
            <a:r>
              <a:rPr lang="en-US" sz="1600" dirty="0"/>
              <a:t>EWFC parts are shipped in crates through Ross cage to cleanroom. Modules are assembled at two stations in ~ 2 weeks at a rate of about 2 per shift. 6 modules are then linked into a column and raised to the DSS beam. Need to build 2 pairs of these columns in the rest of 2+ weeks. 4 large crates per </a:t>
            </a:r>
            <a:r>
              <a:rPr lang="en-US" sz="1600" dirty="0" err="1"/>
              <a:t>endwall</a:t>
            </a:r>
            <a:r>
              <a:rPr lang="en-US" sz="1600" dirty="0"/>
              <a:t>.</a:t>
            </a:r>
          </a:p>
          <a:p>
            <a:pPr>
              <a:lnSpc>
                <a:spcPct val="110000"/>
              </a:lnSpc>
            </a:pPr>
            <a:r>
              <a:rPr lang="en-US" sz="1600" dirty="0"/>
              <a:t>TBFC parts are shipped in crates through Ross cage to cleanroom. Modules are assembled at one or two stations in the cleanroom at a rate about 2 per station per shift. Completed modules are linked to the CPA.  Need to assemble 4 top + 4 bottom per week.  3 large crates are needed every 2.5 weeks.</a:t>
            </a:r>
          </a:p>
          <a:p>
            <a:pPr>
              <a:lnSpc>
                <a:spcPct val="110000"/>
              </a:lnSpc>
            </a:pPr>
            <a:r>
              <a:rPr lang="en-US" sz="1600" dirty="0"/>
              <a:t>Parts for the upper ground planes and their DSS support structure are sent through Ross cage in crates.  They are assembled in either the cleanroom or the cavern at a rate of about 2 person-hours per module.</a:t>
            </a:r>
          </a:p>
          <a:p>
            <a:endParaRPr lang="en-US" dirty="0"/>
          </a:p>
        </p:txBody>
      </p:sp>
      <p:sp>
        <p:nvSpPr>
          <p:cNvPr id="4" name="Date Placeholder 3">
            <a:extLst>
              <a:ext uri="{FF2B5EF4-FFF2-40B4-BE49-F238E27FC236}">
                <a16:creationId xmlns:a16="http://schemas.microsoft.com/office/drawing/2014/main" id="{E91FBDF1-1242-904A-9FF1-1A3E7C339795}"/>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3B356E27-74EA-664C-93BC-9A8C1E9853B3}"/>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98B1F021-CAB6-644E-8478-CBE3DEF07ECF}"/>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190556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461D-633C-7947-9308-17893DC262B6}"/>
              </a:ext>
            </a:extLst>
          </p:cNvPr>
          <p:cNvSpPr>
            <a:spLocks noGrp="1"/>
          </p:cNvSpPr>
          <p:nvPr>
            <p:ph type="title"/>
          </p:nvPr>
        </p:nvSpPr>
        <p:spPr/>
        <p:txBody>
          <a:bodyPr/>
          <a:lstStyle/>
          <a:p>
            <a:r>
              <a:rPr lang="en-US" dirty="0"/>
              <a:t>CPA</a:t>
            </a:r>
          </a:p>
        </p:txBody>
      </p:sp>
      <p:sp>
        <p:nvSpPr>
          <p:cNvPr id="3" name="Content Placeholder 2">
            <a:extLst>
              <a:ext uri="{FF2B5EF4-FFF2-40B4-BE49-F238E27FC236}">
                <a16:creationId xmlns:a16="http://schemas.microsoft.com/office/drawing/2014/main" id="{F57FDD2D-EC3F-7D45-9BAF-5C7D6A49575C}"/>
              </a:ext>
            </a:extLst>
          </p:cNvPr>
          <p:cNvSpPr>
            <a:spLocks noGrp="1"/>
          </p:cNvSpPr>
          <p:nvPr>
            <p:ph idx="11"/>
          </p:nvPr>
        </p:nvSpPr>
        <p:spPr>
          <a:xfrm>
            <a:off x="454033" y="960315"/>
            <a:ext cx="6131823" cy="3883833"/>
          </a:xfrm>
        </p:spPr>
        <p:txBody>
          <a:bodyPr>
            <a:normAutofit fontScale="55000" lnSpcReduction="20000"/>
          </a:bodyPr>
          <a:lstStyle/>
          <a:p>
            <a:r>
              <a:rPr lang="en-US" sz="2900" dirty="0"/>
              <a:t>2 CPA Arrays:</a:t>
            </a:r>
          </a:p>
          <a:p>
            <a:pPr marL="205974" lvl="1" indent="0">
              <a:buNone/>
            </a:pPr>
            <a:r>
              <a:rPr lang="en-US" sz="2500" dirty="0">
                <a:sym typeface="Wingdings" pitchFamily="2" charset="2"/>
              </a:rPr>
              <a:t></a:t>
            </a:r>
            <a:r>
              <a:rPr lang="en-US" sz="2500" dirty="0"/>
              <a:t> 25 CPA Planes (50 CPA Planes)</a:t>
            </a:r>
          </a:p>
          <a:p>
            <a:pPr marL="205974" lvl="1" indent="0">
              <a:buNone/>
            </a:pPr>
            <a:r>
              <a:rPr lang="en-US" sz="2500" dirty="0"/>
              <a:t>     </a:t>
            </a:r>
            <a:r>
              <a:rPr lang="en-US" sz="2500" dirty="0">
                <a:sym typeface="Wingdings" pitchFamily="2" charset="2"/>
              </a:rPr>
              <a:t></a:t>
            </a:r>
            <a:r>
              <a:rPr lang="en-US" sz="2500" dirty="0"/>
              <a:t> 2 CPA Panels (100 CPA Panels)</a:t>
            </a:r>
          </a:p>
          <a:p>
            <a:pPr marL="205974" lvl="1" indent="0">
              <a:buNone/>
            </a:pPr>
            <a:r>
              <a:rPr lang="en-US" sz="2500" dirty="0">
                <a:sym typeface="Wingdings" pitchFamily="2" charset="2"/>
              </a:rPr>
              <a:t>           </a:t>
            </a:r>
            <a:r>
              <a:rPr lang="en-US" sz="2500" dirty="0"/>
              <a:t>3 CPA Units (</a:t>
            </a:r>
            <a:r>
              <a:rPr lang="en-US" sz="2500" dirty="0">
                <a:solidFill>
                  <a:srgbClr val="FF0000"/>
                </a:solidFill>
              </a:rPr>
              <a:t>300 CPA Units</a:t>
            </a:r>
            <a:r>
              <a:rPr lang="en-US" sz="2500" dirty="0"/>
              <a:t>)</a:t>
            </a:r>
            <a:endParaRPr lang="en-US" sz="2500" dirty="0">
              <a:solidFill>
                <a:srgbClr val="FF0000"/>
              </a:solidFill>
            </a:endParaRPr>
          </a:p>
          <a:p>
            <a:pPr marL="205974" lvl="1" indent="0">
              <a:buNone/>
            </a:pPr>
            <a:r>
              <a:rPr lang="en-US" sz="2500" dirty="0">
                <a:sym typeface="Wingdings" pitchFamily="2" charset="2"/>
              </a:rPr>
              <a:t>                </a:t>
            </a:r>
            <a:r>
              <a:rPr lang="en-US" sz="2500" dirty="0"/>
              <a:t>2 CPA modules (600 CPA RPs)</a:t>
            </a:r>
          </a:p>
          <a:p>
            <a:r>
              <a:rPr lang="en-US" sz="2900" dirty="0"/>
              <a:t>Production rate: 2 Panels/week/factory -&gt; 2 factories ~ 6 months</a:t>
            </a:r>
          </a:p>
          <a:p>
            <a:r>
              <a:rPr lang="en-US" sz="2900" dirty="0"/>
              <a:t>Shipping Unit : 2 connected modules (1 CPA Unit)</a:t>
            </a:r>
          </a:p>
          <a:p>
            <a:r>
              <a:rPr lang="en-US" sz="2900" dirty="0"/>
              <a:t>Shipping crate : 6 CPA Units (2 CPA Panels -&gt; 1 CPA Plane)</a:t>
            </a:r>
          </a:p>
          <a:p>
            <a:r>
              <a:rPr lang="en-US" sz="2900" dirty="0"/>
              <a:t>Shipping crate includes all fixtures and tooling needed to assemble the CPA Plane (as in </a:t>
            </a:r>
            <a:r>
              <a:rPr lang="en-US" sz="2900" dirty="0" err="1"/>
              <a:t>ProtoDUNE</a:t>
            </a:r>
            <a:r>
              <a:rPr lang="en-US" sz="2900" dirty="0"/>
              <a:t>)</a:t>
            </a:r>
          </a:p>
          <a:p>
            <a:pPr lvl="1"/>
            <a:r>
              <a:rPr lang="en-US" sz="2500" dirty="0"/>
              <a:t>Inclusion of diffuser (and Reflector foils???) at production site</a:t>
            </a:r>
          </a:p>
          <a:p>
            <a:r>
              <a:rPr lang="en-US" sz="2900" dirty="0"/>
              <a:t>50 Crates are required to ship 300 CPA Units</a:t>
            </a:r>
          </a:p>
          <a:p>
            <a:r>
              <a:rPr lang="en-US" sz="2900" dirty="0">
                <a:solidFill>
                  <a:srgbClr val="FF0000"/>
                </a:solidFill>
              </a:rPr>
              <a:t>2 crate per week required underground during installation</a:t>
            </a:r>
          </a:p>
          <a:p>
            <a:pPr marL="205974" lvl="1" indent="0">
              <a:buNone/>
            </a:pPr>
            <a:endParaRPr lang="en-US" dirty="0"/>
          </a:p>
        </p:txBody>
      </p:sp>
      <p:sp>
        <p:nvSpPr>
          <p:cNvPr id="4" name="Date Placeholder 3">
            <a:extLst>
              <a:ext uri="{FF2B5EF4-FFF2-40B4-BE49-F238E27FC236}">
                <a16:creationId xmlns:a16="http://schemas.microsoft.com/office/drawing/2014/main" id="{41211DD6-E2AB-6741-AD9A-E79081B6EE13}"/>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6408F62B-3F20-484E-9DD0-02DC235F2D77}"/>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EC0B5175-6EC5-2A40-B543-36637AB2ECD4}"/>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7" name="Picture 6">
            <a:extLst>
              <a:ext uri="{FF2B5EF4-FFF2-40B4-BE49-F238E27FC236}">
                <a16:creationId xmlns:a16="http://schemas.microsoft.com/office/drawing/2014/main" id="{7F923DC8-22FB-C74D-BCA7-0F06FCD48F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2756" y="152397"/>
            <a:ext cx="2851244" cy="1969115"/>
          </a:xfrm>
          <a:prstGeom prst="rect">
            <a:avLst/>
          </a:prstGeom>
        </p:spPr>
      </p:pic>
      <p:pic>
        <p:nvPicPr>
          <p:cNvPr id="8" name="Picture 1" descr="page4image63763872">
            <a:extLst>
              <a:ext uri="{FF2B5EF4-FFF2-40B4-BE49-F238E27FC236}">
                <a16:creationId xmlns:a16="http://schemas.microsoft.com/office/drawing/2014/main" id="{2DCA18BC-4E37-D647-92F4-97186A0B006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70707" y="2311252"/>
            <a:ext cx="2270553" cy="235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9745-1C6D-764F-889B-CB0A43CFC06B}"/>
              </a:ext>
            </a:extLst>
          </p:cNvPr>
          <p:cNvSpPr>
            <a:spLocks noGrp="1"/>
          </p:cNvSpPr>
          <p:nvPr>
            <p:ph type="title"/>
          </p:nvPr>
        </p:nvSpPr>
        <p:spPr/>
        <p:txBody>
          <a:bodyPr/>
          <a:lstStyle/>
          <a:p>
            <a:r>
              <a:rPr lang="en-US" dirty="0"/>
              <a:t>CPA Transport underground</a:t>
            </a:r>
          </a:p>
        </p:txBody>
      </p:sp>
      <p:sp>
        <p:nvSpPr>
          <p:cNvPr id="3" name="Content Placeholder 2">
            <a:extLst>
              <a:ext uri="{FF2B5EF4-FFF2-40B4-BE49-F238E27FC236}">
                <a16:creationId xmlns:a16="http://schemas.microsoft.com/office/drawing/2014/main" id="{EA969E25-F996-414A-988E-4304592B95DA}"/>
              </a:ext>
            </a:extLst>
          </p:cNvPr>
          <p:cNvSpPr>
            <a:spLocks noGrp="1"/>
          </p:cNvSpPr>
          <p:nvPr>
            <p:ph idx="11"/>
          </p:nvPr>
        </p:nvSpPr>
        <p:spPr>
          <a:xfrm>
            <a:off x="454035" y="905829"/>
            <a:ext cx="8212888" cy="992545"/>
          </a:xfrm>
        </p:spPr>
        <p:txBody>
          <a:bodyPr>
            <a:normAutofit fontScale="85000" lnSpcReduction="10000"/>
          </a:bodyPr>
          <a:lstStyle/>
          <a:p>
            <a:r>
              <a:rPr lang="en-US" sz="1800" dirty="0"/>
              <a:t>The 6 panel shipping crate for the CPAs seems to fit in the Ross cage with the roof section removed. </a:t>
            </a:r>
            <a:r>
              <a:rPr lang="en-US" sz="1800" dirty="0" err="1"/>
              <a:t>Ladia</a:t>
            </a:r>
            <a:r>
              <a:rPr lang="en-US" sz="1800" dirty="0"/>
              <a:t> shared a loading concept for such a crate. His estimate is that the loading time is similar to a slung-load, but the cage travel is faster so it is still a time saver. In either cases, the crates will be designed to tolerate handling in various orientations.</a:t>
            </a:r>
            <a:endParaRPr lang="en-US" dirty="0"/>
          </a:p>
        </p:txBody>
      </p:sp>
      <p:sp>
        <p:nvSpPr>
          <p:cNvPr id="4" name="Date Placeholder 3">
            <a:extLst>
              <a:ext uri="{FF2B5EF4-FFF2-40B4-BE49-F238E27FC236}">
                <a16:creationId xmlns:a16="http://schemas.microsoft.com/office/drawing/2014/main" id="{292CE527-ADDF-5A4B-AE9C-DAE3D62A71B9}"/>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BC7DEEB7-95B9-6E4D-928F-443F0E63C79F}"/>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CE0D6EE3-8513-3D4E-B055-119E270E52E6}"/>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7" name="Picture 6">
            <a:extLst>
              <a:ext uri="{FF2B5EF4-FFF2-40B4-BE49-F238E27FC236}">
                <a16:creationId xmlns:a16="http://schemas.microsoft.com/office/drawing/2014/main" id="{109F9C9C-3ABE-1B41-A4A4-41097E7575CB}"/>
              </a:ext>
            </a:extLst>
          </p:cNvPr>
          <p:cNvPicPr>
            <a:picLocks noChangeAspect="1"/>
          </p:cNvPicPr>
          <p:nvPr/>
        </p:nvPicPr>
        <p:blipFill>
          <a:blip r:embed="rId2"/>
          <a:stretch>
            <a:fillRect/>
          </a:stretch>
        </p:blipFill>
        <p:spPr>
          <a:xfrm>
            <a:off x="2965343" y="1736993"/>
            <a:ext cx="3810773" cy="3004888"/>
          </a:xfrm>
          <a:prstGeom prst="rect">
            <a:avLst/>
          </a:prstGeom>
        </p:spPr>
      </p:pic>
      <p:pic>
        <p:nvPicPr>
          <p:cNvPr id="8" name="Picture 2" descr="90bf0587-8eaa-40bf-a6bb-cb55800b5afc@namprd09">
            <a:extLst>
              <a:ext uri="{FF2B5EF4-FFF2-40B4-BE49-F238E27FC236}">
                <a16:creationId xmlns:a16="http://schemas.microsoft.com/office/drawing/2014/main" id="{4351DEEF-2956-D541-A4E5-93248F3A65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3571" y="1717415"/>
            <a:ext cx="2057401" cy="312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F38E9371-D38F-B546-959D-0B43A1F3FC6A}"/>
              </a:ext>
            </a:extLst>
          </p:cNvPr>
          <p:cNvGraphicFramePr>
            <a:graphicFrameLocks noGrp="1"/>
          </p:cNvGraphicFramePr>
          <p:nvPr>
            <p:extLst>
              <p:ext uri="{D42A27DB-BD31-4B8C-83A1-F6EECF244321}">
                <p14:modId xmlns:p14="http://schemas.microsoft.com/office/powerpoint/2010/main" val="564099877"/>
              </p:ext>
            </p:extLst>
          </p:nvPr>
        </p:nvGraphicFramePr>
        <p:xfrm>
          <a:off x="102824" y="2244658"/>
          <a:ext cx="3595479" cy="1271120"/>
        </p:xfrm>
        <a:graphic>
          <a:graphicData uri="http://schemas.openxmlformats.org/drawingml/2006/table">
            <a:tbl>
              <a:tblPr firstRow="1">
                <a:tableStyleId>{5C22544A-7EE6-4342-B048-85BDC9FD1C3A}</a:tableStyleId>
              </a:tblPr>
              <a:tblGrid>
                <a:gridCol w="1920808">
                  <a:extLst>
                    <a:ext uri="{9D8B030D-6E8A-4147-A177-3AD203B41FA5}">
                      <a16:colId xmlns:a16="http://schemas.microsoft.com/office/drawing/2014/main" val="712559717"/>
                    </a:ext>
                  </a:extLst>
                </a:gridCol>
                <a:gridCol w="772925">
                  <a:extLst>
                    <a:ext uri="{9D8B030D-6E8A-4147-A177-3AD203B41FA5}">
                      <a16:colId xmlns:a16="http://schemas.microsoft.com/office/drawing/2014/main" val="2475932469"/>
                    </a:ext>
                  </a:extLst>
                </a:gridCol>
                <a:gridCol w="901746">
                  <a:extLst>
                    <a:ext uri="{9D8B030D-6E8A-4147-A177-3AD203B41FA5}">
                      <a16:colId xmlns:a16="http://schemas.microsoft.com/office/drawing/2014/main" val="2011867857"/>
                    </a:ext>
                  </a:extLst>
                </a:gridCol>
              </a:tblGrid>
              <a:tr h="335256">
                <a:tc>
                  <a:txBody>
                    <a:bodyPr/>
                    <a:lstStyle/>
                    <a:p>
                      <a:pPr algn="l" fontAlgn="t"/>
                      <a:r>
                        <a:rPr lang="en-US" sz="1400" b="0" i="0" u="none" strike="noStrike" dirty="0">
                          <a:solidFill>
                            <a:schemeClr val="tx1"/>
                          </a:solidFill>
                          <a:effectLst/>
                          <a:latin typeface="Helvetica" pitchFamily="2" charset="0"/>
                        </a:rPr>
                        <a:t>Crate content</a:t>
                      </a:r>
                    </a:p>
                  </a:txBody>
                  <a:tcPr marL="7144" marR="7144" marT="7144" marB="0">
                    <a:solidFill>
                      <a:schemeClr val="bg2"/>
                    </a:solidFill>
                  </a:tcPr>
                </a:tc>
                <a:tc>
                  <a:txBody>
                    <a:bodyPr/>
                    <a:lstStyle/>
                    <a:p>
                      <a:pPr algn="l" fontAlgn="t"/>
                      <a:r>
                        <a:rPr lang="en-US" sz="1400" b="0" i="0" u="none" strike="noStrike" dirty="0">
                          <a:solidFill>
                            <a:schemeClr val="tx1"/>
                          </a:solidFill>
                          <a:effectLst/>
                          <a:latin typeface="Helvetica" pitchFamily="2" charset="0"/>
                        </a:rPr>
                        <a:t>Size</a:t>
                      </a:r>
                    </a:p>
                  </a:txBody>
                  <a:tcPr marL="7144" marR="7144" marT="7144" marB="0">
                    <a:solidFill>
                      <a:schemeClr val="bg2"/>
                    </a:solidFill>
                  </a:tcPr>
                </a:tc>
                <a:tc>
                  <a:txBody>
                    <a:bodyPr/>
                    <a:lstStyle/>
                    <a:p>
                      <a:pPr algn="l" fontAlgn="t"/>
                      <a:r>
                        <a:rPr lang="en-US" sz="1400" b="0" i="0" u="none" strike="noStrike" dirty="0">
                          <a:solidFill>
                            <a:schemeClr val="tx1"/>
                          </a:solidFill>
                          <a:effectLst/>
                          <a:latin typeface="Helvetica" pitchFamily="2" charset="0"/>
                        </a:rPr>
                        <a:t>Weight</a:t>
                      </a:r>
                    </a:p>
                  </a:txBody>
                  <a:tcPr marL="7144" marR="7144" marT="7144" marB="0">
                    <a:solidFill>
                      <a:schemeClr val="bg2"/>
                    </a:solidFill>
                  </a:tcPr>
                </a:tc>
                <a:extLst>
                  <a:ext uri="{0D108BD9-81ED-4DB2-BD59-A6C34878D82A}">
                    <a16:rowId xmlns:a16="http://schemas.microsoft.com/office/drawing/2014/main" val="1692622625"/>
                  </a:ext>
                </a:extLst>
              </a:tr>
              <a:tr h="935864">
                <a:tc>
                  <a:txBody>
                    <a:bodyPr/>
                    <a:lstStyle/>
                    <a:p>
                      <a:pPr algn="l" fontAlgn="t"/>
                      <a:r>
                        <a:rPr lang="en-US" sz="1400" b="0" u="none" strike="noStrike" dirty="0">
                          <a:solidFill>
                            <a:schemeClr val="tx1"/>
                          </a:solidFill>
                          <a:effectLst/>
                          <a:latin typeface="Helvetica" pitchFamily="2" charset="0"/>
                        </a:rPr>
                        <a:t>6 CPA panels, installation hardware, jumper wires, PDS diffuser fibers</a:t>
                      </a:r>
                      <a:endParaRPr lang="en-US" sz="1400" b="0" i="0" u="none" strike="noStrike" dirty="0">
                        <a:solidFill>
                          <a:schemeClr val="tx1"/>
                        </a:solidFill>
                        <a:effectLst/>
                        <a:latin typeface="Helvetica" pitchFamily="2" charset="0"/>
                      </a:endParaRPr>
                    </a:p>
                  </a:txBody>
                  <a:tcPr marL="7144" marR="7144" marT="7144" marB="0">
                    <a:solidFill>
                      <a:schemeClr val="bg2"/>
                    </a:solidFill>
                  </a:tcPr>
                </a:tc>
                <a:tc>
                  <a:txBody>
                    <a:bodyPr/>
                    <a:lstStyle/>
                    <a:p>
                      <a:pPr algn="l" fontAlgn="t"/>
                      <a:r>
                        <a:rPr lang="en-US" sz="1400" b="0" u="none" strike="noStrike" dirty="0">
                          <a:solidFill>
                            <a:schemeClr val="tx1"/>
                          </a:solidFill>
                          <a:effectLst/>
                          <a:latin typeface="Helvetica" pitchFamily="2" charset="0"/>
                        </a:rPr>
                        <a:t>4.5m x 1.4m x 1m </a:t>
                      </a:r>
                      <a:br>
                        <a:rPr lang="en-US" sz="1400" b="0" u="none" strike="noStrike" dirty="0">
                          <a:solidFill>
                            <a:schemeClr val="tx1"/>
                          </a:solidFill>
                          <a:effectLst/>
                          <a:latin typeface="Helvetica" pitchFamily="2" charset="0"/>
                        </a:rPr>
                      </a:br>
                      <a:endParaRPr lang="en-US" sz="1400" b="0" i="0" u="none" strike="noStrike" dirty="0">
                        <a:solidFill>
                          <a:schemeClr val="tx1"/>
                        </a:solidFill>
                        <a:effectLst/>
                        <a:latin typeface="Helvetica" pitchFamily="2" charset="0"/>
                      </a:endParaRPr>
                    </a:p>
                  </a:txBody>
                  <a:tcPr marL="7144" marR="7144" marT="7144" marB="0">
                    <a:solidFill>
                      <a:schemeClr val="bg2"/>
                    </a:solidFill>
                  </a:tcPr>
                </a:tc>
                <a:tc>
                  <a:txBody>
                    <a:bodyPr/>
                    <a:lstStyle/>
                    <a:p>
                      <a:pPr algn="l" fontAlgn="t"/>
                      <a:r>
                        <a:rPr lang="en-US" sz="1400" b="0" u="none" strike="noStrike" dirty="0">
                          <a:solidFill>
                            <a:schemeClr val="tx1"/>
                          </a:solidFill>
                          <a:effectLst/>
                          <a:latin typeface="Helvetica" pitchFamily="2" charset="0"/>
                        </a:rPr>
                        <a:t>700kg</a:t>
                      </a:r>
                      <a:endParaRPr lang="en-US" sz="1400" b="0" i="0" u="none" strike="noStrike" dirty="0">
                        <a:solidFill>
                          <a:schemeClr val="tx1"/>
                        </a:solidFill>
                        <a:effectLst/>
                        <a:latin typeface="Helvetica" pitchFamily="2" charset="0"/>
                      </a:endParaRPr>
                    </a:p>
                  </a:txBody>
                  <a:tcPr marL="7144" marR="7144" marT="7144" marB="0">
                    <a:solidFill>
                      <a:schemeClr val="bg2"/>
                    </a:solidFill>
                  </a:tcPr>
                </a:tc>
                <a:extLst>
                  <a:ext uri="{0D108BD9-81ED-4DB2-BD59-A6C34878D82A}">
                    <a16:rowId xmlns:a16="http://schemas.microsoft.com/office/drawing/2014/main" val="2547434584"/>
                  </a:ext>
                </a:extLst>
              </a:tr>
            </a:tbl>
          </a:graphicData>
        </a:graphic>
      </p:graphicFrame>
    </p:spTree>
    <p:extLst>
      <p:ext uri="{BB962C8B-B14F-4D97-AF65-F5344CB8AC3E}">
        <p14:creationId xmlns:p14="http://schemas.microsoft.com/office/powerpoint/2010/main" val="151130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4B4B-DA89-AC45-BBF0-0EF99453F214}"/>
              </a:ext>
            </a:extLst>
          </p:cNvPr>
          <p:cNvSpPr>
            <a:spLocks noGrp="1"/>
          </p:cNvSpPr>
          <p:nvPr>
            <p:ph type="title"/>
          </p:nvPr>
        </p:nvSpPr>
        <p:spPr/>
        <p:txBody>
          <a:bodyPr/>
          <a:lstStyle/>
          <a:p>
            <a:r>
              <a:rPr lang="en-US" dirty="0" err="1"/>
              <a:t>EndWall</a:t>
            </a:r>
            <a:r>
              <a:rPr lang="en-US" dirty="0"/>
              <a:t> FC Modules</a:t>
            </a:r>
          </a:p>
        </p:txBody>
      </p:sp>
      <p:sp>
        <p:nvSpPr>
          <p:cNvPr id="3" name="Content Placeholder 2">
            <a:extLst>
              <a:ext uri="{FF2B5EF4-FFF2-40B4-BE49-F238E27FC236}">
                <a16:creationId xmlns:a16="http://schemas.microsoft.com/office/drawing/2014/main" id="{4698F03D-5E8F-E647-AD6D-B189D7B198D8}"/>
              </a:ext>
            </a:extLst>
          </p:cNvPr>
          <p:cNvSpPr>
            <a:spLocks noGrp="1"/>
          </p:cNvSpPr>
          <p:nvPr>
            <p:ph idx="11"/>
          </p:nvPr>
        </p:nvSpPr>
        <p:spPr/>
        <p:txBody>
          <a:bodyPr/>
          <a:lstStyle/>
          <a:p>
            <a:r>
              <a:rPr lang="en-US" dirty="0"/>
              <a:t>24 EWFC Modules per assembly run (~1 month installation)</a:t>
            </a:r>
          </a:p>
        </p:txBody>
      </p:sp>
      <p:sp>
        <p:nvSpPr>
          <p:cNvPr id="4" name="Date Placeholder 3">
            <a:extLst>
              <a:ext uri="{FF2B5EF4-FFF2-40B4-BE49-F238E27FC236}">
                <a16:creationId xmlns:a16="http://schemas.microsoft.com/office/drawing/2014/main" id="{7B5BE13F-A14F-A94B-B992-F00B6F582CEB}"/>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0BD0AE5F-9947-2944-9C17-18E094EBA9EF}"/>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E02D22A6-B2BB-CB4B-811A-5F15EC10C845}"/>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graphicFrame>
        <p:nvGraphicFramePr>
          <p:cNvPr id="8" name="Table 7">
            <a:extLst>
              <a:ext uri="{FF2B5EF4-FFF2-40B4-BE49-F238E27FC236}">
                <a16:creationId xmlns:a16="http://schemas.microsoft.com/office/drawing/2014/main" id="{4ED852A1-F531-4C47-B683-B6DDDE125DD4}"/>
              </a:ext>
            </a:extLst>
          </p:cNvPr>
          <p:cNvGraphicFramePr>
            <a:graphicFrameLocks noGrp="1"/>
          </p:cNvGraphicFramePr>
          <p:nvPr>
            <p:extLst>
              <p:ext uri="{D42A27DB-BD31-4B8C-83A1-F6EECF244321}">
                <p14:modId xmlns:p14="http://schemas.microsoft.com/office/powerpoint/2010/main" val="3703959325"/>
              </p:ext>
            </p:extLst>
          </p:nvPr>
        </p:nvGraphicFramePr>
        <p:xfrm>
          <a:off x="629390" y="1470991"/>
          <a:ext cx="7862810" cy="2461240"/>
        </p:xfrm>
        <a:graphic>
          <a:graphicData uri="http://schemas.openxmlformats.org/drawingml/2006/table">
            <a:tbl>
              <a:tblPr firstRow="1" bandRow="1">
                <a:tableStyleId>{5C22544A-7EE6-4342-B048-85BDC9FD1C3A}</a:tableStyleId>
              </a:tblPr>
              <a:tblGrid>
                <a:gridCol w="1547959">
                  <a:extLst>
                    <a:ext uri="{9D8B030D-6E8A-4147-A177-3AD203B41FA5}">
                      <a16:colId xmlns:a16="http://schemas.microsoft.com/office/drawing/2014/main" val="686000695"/>
                    </a:ext>
                  </a:extLst>
                </a:gridCol>
                <a:gridCol w="1609467">
                  <a:extLst>
                    <a:ext uri="{9D8B030D-6E8A-4147-A177-3AD203B41FA5}">
                      <a16:colId xmlns:a16="http://schemas.microsoft.com/office/drawing/2014/main" val="2230596808"/>
                    </a:ext>
                  </a:extLst>
                </a:gridCol>
                <a:gridCol w="1170440">
                  <a:extLst>
                    <a:ext uri="{9D8B030D-6E8A-4147-A177-3AD203B41FA5}">
                      <a16:colId xmlns:a16="http://schemas.microsoft.com/office/drawing/2014/main" val="348966028"/>
                    </a:ext>
                  </a:extLst>
                </a:gridCol>
                <a:gridCol w="1715342">
                  <a:extLst>
                    <a:ext uri="{9D8B030D-6E8A-4147-A177-3AD203B41FA5}">
                      <a16:colId xmlns:a16="http://schemas.microsoft.com/office/drawing/2014/main" val="772965276"/>
                    </a:ext>
                  </a:extLst>
                </a:gridCol>
                <a:gridCol w="1819602">
                  <a:extLst>
                    <a:ext uri="{9D8B030D-6E8A-4147-A177-3AD203B41FA5}">
                      <a16:colId xmlns:a16="http://schemas.microsoft.com/office/drawing/2014/main" val="808879088"/>
                    </a:ext>
                  </a:extLst>
                </a:gridCol>
              </a:tblGrid>
              <a:tr h="307655">
                <a:tc>
                  <a:txBody>
                    <a:bodyPr/>
                    <a:lstStyle/>
                    <a:p>
                      <a:r>
                        <a:rPr lang="en-US" sz="1100" dirty="0"/>
                        <a:t>Items</a:t>
                      </a:r>
                    </a:p>
                  </a:txBody>
                  <a:tcPr marL="75860" marR="75860" marT="37930" marB="37930"/>
                </a:tc>
                <a:tc>
                  <a:txBody>
                    <a:bodyPr/>
                    <a:lstStyle/>
                    <a:p>
                      <a:r>
                        <a:rPr lang="en-US" sz="1100" dirty="0"/>
                        <a:t>Dimensions [cm]</a:t>
                      </a:r>
                    </a:p>
                  </a:txBody>
                  <a:tcPr marL="75860" marR="75860" marT="37930" marB="37930"/>
                </a:tc>
                <a:tc>
                  <a:txBody>
                    <a:bodyPr/>
                    <a:lstStyle/>
                    <a:p>
                      <a:r>
                        <a:rPr lang="en-US" sz="1100" dirty="0"/>
                        <a:t>Weight  [kg]</a:t>
                      </a:r>
                    </a:p>
                  </a:txBody>
                  <a:tcPr marL="75860" marR="75860" marT="37930" marB="37930"/>
                </a:tc>
                <a:tc>
                  <a:txBody>
                    <a:bodyPr/>
                    <a:lstStyle/>
                    <a:p>
                      <a:r>
                        <a:rPr lang="en-US" sz="1100" dirty="0"/>
                        <a:t>Count with spares</a:t>
                      </a:r>
                    </a:p>
                  </a:txBody>
                  <a:tcPr marL="75860" marR="75860" marT="37930" marB="37930"/>
                </a:tc>
                <a:tc>
                  <a:txBody>
                    <a:bodyPr/>
                    <a:lstStyle/>
                    <a:p>
                      <a:r>
                        <a:rPr lang="en-US" sz="1100" dirty="0"/>
                        <a:t>Total Weight [kg]</a:t>
                      </a:r>
                    </a:p>
                  </a:txBody>
                  <a:tcPr marL="75860" marR="75860" marT="37930" marB="37930"/>
                </a:tc>
                <a:extLst>
                  <a:ext uri="{0D108BD9-81ED-4DB2-BD59-A6C34878D82A}">
                    <a16:rowId xmlns:a16="http://schemas.microsoft.com/office/drawing/2014/main" val="2385474527"/>
                  </a:ext>
                </a:extLst>
              </a:tr>
              <a:tr h="307655">
                <a:tc>
                  <a:txBody>
                    <a:bodyPr/>
                    <a:lstStyle/>
                    <a:p>
                      <a:r>
                        <a:rPr lang="en-US" sz="1100" dirty="0"/>
                        <a:t>Bent profiles</a:t>
                      </a:r>
                    </a:p>
                  </a:txBody>
                  <a:tcPr marL="75860" marR="75860" marT="37930" marB="37930"/>
                </a:tc>
                <a:tc>
                  <a:txBody>
                    <a:bodyPr/>
                    <a:lstStyle/>
                    <a:p>
                      <a:r>
                        <a:rPr lang="en-US" sz="1100" dirty="0"/>
                        <a:t>200 x 5 x 15</a:t>
                      </a:r>
                    </a:p>
                  </a:txBody>
                  <a:tcPr marL="75860" marR="75860" marT="37930" marB="37930"/>
                </a:tc>
                <a:tc>
                  <a:txBody>
                    <a:bodyPr/>
                    <a:lstStyle/>
                    <a:p>
                      <a:r>
                        <a:rPr lang="en-US" sz="1100" dirty="0"/>
                        <a:t>0.5</a:t>
                      </a:r>
                    </a:p>
                  </a:txBody>
                  <a:tcPr marL="75860" marR="75860" marT="37930" marB="37930"/>
                </a:tc>
                <a:tc>
                  <a:txBody>
                    <a:bodyPr/>
                    <a:lstStyle/>
                    <a:p>
                      <a:r>
                        <a:rPr lang="en-US" sz="1100" dirty="0"/>
                        <a:t>480</a:t>
                      </a:r>
                    </a:p>
                  </a:txBody>
                  <a:tcPr marL="75860" marR="75860" marT="37930" marB="37930"/>
                </a:tc>
                <a:tc>
                  <a:txBody>
                    <a:bodyPr/>
                    <a:lstStyle/>
                    <a:p>
                      <a:r>
                        <a:rPr lang="en-US" sz="1100" dirty="0"/>
                        <a:t>240</a:t>
                      </a:r>
                    </a:p>
                  </a:txBody>
                  <a:tcPr marL="75860" marR="75860" marT="37930" marB="37930"/>
                </a:tc>
                <a:extLst>
                  <a:ext uri="{0D108BD9-81ED-4DB2-BD59-A6C34878D82A}">
                    <a16:rowId xmlns:a16="http://schemas.microsoft.com/office/drawing/2014/main" val="3077774888"/>
                  </a:ext>
                </a:extLst>
              </a:tr>
              <a:tr h="307655">
                <a:tc>
                  <a:txBody>
                    <a:bodyPr/>
                    <a:lstStyle/>
                    <a:p>
                      <a:r>
                        <a:rPr lang="en-US" sz="1100" dirty="0"/>
                        <a:t>Straight profiles</a:t>
                      </a:r>
                    </a:p>
                  </a:txBody>
                  <a:tcPr marL="75860" marR="75860" marT="37930" marB="37930"/>
                </a:tc>
                <a:tc>
                  <a:txBody>
                    <a:bodyPr/>
                    <a:lstStyle/>
                    <a:p>
                      <a:r>
                        <a:rPr lang="en-US" sz="1100" dirty="0"/>
                        <a:t>200 x 5 x 1</a:t>
                      </a:r>
                    </a:p>
                  </a:txBody>
                  <a:tcPr marL="75860" marR="75860" marT="37930" marB="37930"/>
                </a:tc>
                <a:tc>
                  <a:txBody>
                    <a:bodyPr/>
                    <a:lstStyle/>
                    <a:p>
                      <a:r>
                        <a:rPr lang="en-US" sz="1100" dirty="0"/>
                        <a:t>0.5</a:t>
                      </a:r>
                    </a:p>
                  </a:txBody>
                  <a:tcPr marL="75860" marR="75860" marT="37930" marB="37930"/>
                </a:tc>
                <a:tc>
                  <a:txBody>
                    <a:bodyPr/>
                    <a:lstStyle/>
                    <a:p>
                      <a:r>
                        <a:rPr lang="en-US" sz="1100" dirty="0"/>
                        <a:t>960</a:t>
                      </a:r>
                    </a:p>
                  </a:txBody>
                  <a:tcPr marL="75860" marR="75860" marT="37930" marB="37930"/>
                </a:tc>
                <a:tc>
                  <a:txBody>
                    <a:bodyPr/>
                    <a:lstStyle/>
                    <a:p>
                      <a:r>
                        <a:rPr lang="en-US" sz="1100" dirty="0"/>
                        <a:t>480</a:t>
                      </a:r>
                    </a:p>
                  </a:txBody>
                  <a:tcPr marL="75860" marR="75860" marT="37930" marB="37930"/>
                </a:tc>
                <a:extLst>
                  <a:ext uri="{0D108BD9-81ED-4DB2-BD59-A6C34878D82A}">
                    <a16:rowId xmlns:a16="http://schemas.microsoft.com/office/drawing/2014/main" val="586022538"/>
                  </a:ext>
                </a:extLst>
              </a:tr>
              <a:tr h="307655">
                <a:tc>
                  <a:txBody>
                    <a:bodyPr/>
                    <a:lstStyle/>
                    <a:p>
                      <a:r>
                        <a:rPr lang="en-US" sz="1100" dirty="0"/>
                        <a:t>FRP box beams</a:t>
                      </a:r>
                    </a:p>
                  </a:txBody>
                  <a:tcPr marL="75860" marR="75860" marT="37930" marB="37930"/>
                </a:tc>
                <a:tc>
                  <a:txBody>
                    <a:bodyPr/>
                    <a:lstStyle/>
                    <a:p>
                      <a:r>
                        <a:rPr lang="en-US" sz="1100" dirty="0"/>
                        <a:t>355 x 10 x 5</a:t>
                      </a:r>
                    </a:p>
                  </a:txBody>
                  <a:tcPr marL="75860" marR="75860" marT="37930" marB="37930"/>
                </a:tc>
                <a:tc>
                  <a:txBody>
                    <a:bodyPr/>
                    <a:lstStyle/>
                    <a:p>
                      <a:r>
                        <a:rPr lang="en-US" sz="1100" dirty="0"/>
                        <a:t>7.5</a:t>
                      </a:r>
                    </a:p>
                  </a:txBody>
                  <a:tcPr marL="75860" marR="75860" marT="37930" marB="37930"/>
                </a:tc>
                <a:tc>
                  <a:txBody>
                    <a:bodyPr/>
                    <a:lstStyle/>
                    <a:p>
                      <a:r>
                        <a:rPr lang="en-US" sz="1100" dirty="0"/>
                        <a:t>48</a:t>
                      </a:r>
                    </a:p>
                  </a:txBody>
                  <a:tcPr marL="75860" marR="75860" marT="37930" marB="37930"/>
                </a:tc>
                <a:tc>
                  <a:txBody>
                    <a:bodyPr/>
                    <a:lstStyle/>
                    <a:p>
                      <a:r>
                        <a:rPr lang="en-US" sz="1100" dirty="0"/>
                        <a:t>360</a:t>
                      </a:r>
                    </a:p>
                  </a:txBody>
                  <a:tcPr marL="75860" marR="75860" marT="37930" marB="37930"/>
                </a:tc>
                <a:extLst>
                  <a:ext uri="{0D108BD9-81ED-4DB2-BD59-A6C34878D82A}">
                    <a16:rowId xmlns:a16="http://schemas.microsoft.com/office/drawing/2014/main" val="2462190377"/>
                  </a:ext>
                </a:extLst>
              </a:tr>
              <a:tr h="307655">
                <a:tc>
                  <a:txBody>
                    <a:bodyPr/>
                    <a:lstStyle/>
                    <a:p>
                      <a:r>
                        <a:rPr lang="en-US" sz="1100" dirty="0"/>
                        <a:t>Aluminum bars</a:t>
                      </a:r>
                    </a:p>
                  </a:txBody>
                  <a:tcPr marL="75860" marR="75860" marT="37930" marB="37930"/>
                </a:tc>
                <a:tc>
                  <a:txBody>
                    <a:bodyPr/>
                    <a:lstStyle/>
                    <a:p>
                      <a:r>
                        <a:rPr lang="en-US" sz="1100" dirty="0"/>
                        <a:t>200 x 2.5 x 2.5</a:t>
                      </a:r>
                    </a:p>
                  </a:txBody>
                  <a:tcPr marL="75860" marR="75860" marT="37930" marB="37930"/>
                </a:tc>
                <a:tc>
                  <a:txBody>
                    <a:bodyPr/>
                    <a:lstStyle/>
                    <a:p>
                      <a:r>
                        <a:rPr lang="en-US" sz="1100" dirty="0"/>
                        <a:t>3.4</a:t>
                      </a:r>
                    </a:p>
                  </a:txBody>
                  <a:tcPr marL="75860" marR="75860" marT="37930" marB="37930"/>
                </a:tc>
                <a:tc>
                  <a:txBody>
                    <a:bodyPr/>
                    <a:lstStyle/>
                    <a:p>
                      <a:r>
                        <a:rPr lang="en-US" sz="1100" dirty="0"/>
                        <a:t>48</a:t>
                      </a:r>
                    </a:p>
                  </a:txBody>
                  <a:tcPr marL="75860" marR="75860" marT="37930" marB="37930"/>
                </a:tc>
                <a:tc>
                  <a:txBody>
                    <a:bodyPr/>
                    <a:lstStyle/>
                    <a:p>
                      <a:r>
                        <a:rPr lang="en-US" sz="1100" dirty="0"/>
                        <a:t>163</a:t>
                      </a:r>
                    </a:p>
                  </a:txBody>
                  <a:tcPr marL="75860" marR="75860" marT="37930" marB="37930"/>
                </a:tc>
                <a:extLst>
                  <a:ext uri="{0D108BD9-81ED-4DB2-BD59-A6C34878D82A}">
                    <a16:rowId xmlns:a16="http://schemas.microsoft.com/office/drawing/2014/main" val="3303532841"/>
                  </a:ext>
                </a:extLst>
              </a:tr>
              <a:tr h="307655">
                <a:tc>
                  <a:txBody>
                    <a:bodyPr/>
                    <a:lstStyle/>
                    <a:p>
                      <a:r>
                        <a:rPr lang="en-US" sz="1100" dirty="0"/>
                        <a:t>Slip nuts</a:t>
                      </a:r>
                    </a:p>
                  </a:txBody>
                  <a:tcPr marL="75860" marR="75860" marT="37930" marB="37930"/>
                </a:tc>
                <a:tc>
                  <a:txBody>
                    <a:bodyPr/>
                    <a:lstStyle/>
                    <a:p>
                      <a:r>
                        <a:rPr lang="en-US" sz="1100" dirty="0"/>
                        <a:t>4 x 2 x 0.3</a:t>
                      </a:r>
                    </a:p>
                  </a:txBody>
                  <a:tcPr marL="75860" marR="75860" marT="37930" marB="37930"/>
                </a:tc>
                <a:tc>
                  <a:txBody>
                    <a:bodyPr/>
                    <a:lstStyle/>
                    <a:p>
                      <a:r>
                        <a:rPr lang="en-US" sz="1100" dirty="0"/>
                        <a:t>0.02</a:t>
                      </a:r>
                    </a:p>
                  </a:txBody>
                  <a:tcPr marL="75860" marR="75860" marT="37930" marB="37930"/>
                </a:tc>
                <a:tc>
                  <a:txBody>
                    <a:bodyPr/>
                    <a:lstStyle/>
                    <a:p>
                      <a:r>
                        <a:rPr lang="en-US" sz="1100" dirty="0"/>
                        <a:t>4320</a:t>
                      </a:r>
                    </a:p>
                  </a:txBody>
                  <a:tcPr marL="75860" marR="75860" marT="37930" marB="37930"/>
                </a:tc>
                <a:tc>
                  <a:txBody>
                    <a:bodyPr/>
                    <a:lstStyle/>
                    <a:p>
                      <a:r>
                        <a:rPr lang="en-US" sz="1100" dirty="0"/>
                        <a:t>90</a:t>
                      </a:r>
                    </a:p>
                  </a:txBody>
                  <a:tcPr marL="75860" marR="75860" marT="37930" marB="37930"/>
                </a:tc>
                <a:extLst>
                  <a:ext uri="{0D108BD9-81ED-4DB2-BD59-A6C34878D82A}">
                    <a16:rowId xmlns:a16="http://schemas.microsoft.com/office/drawing/2014/main" val="3132598370"/>
                  </a:ext>
                </a:extLst>
              </a:tr>
              <a:tr h="307655">
                <a:tc>
                  <a:txBody>
                    <a:bodyPr/>
                    <a:lstStyle/>
                    <a:p>
                      <a:r>
                        <a:rPr lang="en-US" sz="1100" dirty="0"/>
                        <a:t>PE caps</a:t>
                      </a:r>
                    </a:p>
                  </a:txBody>
                  <a:tcPr marL="75860" marR="75860" marT="37930" marB="37930"/>
                </a:tc>
                <a:tc>
                  <a:txBody>
                    <a:bodyPr/>
                    <a:lstStyle/>
                    <a:p>
                      <a:r>
                        <a:rPr lang="en-US" sz="1100" dirty="0"/>
                        <a:t>6 x 2 x 3</a:t>
                      </a:r>
                    </a:p>
                  </a:txBody>
                  <a:tcPr marL="75860" marR="75860" marT="37930" marB="37930"/>
                </a:tc>
                <a:tc>
                  <a:txBody>
                    <a:bodyPr/>
                    <a:lstStyle/>
                    <a:p>
                      <a:r>
                        <a:rPr lang="en-US" sz="1100" dirty="0"/>
                        <a:t>0.02</a:t>
                      </a:r>
                    </a:p>
                  </a:txBody>
                  <a:tcPr marL="75860" marR="75860" marT="37930" marB="37930"/>
                </a:tc>
                <a:tc>
                  <a:txBody>
                    <a:bodyPr/>
                    <a:lstStyle/>
                    <a:p>
                      <a:r>
                        <a:rPr lang="en-US" sz="1100" dirty="0"/>
                        <a:t>2880</a:t>
                      </a:r>
                    </a:p>
                  </a:txBody>
                  <a:tcPr marL="75860" marR="75860" marT="37930" marB="37930"/>
                </a:tc>
                <a:tc>
                  <a:txBody>
                    <a:bodyPr/>
                    <a:lstStyle/>
                    <a:p>
                      <a:r>
                        <a:rPr lang="en-US" sz="1100" dirty="0"/>
                        <a:t>60</a:t>
                      </a:r>
                    </a:p>
                  </a:txBody>
                  <a:tcPr marL="75860" marR="75860" marT="37930" marB="37930"/>
                </a:tc>
                <a:extLst>
                  <a:ext uri="{0D108BD9-81ED-4DB2-BD59-A6C34878D82A}">
                    <a16:rowId xmlns:a16="http://schemas.microsoft.com/office/drawing/2014/main" val="1973356569"/>
                  </a:ext>
                </a:extLst>
              </a:tr>
              <a:tr h="307655">
                <a:tc>
                  <a:txBody>
                    <a:bodyPr/>
                    <a:lstStyle/>
                    <a:p>
                      <a:r>
                        <a:rPr lang="en-US" sz="1100" dirty="0"/>
                        <a:t>Hardware</a:t>
                      </a:r>
                    </a:p>
                  </a:txBody>
                  <a:tcPr marL="75860" marR="75860" marT="37930" marB="37930"/>
                </a:tc>
                <a:tc>
                  <a:txBody>
                    <a:bodyPr/>
                    <a:lstStyle/>
                    <a:p>
                      <a:endParaRPr lang="en-US" sz="1100" dirty="0"/>
                    </a:p>
                  </a:txBody>
                  <a:tcPr marL="75860" marR="75860" marT="37930" marB="37930"/>
                </a:tc>
                <a:tc>
                  <a:txBody>
                    <a:bodyPr/>
                    <a:lstStyle/>
                    <a:p>
                      <a:endParaRPr lang="en-US" sz="1100" dirty="0"/>
                    </a:p>
                  </a:txBody>
                  <a:tcPr marL="75860" marR="75860" marT="37930" marB="37930"/>
                </a:tc>
                <a:tc>
                  <a:txBody>
                    <a:bodyPr/>
                    <a:lstStyle/>
                    <a:p>
                      <a:endParaRPr lang="en-US" sz="1100" dirty="0"/>
                    </a:p>
                  </a:txBody>
                  <a:tcPr marL="75860" marR="75860" marT="37930" marB="37930"/>
                </a:tc>
                <a:tc>
                  <a:txBody>
                    <a:bodyPr/>
                    <a:lstStyle/>
                    <a:p>
                      <a:r>
                        <a:rPr lang="en-US" sz="1100" dirty="0"/>
                        <a:t>50</a:t>
                      </a:r>
                    </a:p>
                  </a:txBody>
                  <a:tcPr marL="75860" marR="75860" marT="37930" marB="37930"/>
                </a:tc>
                <a:extLst>
                  <a:ext uri="{0D108BD9-81ED-4DB2-BD59-A6C34878D82A}">
                    <a16:rowId xmlns:a16="http://schemas.microsoft.com/office/drawing/2014/main" val="137728174"/>
                  </a:ext>
                </a:extLst>
              </a:tr>
            </a:tbl>
          </a:graphicData>
        </a:graphic>
      </p:graphicFrame>
    </p:spTree>
    <p:extLst>
      <p:ext uri="{BB962C8B-B14F-4D97-AF65-F5344CB8AC3E}">
        <p14:creationId xmlns:p14="http://schemas.microsoft.com/office/powerpoint/2010/main" val="12306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9D2A-4F8D-D443-B309-77BCF5A4157C}"/>
              </a:ext>
            </a:extLst>
          </p:cNvPr>
          <p:cNvSpPr>
            <a:spLocks noGrp="1"/>
          </p:cNvSpPr>
          <p:nvPr>
            <p:ph type="title"/>
          </p:nvPr>
        </p:nvSpPr>
        <p:spPr/>
        <p:txBody>
          <a:bodyPr/>
          <a:lstStyle/>
          <a:p>
            <a:r>
              <a:rPr lang="en-US" dirty="0"/>
              <a:t>EW FC Parts Shipping</a:t>
            </a:r>
          </a:p>
        </p:txBody>
      </p:sp>
      <p:sp>
        <p:nvSpPr>
          <p:cNvPr id="4" name="Date Placeholder 3">
            <a:extLst>
              <a:ext uri="{FF2B5EF4-FFF2-40B4-BE49-F238E27FC236}">
                <a16:creationId xmlns:a16="http://schemas.microsoft.com/office/drawing/2014/main" id="{2431AC29-C9B9-4B41-B7E9-FFA1EC39E5A5}"/>
              </a:ext>
            </a:extLst>
          </p:cNvPr>
          <p:cNvSpPr>
            <a:spLocks noGrp="1"/>
          </p:cNvSpPr>
          <p:nvPr>
            <p:ph type="dt" sz="half" idx="2"/>
          </p:nvPr>
        </p:nvSpPr>
        <p:spPr/>
        <p:txBody>
          <a:bodyPr/>
          <a:lstStyle/>
          <a:p>
            <a:pPr>
              <a:defRPr/>
            </a:pPr>
            <a:r>
              <a:rPr lang="en-US">
                <a:latin typeface="Helvetica"/>
                <a:cs typeface="Helvetica"/>
              </a:rPr>
              <a:t>21 Aug 2019</a:t>
            </a:r>
            <a:endParaRPr lang="en-US" dirty="0">
              <a:latin typeface="Helvetica"/>
              <a:cs typeface="Helvetica"/>
            </a:endParaRPr>
          </a:p>
        </p:txBody>
      </p:sp>
      <p:sp>
        <p:nvSpPr>
          <p:cNvPr id="5" name="Footer Placeholder 4">
            <a:extLst>
              <a:ext uri="{FF2B5EF4-FFF2-40B4-BE49-F238E27FC236}">
                <a16:creationId xmlns:a16="http://schemas.microsoft.com/office/drawing/2014/main" id="{893FC371-C874-D747-B792-BCD49218CE97}"/>
              </a:ext>
            </a:extLst>
          </p:cNvPr>
          <p:cNvSpPr>
            <a:spLocks noGrp="1"/>
          </p:cNvSpPr>
          <p:nvPr>
            <p:ph type="ftr" sz="quarter" idx="3"/>
          </p:nvPr>
        </p:nvSpPr>
        <p:spPr/>
        <p:txBody>
          <a:bodyPr/>
          <a:lstStyle/>
          <a:p>
            <a:pPr>
              <a:defRPr/>
            </a:pPr>
            <a:r>
              <a:rPr lang="en-US"/>
              <a:t>DUNE FS I&amp;I Workshop</a:t>
            </a:r>
            <a:endParaRPr lang="en-US" dirty="0"/>
          </a:p>
        </p:txBody>
      </p:sp>
      <p:sp>
        <p:nvSpPr>
          <p:cNvPr id="6" name="Slide Number Placeholder 5">
            <a:extLst>
              <a:ext uri="{FF2B5EF4-FFF2-40B4-BE49-F238E27FC236}">
                <a16:creationId xmlns:a16="http://schemas.microsoft.com/office/drawing/2014/main" id="{46859222-C2F9-9341-85BD-F4B2AFD568F8}"/>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pic>
        <p:nvPicPr>
          <p:cNvPr id="7" name="Picture 6">
            <a:extLst>
              <a:ext uri="{FF2B5EF4-FFF2-40B4-BE49-F238E27FC236}">
                <a16:creationId xmlns:a16="http://schemas.microsoft.com/office/drawing/2014/main" id="{D9086051-8354-1449-91CB-50574D1DC6A6}"/>
              </a:ext>
            </a:extLst>
          </p:cNvPr>
          <p:cNvPicPr>
            <a:picLocks noChangeAspect="1"/>
          </p:cNvPicPr>
          <p:nvPr/>
        </p:nvPicPr>
        <p:blipFill>
          <a:blip r:embed="rId2"/>
          <a:stretch>
            <a:fillRect/>
          </a:stretch>
        </p:blipFill>
        <p:spPr>
          <a:xfrm>
            <a:off x="818003" y="812368"/>
            <a:ext cx="7392510" cy="3308279"/>
          </a:xfrm>
          <a:prstGeom prst="rect">
            <a:avLst/>
          </a:prstGeom>
        </p:spPr>
      </p:pic>
      <p:pic>
        <p:nvPicPr>
          <p:cNvPr id="8" name="Picture 7">
            <a:extLst>
              <a:ext uri="{FF2B5EF4-FFF2-40B4-BE49-F238E27FC236}">
                <a16:creationId xmlns:a16="http://schemas.microsoft.com/office/drawing/2014/main" id="{E2844952-8D5E-804E-AAA2-776B5850C2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74862"/>
            <a:ext cx="1051544" cy="868135"/>
          </a:xfrm>
          <a:prstGeom prst="rect">
            <a:avLst/>
          </a:prstGeom>
        </p:spPr>
      </p:pic>
      <p:pic>
        <p:nvPicPr>
          <p:cNvPr id="9" name="Picture 8">
            <a:extLst>
              <a:ext uri="{FF2B5EF4-FFF2-40B4-BE49-F238E27FC236}">
                <a16:creationId xmlns:a16="http://schemas.microsoft.com/office/drawing/2014/main" id="{70D8C499-DB10-CD41-91F4-C9595162EB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78849" y="381875"/>
            <a:ext cx="1162779" cy="1057494"/>
          </a:xfrm>
          <a:prstGeom prst="rect">
            <a:avLst/>
          </a:prstGeom>
        </p:spPr>
      </p:pic>
      <p:pic>
        <p:nvPicPr>
          <p:cNvPr id="10" name="Picture 9">
            <a:extLst>
              <a:ext uri="{FF2B5EF4-FFF2-40B4-BE49-F238E27FC236}">
                <a16:creationId xmlns:a16="http://schemas.microsoft.com/office/drawing/2014/main" id="{3F258871-DE2B-2D4B-9F8C-4973C7CECC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90518" y="3719156"/>
            <a:ext cx="2130296" cy="1341829"/>
          </a:xfrm>
          <a:prstGeom prst="rect">
            <a:avLst/>
          </a:prstGeom>
        </p:spPr>
      </p:pic>
      <p:sp>
        <p:nvSpPr>
          <p:cNvPr id="11" name="TextBox 10">
            <a:extLst>
              <a:ext uri="{FF2B5EF4-FFF2-40B4-BE49-F238E27FC236}">
                <a16:creationId xmlns:a16="http://schemas.microsoft.com/office/drawing/2014/main" id="{653CF62E-F608-ED4E-BE79-32F67E6BD3F5}"/>
              </a:ext>
            </a:extLst>
          </p:cNvPr>
          <p:cNvSpPr txBox="1"/>
          <p:nvPr/>
        </p:nvSpPr>
        <p:spPr>
          <a:xfrm>
            <a:off x="4801078" y="868893"/>
            <a:ext cx="2366224" cy="646331"/>
          </a:xfrm>
          <a:prstGeom prst="rect">
            <a:avLst/>
          </a:prstGeom>
          <a:noFill/>
        </p:spPr>
        <p:txBody>
          <a:bodyPr wrap="square" rtlCol="0">
            <a:spAutoFit/>
          </a:bodyPr>
          <a:lstStyle/>
          <a:p>
            <a:r>
              <a:rPr lang="en-US" dirty="0"/>
              <a:t>Bent profiles</a:t>
            </a:r>
            <a:br>
              <a:rPr lang="en-US" dirty="0"/>
            </a:br>
            <a:r>
              <a:rPr lang="en-US" dirty="0"/>
              <a:t>15 wide, 32 layers</a:t>
            </a:r>
          </a:p>
        </p:txBody>
      </p:sp>
      <p:sp>
        <p:nvSpPr>
          <p:cNvPr id="12" name="TextBox 11">
            <a:extLst>
              <a:ext uri="{FF2B5EF4-FFF2-40B4-BE49-F238E27FC236}">
                <a16:creationId xmlns:a16="http://schemas.microsoft.com/office/drawing/2014/main" id="{A4D29F2C-EBB7-4945-9349-6FEDCB66BF19}"/>
              </a:ext>
            </a:extLst>
          </p:cNvPr>
          <p:cNvSpPr txBox="1"/>
          <p:nvPr/>
        </p:nvSpPr>
        <p:spPr>
          <a:xfrm>
            <a:off x="0" y="1871277"/>
            <a:ext cx="1524000" cy="584775"/>
          </a:xfrm>
          <a:prstGeom prst="rect">
            <a:avLst/>
          </a:prstGeom>
          <a:noFill/>
        </p:spPr>
        <p:txBody>
          <a:bodyPr wrap="square" rtlCol="0">
            <a:spAutoFit/>
          </a:bodyPr>
          <a:lstStyle/>
          <a:p>
            <a:r>
              <a:rPr lang="en-US" sz="1600" dirty="0"/>
              <a:t>FRP beams</a:t>
            </a:r>
            <a:br>
              <a:rPr lang="en-US" sz="1600" dirty="0"/>
            </a:br>
            <a:r>
              <a:rPr lang="en-US" sz="1600" dirty="0"/>
              <a:t>6 wide, 8 layers</a:t>
            </a:r>
          </a:p>
        </p:txBody>
      </p:sp>
      <p:sp>
        <p:nvSpPr>
          <p:cNvPr id="13" name="TextBox 12">
            <a:extLst>
              <a:ext uri="{FF2B5EF4-FFF2-40B4-BE49-F238E27FC236}">
                <a16:creationId xmlns:a16="http://schemas.microsoft.com/office/drawing/2014/main" id="{B7FA4E55-1D5D-5F4F-841E-658FFC120832}"/>
              </a:ext>
            </a:extLst>
          </p:cNvPr>
          <p:cNvSpPr txBox="1"/>
          <p:nvPr/>
        </p:nvSpPr>
        <p:spPr>
          <a:xfrm>
            <a:off x="1184904" y="838844"/>
            <a:ext cx="1637809" cy="1077218"/>
          </a:xfrm>
          <a:prstGeom prst="rect">
            <a:avLst/>
          </a:prstGeom>
          <a:noFill/>
        </p:spPr>
        <p:txBody>
          <a:bodyPr wrap="square" rtlCol="0">
            <a:spAutoFit/>
          </a:bodyPr>
          <a:lstStyle/>
          <a:p>
            <a:r>
              <a:rPr lang="en-US" sz="1600" dirty="0"/>
              <a:t>Option: pack aluminum bars &amp; hardware inside box beams</a:t>
            </a:r>
          </a:p>
        </p:txBody>
      </p:sp>
      <p:sp>
        <p:nvSpPr>
          <p:cNvPr id="14" name="TextBox 13">
            <a:extLst>
              <a:ext uri="{FF2B5EF4-FFF2-40B4-BE49-F238E27FC236}">
                <a16:creationId xmlns:a16="http://schemas.microsoft.com/office/drawing/2014/main" id="{67E65AC5-A41B-B349-B404-89A568F3A452}"/>
              </a:ext>
            </a:extLst>
          </p:cNvPr>
          <p:cNvSpPr txBox="1"/>
          <p:nvPr/>
        </p:nvSpPr>
        <p:spPr>
          <a:xfrm>
            <a:off x="6569766" y="1347028"/>
            <a:ext cx="2763078" cy="646331"/>
          </a:xfrm>
          <a:prstGeom prst="rect">
            <a:avLst/>
          </a:prstGeom>
          <a:noFill/>
        </p:spPr>
        <p:txBody>
          <a:bodyPr wrap="square" rtlCol="0">
            <a:spAutoFit/>
          </a:bodyPr>
          <a:lstStyle/>
          <a:p>
            <a:r>
              <a:rPr lang="en-US" dirty="0"/>
              <a:t>Straight profiles</a:t>
            </a:r>
          </a:p>
          <a:p>
            <a:r>
              <a:rPr lang="en-US" dirty="0"/>
              <a:t>15 wide, 32 layers, 2 boxes</a:t>
            </a:r>
          </a:p>
        </p:txBody>
      </p:sp>
      <p:sp>
        <p:nvSpPr>
          <p:cNvPr id="15" name="TextBox 14">
            <a:extLst>
              <a:ext uri="{FF2B5EF4-FFF2-40B4-BE49-F238E27FC236}">
                <a16:creationId xmlns:a16="http://schemas.microsoft.com/office/drawing/2014/main" id="{E8A2740C-61E5-C240-8789-8B815B5982C6}"/>
              </a:ext>
            </a:extLst>
          </p:cNvPr>
          <p:cNvSpPr txBox="1"/>
          <p:nvPr/>
        </p:nvSpPr>
        <p:spPr>
          <a:xfrm>
            <a:off x="7372338" y="3365357"/>
            <a:ext cx="1393973" cy="646331"/>
          </a:xfrm>
          <a:prstGeom prst="rect">
            <a:avLst/>
          </a:prstGeom>
          <a:noFill/>
        </p:spPr>
        <p:txBody>
          <a:bodyPr wrap="square" rtlCol="0">
            <a:spAutoFit/>
          </a:bodyPr>
          <a:lstStyle/>
          <a:p>
            <a:r>
              <a:rPr lang="en-US" dirty="0"/>
              <a:t>Parts for one </a:t>
            </a:r>
            <a:r>
              <a:rPr lang="en-US" dirty="0" err="1"/>
              <a:t>endwall</a:t>
            </a:r>
            <a:endParaRPr lang="en-US" dirty="0"/>
          </a:p>
        </p:txBody>
      </p:sp>
      <p:graphicFrame>
        <p:nvGraphicFramePr>
          <p:cNvPr id="18" name="Content Placeholder 3">
            <a:extLst>
              <a:ext uri="{FF2B5EF4-FFF2-40B4-BE49-F238E27FC236}">
                <a16:creationId xmlns:a16="http://schemas.microsoft.com/office/drawing/2014/main" id="{DD25C58B-130D-0147-9BCF-C08BF07B6C24}"/>
              </a:ext>
            </a:extLst>
          </p:cNvPr>
          <p:cNvGraphicFramePr>
            <a:graphicFrameLocks/>
          </p:cNvGraphicFramePr>
          <p:nvPr>
            <p:extLst>
              <p:ext uri="{D42A27DB-BD31-4B8C-83A1-F6EECF244321}">
                <p14:modId xmlns:p14="http://schemas.microsoft.com/office/powerpoint/2010/main" val="514781195"/>
              </p:ext>
            </p:extLst>
          </p:nvPr>
        </p:nvGraphicFramePr>
        <p:xfrm>
          <a:off x="0" y="4016972"/>
          <a:ext cx="6137004" cy="1058275"/>
        </p:xfrm>
        <a:graphic>
          <a:graphicData uri="http://schemas.openxmlformats.org/drawingml/2006/table">
            <a:tbl>
              <a:tblPr firstRow="1" bandRow="1">
                <a:tableStyleId>{5C22544A-7EE6-4342-B048-85BDC9FD1C3A}</a:tableStyleId>
              </a:tblPr>
              <a:tblGrid>
                <a:gridCol w="1534251">
                  <a:extLst>
                    <a:ext uri="{9D8B030D-6E8A-4147-A177-3AD203B41FA5}">
                      <a16:colId xmlns:a16="http://schemas.microsoft.com/office/drawing/2014/main" val="3821383775"/>
                    </a:ext>
                  </a:extLst>
                </a:gridCol>
                <a:gridCol w="1534251">
                  <a:extLst>
                    <a:ext uri="{9D8B030D-6E8A-4147-A177-3AD203B41FA5}">
                      <a16:colId xmlns:a16="http://schemas.microsoft.com/office/drawing/2014/main" val="209711278"/>
                    </a:ext>
                  </a:extLst>
                </a:gridCol>
                <a:gridCol w="1534251">
                  <a:extLst>
                    <a:ext uri="{9D8B030D-6E8A-4147-A177-3AD203B41FA5}">
                      <a16:colId xmlns:a16="http://schemas.microsoft.com/office/drawing/2014/main" val="1313767617"/>
                    </a:ext>
                  </a:extLst>
                </a:gridCol>
                <a:gridCol w="1534251">
                  <a:extLst>
                    <a:ext uri="{9D8B030D-6E8A-4147-A177-3AD203B41FA5}">
                      <a16:colId xmlns:a16="http://schemas.microsoft.com/office/drawing/2014/main" val="344820062"/>
                    </a:ext>
                  </a:extLst>
                </a:gridCol>
              </a:tblGrid>
              <a:tr h="211655">
                <a:tc>
                  <a:txBody>
                    <a:bodyPr/>
                    <a:lstStyle/>
                    <a:p>
                      <a:r>
                        <a:rPr lang="en-US" sz="1000" dirty="0"/>
                        <a:t>Box #</a:t>
                      </a:r>
                    </a:p>
                  </a:txBody>
                  <a:tcPr marL="57724" marR="57724" marT="28862" marB="28862"/>
                </a:tc>
                <a:tc>
                  <a:txBody>
                    <a:bodyPr/>
                    <a:lstStyle/>
                    <a:p>
                      <a:r>
                        <a:rPr lang="en-US" sz="1000" dirty="0"/>
                        <a:t>Dimensions  [m]</a:t>
                      </a:r>
                    </a:p>
                  </a:txBody>
                  <a:tcPr marL="57724" marR="57724" marT="28862" marB="28862"/>
                </a:tc>
                <a:tc>
                  <a:txBody>
                    <a:bodyPr/>
                    <a:lstStyle/>
                    <a:p>
                      <a:r>
                        <a:rPr lang="en-US" sz="1000" dirty="0"/>
                        <a:t>Weight  [kg]</a:t>
                      </a:r>
                    </a:p>
                  </a:txBody>
                  <a:tcPr marL="57724" marR="57724" marT="28862" marB="28862"/>
                </a:tc>
                <a:tc>
                  <a:txBody>
                    <a:bodyPr/>
                    <a:lstStyle/>
                    <a:p>
                      <a:r>
                        <a:rPr lang="en-US" sz="1000" dirty="0"/>
                        <a:t>Notes</a:t>
                      </a:r>
                    </a:p>
                  </a:txBody>
                  <a:tcPr marL="57724" marR="57724" marT="28862" marB="28862"/>
                </a:tc>
                <a:extLst>
                  <a:ext uri="{0D108BD9-81ED-4DB2-BD59-A6C34878D82A}">
                    <a16:rowId xmlns:a16="http://schemas.microsoft.com/office/drawing/2014/main" val="1776159518"/>
                  </a:ext>
                </a:extLst>
              </a:tr>
              <a:tr h="211655">
                <a:tc>
                  <a:txBody>
                    <a:bodyPr/>
                    <a:lstStyle/>
                    <a:p>
                      <a:r>
                        <a:rPr lang="en-US" sz="1000" dirty="0"/>
                        <a:t>1. Bent profiles</a:t>
                      </a:r>
                    </a:p>
                  </a:txBody>
                  <a:tcPr marL="57724" marR="57724" marT="28862" marB="28862"/>
                </a:tc>
                <a:tc>
                  <a:txBody>
                    <a:bodyPr/>
                    <a:lstStyle/>
                    <a:p>
                      <a:r>
                        <a:rPr lang="en-US" sz="1000" dirty="0"/>
                        <a:t>2.5 x 0.9 x 0.8</a:t>
                      </a:r>
                    </a:p>
                  </a:txBody>
                  <a:tcPr marL="57724" marR="57724" marT="28862" marB="28862"/>
                </a:tc>
                <a:tc>
                  <a:txBody>
                    <a:bodyPr/>
                    <a:lstStyle/>
                    <a:p>
                      <a:r>
                        <a:rPr lang="en-US" sz="1000" dirty="0"/>
                        <a:t>350</a:t>
                      </a:r>
                    </a:p>
                  </a:txBody>
                  <a:tcPr marL="57724" marR="57724" marT="28862" marB="28862"/>
                </a:tc>
                <a:tc>
                  <a:txBody>
                    <a:bodyPr/>
                    <a:lstStyle/>
                    <a:p>
                      <a:r>
                        <a:rPr lang="en-US" sz="1000" dirty="0"/>
                        <a:t>+ PE caps &amp; rivets</a:t>
                      </a:r>
                    </a:p>
                  </a:txBody>
                  <a:tcPr marL="57724" marR="57724" marT="28862" marB="28862"/>
                </a:tc>
                <a:extLst>
                  <a:ext uri="{0D108BD9-81ED-4DB2-BD59-A6C34878D82A}">
                    <a16:rowId xmlns:a16="http://schemas.microsoft.com/office/drawing/2014/main" val="4052190184"/>
                  </a:ext>
                </a:extLst>
              </a:tr>
              <a:tr h="211655">
                <a:tc>
                  <a:txBody>
                    <a:bodyPr/>
                    <a:lstStyle/>
                    <a:p>
                      <a:r>
                        <a:rPr lang="en-US" sz="1000" dirty="0"/>
                        <a:t>2. Straight profiles x 2</a:t>
                      </a:r>
                    </a:p>
                  </a:txBody>
                  <a:tcPr marL="57724" marR="57724" marT="28862" marB="28862"/>
                </a:tc>
                <a:tc>
                  <a:txBody>
                    <a:bodyPr/>
                    <a:lstStyle/>
                    <a:p>
                      <a:r>
                        <a:rPr lang="en-US" sz="1000" dirty="0"/>
                        <a:t>2.2 x 0.9 x 0.7</a:t>
                      </a:r>
                    </a:p>
                  </a:txBody>
                  <a:tcPr marL="57724" marR="57724" marT="28862" marB="28862"/>
                </a:tc>
                <a:tc>
                  <a:txBody>
                    <a:bodyPr/>
                    <a:lstStyle/>
                    <a:p>
                      <a:r>
                        <a:rPr lang="en-US" sz="1000" dirty="0"/>
                        <a:t>350</a:t>
                      </a:r>
                    </a:p>
                  </a:txBody>
                  <a:tcPr marL="57724" marR="57724" marT="28862" marB="28862"/>
                </a:tc>
                <a:tc>
                  <a:txBody>
                    <a:bodyPr/>
                    <a:lstStyle/>
                    <a:p>
                      <a:endParaRPr lang="en-US" sz="1000" dirty="0"/>
                    </a:p>
                  </a:txBody>
                  <a:tcPr marL="57724" marR="57724" marT="28862" marB="28862"/>
                </a:tc>
                <a:extLst>
                  <a:ext uri="{0D108BD9-81ED-4DB2-BD59-A6C34878D82A}">
                    <a16:rowId xmlns:a16="http://schemas.microsoft.com/office/drawing/2014/main" val="3360396524"/>
                  </a:ext>
                </a:extLst>
              </a:tr>
              <a:tr h="211655">
                <a:tc>
                  <a:txBody>
                    <a:bodyPr/>
                    <a:lstStyle/>
                    <a:p>
                      <a:r>
                        <a:rPr lang="en-US" sz="1000" dirty="0"/>
                        <a:t>3. Box beams</a:t>
                      </a:r>
                    </a:p>
                  </a:txBody>
                  <a:tcPr marL="57724" marR="57724" marT="28862" marB="28862"/>
                </a:tc>
                <a:tc>
                  <a:txBody>
                    <a:bodyPr/>
                    <a:lstStyle/>
                    <a:p>
                      <a:r>
                        <a:rPr lang="en-US" sz="1000" dirty="0"/>
                        <a:t>3.7 x 0.9 x 0.7</a:t>
                      </a:r>
                    </a:p>
                  </a:txBody>
                  <a:tcPr marL="57724" marR="57724" marT="28862" marB="28862"/>
                </a:tc>
                <a:tc>
                  <a:txBody>
                    <a:bodyPr/>
                    <a:lstStyle/>
                    <a:p>
                      <a:r>
                        <a:rPr lang="en-US" sz="1000" dirty="0"/>
                        <a:t>530</a:t>
                      </a:r>
                    </a:p>
                  </a:txBody>
                  <a:tcPr marL="57724" marR="57724" marT="28862" marB="28862"/>
                </a:tc>
                <a:tc>
                  <a:txBody>
                    <a:bodyPr/>
                    <a:lstStyle/>
                    <a:p>
                      <a:endParaRPr lang="en-US" sz="1000" dirty="0"/>
                    </a:p>
                  </a:txBody>
                  <a:tcPr marL="57724" marR="57724" marT="28862" marB="28862"/>
                </a:tc>
                <a:extLst>
                  <a:ext uri="{0D108BD9-81ED-4DB2-BD59-A6C34878D82A}">
                    <a16:rowId xmlns:a16="http://schemas.microsoft.com/office/drawing/2014/main" val="2338133538"/>
                  </a:ext>
                </a:extLst>
              </a:tr>
              <a:tr h="211655">
                <a:tc>
                  <a:txBody>
                    <a:bodyPr/>
                    <a:lstStyle/>
                    <a:p>
                      <a:r>
                        <a:rPr lang="en-US" sz="1000" dirty="0"/>
                        <a:t>4. Aluminum bars</a:t>
                      </a:r>
                    </a:p>
                  </a:txBody>
                  <a:tcPr marL="57724" marR="57724" marT="28862" marB="28862"/>
                </a:tc>
                <a:tc>
                  <a:txBody>
                    <a:bodyPr/>
                    <a:lstStyle/>
                    <a:p>
                      <a:r>
                        <a:rPr lang="en-US" sz="1000" dirty="0"/>
                        <a:t>2.3 x 0.4 x 0.3</a:t>
                      </a:r>
                    </a:p>
                  </a:txBody>
                  <a:tcPr marL="57724" marR="57724" marT="28862" marB="28862"/>
                </a:tc>
                <a:tc>
                  <a:txBody>
                    <a:bodyPr/>
                    <a:lstStyle/>
                    <a:p>
                      <a:r>
                        <a:rPr lang="en-US" sz="1000" dirty="0"/>
                        <a:t>350</a:t>
                      </a:r>
                    </a:p>
                  </a:txBody>
                  <a:tcPr marL="57724" marR="57724" marT="28862" marB="288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slip nuts &amp; hardware</a:t>
                      </a:r>
                    </a:p>
                  </a:txBody>
                  <a:tcPr marL="57724" marR="57724" marT="28862" marB="28862"/>
                </a:tc>
                <a:extLst>
                  <a:ext uri="{0D108BD9-81ED-4DB2-BD59-A6C34878D82A}">
                    <a16:rowId xmlns:a16="http://schemas.microsoft.com/office/drawing/2014/main" val="1736171203"/>
                  </a:ext>
                </a:extLst>
              </a:tr>
            </a:tbl>
          </a:graphicData>
        </a:graphic>
      </p:graphicFrame>
    </p:spTree>
    <p:extLst>
      <p:ext uri="{BB962C8B-B14F-4D97-AF65-F5344CB8AC3E}">
        <p14:creationId xmlns:p14="http://schemas.microsoft.com/office/powerpoint/2010/main" val="3783449909"/>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362</TotalTime>
  <Words>3332</Words>
  <Application>Microsoft Macintosh PowerPoint</Application>
  <PresentationFormat>On-screen Show (16:9)</PresentationFormat>
  <Paragraphs>646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Geneva</vt:lpstr>
      <vt:lpstr>Helvetica</vt:lpstr>
      <vt:lpstr>Lucida Grande</vt:lpstr>
      <vt:lpstr>Wingdings</vt:lpstr>
      <vt:lpstr>LBNF Content-Footer Theme</vt:lpstr>
      <vt:lpstr>HVS Planning for FD Integration/Installation</vt:lpstr>
      <vt:lpstr>Outline</vt:lpstr>
      <vt:lpstr>Foreword</vt:lpstr>
      <vt:lpstr>The new HVS design</vt:lpstr>
      <vt:lpstr>HVS Integration/Installation Plan</vt:lpstr>
      <vt:lpstr>CPA</vt:lpstr>
      <vt:lpstr>CPA Transport underground</vt:lpstr>
      <vt:lpstr>EndWall FC Modules</vt:lpstr>
      <vt:lpstr>EW FC Parts Shipping</vt:lpstr>
      <vt:lpstr>Inside Cleanroom</vt:lpstr>
      <vt:lpstr>Top/Bottom Field Cage Modules</vt:lpstr>
      <vt:lpstr>TBFC Parts Shipping </vt:lpstr>
      <vt:lpstr>TBFC Inside Cleanroom</vt:lpstr>
      <vt:lpstr>Main assembly tooling required</vt:lpstr>
      <vt:lpstr>Parts Breakdown Structure, 1of 2</vt:lpstr>
      <vt:lpstr>Parts Breakdown Structure, 2 of 2</vt:lpstr>
      <vt:lpstr>HVS installation: Assembly areas</vt:lpstr>
      <vt:lpstr>HVS Integration/Installation Plan</vt:lpstr>
      <vt:lpstr>CPA-TBFC-GP Integration/Installation Steps</vt:lpstr>
      <vt:lpstr>PowerPoint Presentation</vt:lpstr>
      <vt:lpstr>PowerPoint Presentation</vt:lpstr>
      <vt:lpstr>PowerPoint Presentation</vt:lpstr>
      <vt:lpstr>PowerPoint Presentation</vt:lpstr>
      <vt:lpstr>PowerPoint Presentation</vt:lpstr>
      <vt:lpstr>PowerPoint Presentation</vt:lpstr>
      <vt:lpstr>Underground Labor and Activities</vt:lpstr>
      <vt:lpstr>Underground Labor and Activities</vt:lpstr>
      <vt:lpstr>QA testing plans, required services</vt:lpstr>
    </vt:vector>
  </TitlesOfParts>
  <Manager/>
  <Company>Sandbox Studio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Consortium Activities  (Slides for Eric James presentation to US DUNE of 12/14/2018)</dc:title>
  <dc:subject/>
  <dc:creator>Marco Verzocchi x3289 14304N</dc:creator>
  <cp:keywords/>
  <dc:description>Modified by A. Weber</dc:description>
  <cp:lastModifiedBy>Microsoft Office User</cp:lastModifiedBy>
  <cp:revision>46</cp:revision>
  <cp:lastPrinted>2019-08-21T18:24:20Z</cp:lastPrinted>
  <dcterms:created xsi:type="dcterms:W3CDTF">2018-12-12T03:45:49Z</dcterms:created>
  <dcterms:modified xsi:type="dcterms:W3CDTF">2019-08-21T19:15:49Z</dcterms:modified>
  <cp:category/>
</cp:coreProperties>
</file>