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265" r:id="rId11"/>
    <p:sldId id="262" r:id="rId1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CCFF33"/>
    <a:srgbClr val="CCCC00"/>
    <a:srgbClr val="FFCC00"/>
    <a:srgbClr val="32547A"/>
    <a:srgbClr val="BC5F2B"/>
    <a:srgbClr val="E95125"/>
    <a:srgbClr val="F37C23"/>
    <a:srgbClr val="3C5A77"/>
    <a:srgbClr val="B85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806" y="31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967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9" tIns="46575" rIns="93149" bIns="4657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3149" tIns="46575" rIns="93149" bIns="465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67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9" tIns="46575" rIns="93149" bIns="4657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1944367" y="6549548"/>
            <a:ext cx="4892514" cy="17072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DUNE-AR Trial Assembly-HV Update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47"/>
            <a:ext cx="1259600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1394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dirty="0" smtClean="0"/>
              <a:t>DUNE-AR Trial Assembly-HV Update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B2FB9-7752-4912-A5FF-FB5B1360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655E6-F5C5-4DD6-9B43-51547414DC9A}" type="datetimeFigureOut">
              <a:rPr lang="en-US" smtClean="0"/>
              <a:t>8/19/2019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02E85-0566-4235-A396-D9B0F830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481D4-EFB3-47D3-811E-FAACC8AF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ADFC-8A8F-4CC3-AD55-B907A38496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6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dirty="0" smtClean="0"/>
              <a:t>DUNE-AR Trial Assembly-HV Update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709" y="1553827"/>
            <a:ext cx="3477754" cy="1143000"/>
          </a:xfrm>
        </p:spPr>
        <p:txBody>
          <a:bodyPr/>
          <a:lstStyle/>
          <a:p>
            <a:r>
              <a:rPr lang="en-GB" dirty="0" smtClean="0"/>
              <a:t>Cold Box Timing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24394" y="3351208"/>
            <a:ext cx="2588197" cy="1721069"/>
          </a:xfrm>
        </p:spPr>
        <p:txBody>
          <a:bodyPr/>
          <a:lstStyle/>
          <a:p>
            <a:r>
              <a:rPr lang="en-GB" dirty="0" smtClean="0"/>
              <a:t>August 19th</a:t>
            </a:r>
            <a:r>
              <a:rPr lang="en-GB" dirty="0"/>
              <a:t>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3" y="156011"/>
            <a:ext cx="4389986" cy="65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3986958" y="531650"/>
            <a:ext cx="4975030" cy="5590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Cold Boxes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1207770"/>
            <a:ext cx="3619604" cy="5031626"/>
          </a:xfrm>
        </p:spPr>
        <p:txBody>
          <a:bodyPr/>
          <a:lstStyle/>
          <a:p>
            <a:r>
              <a:rPr lang="en-US" dirty="0" smtClean="0"/>
              <a:t>None of the factor purchasable scissor lifts will reach besides the crawler boom lifts by JLG and Palazzani ($100-125k)</a:t>
            </a:r>
          </a:p>
          <a:p>
            <a:r>
              <a:rPr lang="en-US" dirty="0" smtClean="0"/>
              <a:t>We looked at a platform that came off the cleanroom shuttle beam or the work platform but neither fit very well </a:t>
            </a:r>
          </a:p>
          <a:p>
            <a:r>
              <a:rPr lang="en-US" dirty="0" smtClean="0"/>
              <a:t>Possibly a platform built into the box design?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11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549504" y="4216641"/>
            <a:ext cx="7914113" cy="20527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smtClean="0"/>
              <a:t>The cold boxes including nitrogen system and DAQ readout need to be fully functional when we begin the SP detector installation approximately 27 months after AUP of the North Cavern</a:t>
            </a:r>
          </a:p>
          <a:p>
            <a:pPr marL="0" indent="0" algn="ctr">
              <a:buNone/>
            </a:pPr>
            <a:r>
              <a:rPr lang="en-US" b="1" dirty="0" smtClean="0"/>
              <a:t>There is access for approximately a year for the cold boxes      and 6 months for the nitrogen system and DAQ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4" y="1062933"/>
            <a:ext cx="8580104" cy="30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Before the cold box can not go in place the </a:t>
            </a:r>
            <a:r>
              <a:rPr lang="en-US" dirty="0" smtClean="0"/>
              <a:t>protego </a:t>
            </a:r>
            <a:r>
              <a:rPr lang="en-US" dirty="0" smtClean="0"/>
              <a:t>valves </a:t>
            </a:r>
            <a:r>
              <a:rPr lang="en-US" dirty="0" smtClean="0"/>
              <a:t> </a:t>
            </a:r>
            <a:r>
              <a:rPr lang="en-US" dirty="0" smtClean="0"/>
              <a:t>need to be in place and tested. </a:t>
            </a:r>
          </a:p>
          <a:p>
            <a:r>
              <a:rPr lang="en-US" dirty="0" smtClean="0"/>
              <a:t>The boxes will block access to this area. </a:t>
            </a:r>
          </a:p>
          <a:p>
            <a:r>
              <a:rPr lang="en-US" dirty="0" smtClean="0"/>
              <a:t>They also need to be removed once the last set of APA doublets are in the cryostat so the pump installation can begin </a:t>
            </a:r>
            <a:r>
              <a:rPr lang="en-US" dirty="0" smtClean="0"/>
              <a:t>and moved to the South Cavern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125" y="1844080"/>
            <a:ext cx="5030788" cy="3773091"/>
          </a:xfrm>
        </p:spPr>
      </p:pic>
    </p:spTree>
    <p:extLst>
      <p:ext uri="{BB962C8B-B14F-4D97-AF65-F5344CB8AC3E}">
        <p14:creationId xmlns:p14="http://schemas.microsoft.com/office/powerpoint/2010/main" val="122104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978"/>
            <a:ext cx="8229600" cy="647102"/>
          </a:xfrm>
        </p:spPr>
        <p:txBody>
          <a:bodyPr/>
          <a:lstStyle/>
          <a:p>
            <a:r>
              <a:rPr lang="en-US" dirty="0" smtClean="0"/>
              <a:t>Schedule-Nitrogen and DAQ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00860" y="992103"/>
            <a:ext cx="8343377" cy="2103558"/>
          </a:xfrm>
        </p:spPr>
        <p:txBody>
          <a:bodyPr>
            <a:normAutofit fontScale="92500"/>
          </a:bodyPr>
          <a:lstStyle/>
          <a:p>
            <a:pPr marL="342900" indent="-342900"/>
            <a:r>
              <a:rPr lang="en-US" dirty="0" smtClean="0"/>
              <a:t>The </a:t>
            </a:r>
            <a:r>
              <a:rPr lang="en-US" b="1" dirty="0" smtClean="0"/>
              <a:t>DAQ system </a:t>
            </a:r>
            <a:r>
              <a:rPr lang="en-US" dirty="0" smtClean="0"/>
              <a:t>for the cold boxes will be set up as part of the row 25 detector readout</a:t>
            </a:r>
          </a:p>
          <a:p>
            <a:pPr marL="342900" indent="-342900"/>
            <a:r>
              <a:rPr lang="en-US" dirty="0" smtClean="0"/>
              <a:t>The </a:t>
            </a:r>
            <a:r>
              <a:rPr lang="en-US" b="1" dirty="0" smtClean="0"/>
              <a:t>nitrogen system </a:t>
            </a:r>
            <a:r>
              <a:rPr lang="en-US" dirty="0" smtClean="0"/>
              <a:t>will live on the top of the cryostat mezzanine </a:t>
            </a:r>
          </a:p>
          <a:p>
            <a:pPr marL="342900" indent="-342900"/>
            <a:r>
              <a:rPr lang="en-US" dirty="0" smtClean="0"/>
              <a:t>Nitrogen will be supplied via large dewers approximately 4/day during operation 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1111" y="3068869"/>
            <a:ext cx="2936192" cy="2202145"/>
          </a:xfrm>
        </p:spPr>
      </p:pic>
      <p:sp>
        <p:nvSpPr>
          <p:cNvPr id="9" name="TextBox 8"/>
          <p:cNvSpPr txBox="1"/>
          <p:nvPr/>
        </p:nvSpPr>
        <p:spPr>
          <a:xfrm>
            <a:off x="6594094" y="5673276"/>
            <a:ext cx="219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Cryogenic System for ProtoDUNE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657" r="9921"/>
          <a:stretch/>
        </p:blipFill>
        <p:spPr>
          <a:xfrm>
            <a:off x="400860" y="3014304"/>
            <a:ext cx="6093230" cy="318447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966404" y="1356432"/>
            <a:ext cx="650047" cy="3393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79628" y="2043882"/>
            <a:ext cx="990146" cy="2610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7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Design Requirements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DocDB </a:t>
            </a:r>
            <a:r>
              <a:rPr lang="en-US" dirty="0" smtClean="0"/>
              <a:t>– 10398 needs to be updated with new “features”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2"/>
          </p:nvPr>
        </p:nvSpPr>
        <p:spPr>
          <a:xfrm>
            <a:off x="4696050" y="1215721"/>
            <a:ext cx="4079590" cy="5031626"/>
          </a:xfrm>
        </p:spPr>
        <p:txBody>
          <a:bodyPr/>
          <a:lstStyle/>
          <a:p>
            <a:r>
              <a:rPr lang="en-US" dirty="0" smtClean="0"/>
              <a:t>Design the box in sections so it can be moved underground and into the South Cavern</a:t>
            </a:r>
          </a:p>
          <a:p>
            <a:r>
              <a:rPr lang="en-US" dirty="0" smtClean="0"/>
              <a:t>Doors need to allow for reasonable closure roughly every week </a:t>
            </a:r>
          </a:p>
          <a:p>
            <a:r>
              <a:rPr lang="en-US" dirty="0" smtClean="0"/>
              <a:t>Size of box needs to include junction box (more pictures on the next slide)</a:t>
            </a:r>
          </a:p>
          <a:p>
            <a:r>
              <a:rPr lang="en-US" dirty="0" smtClean="0"/>
              <a:t>Cold down and warm up rates? </a:t>
            </a:r>
          </a:p>
          <a:p>
            <a:r>
              <a:rPr lang="en-US" dirty="0" smtClean="0"/>
              <a:t>????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61" y="2351490"/>
            <a:ext cx="4250826" cy="1312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B1A61-979B-48E5-8612-7527808B1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4" t="1059" r="4497"/>
          <a:stretch/>
        </p:blipFill>
        <p:spPr>
          <a:xfrm>
            <a:off x="186805" y="3671730"/>
            <a:ext cx="4439256" cy="24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 of patch panel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5841758"/>
            <a:ext cx="3990750" cy="3976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Drawings by Manhong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2"/>
          </p:nvPr>
        </p:nvSpPr>
        <p:spPr>
          <a:xfrm>
            <a:off x="4034627" y="1215721"/>
            <a:ext cx="4652173" cy="2404660"/>
          </a:xfrm>
        </p:spPr>
        <p:txBody>
          <a:bodyPr/>
          <a:lstStyle/>
          <a:p>
            <a:r>
              <a:rPr lang="en-US" dirty="0" smtClean="0"/>
              <a:t>This design requires the box opening to be higher than originally planned</a:t>
            </a:r>
          </a:p>
          <a:p>
            <a:r>
              <a:rPr lang="en-US" dirty="0"/>
              <a:t>The three posts where DSS W beam is mounted is extended by 300mm.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F5A4CE-D753-48D4-A149-8BB6B045A4EB}"/>
              </a:ext>
            </a:extLst>
          </p:cNvPr>
          <p:cNvGrpSpPr/>
          <p:nvPr/>
        </p:nvGrpSpPr>
        <p:grpSpPr>
          <a:xfrm>
            <a:off x="666623" y="1280102"/>
            <a:ext cx="3025064" cy="4406579"/>
            <a:chOff x="1510104" y="648777"/>
            <a:chExt cx="5251509" cy="57886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EE266-61DF-44E9-A384-538C3F42D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97" t="2890" r="30230"/>
            <a:stretch/>
          </p:blipFill>
          <p:spPr>
            <a:xfrm>
              <a:off x="1510104" y="648777"/>
              <a:ext cx="5251509" cy="578864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CAEB49-FF59-47BA-9BDE-9413CDBBD56E}"/>
                </a:ext>
              </a:extLst>
            </p:cNvPr>
            <p:cNvSpPr/>
            <p:nvPr/>
          </p:nvSpPr>
          <p:spPr>
            <a:xfrm>
              <a:off x="3769567" y="1651518"/>
              <a:ext cx="699796" cy="2388637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28EAB0-D295-464C-B394-85B8849F8B4C}"/>
              </a:ext>
            </a:extLst>
          </p:cNvPr>
          <p:cNvGrpSpPr/>
          <p:nvPr/>
        </p:nvGrpSpPr>
        <p:grpSpPr>
          <a:xfrm>
            <a:off x="4079850" y="3620381"/>
            <a:ext cx="4867157" cy="2523992"/>
            <a:chOff x="7178409" y="3997408"/>
            <a:chExt cx="4867157" cy="2523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14B6D4-8CA7-48C1-9A3A-1ABCFE3E8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862" t="13007" r="5714"/>
            <a:stretch/>
          </p:blipFill>
          <p:spPr>
            <a:xfrm>
              <a:off x="7178409" y="3997408"/>
              <a:ext cx="4867157" cy="2523992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767608-A71D-43A3-8E64-03D80D1BF1D8}"/>
                </a:ext>
              </a:extLst>
            </p:cNvPr>
            <p:cNvSpPr/>
            <p:nvPr/>
          </p:nvSpPr>
          <p:spPr>
            <a:xfrm>
              <a:off x="8509518" y="4544008"/>
              <a:ext cx="662474" cy="145557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2283834" y="2786536"/>
            <a:ext cx="1911139" cy="7800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43064" y="3325052"/>
            <a:ext cx="299132" cy="129461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86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 Panels slide out for access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994310-2EAC-439C-82AE-F531D0BD641D}"/>
              </a:ext>
            </a:extLst>
          </p:cNvPr>
          <p:cNvGrpSpPr/>
          <p:nvPr/>
        </p:nvGrpSpPr>
        <p:grpSpPr>
          <a:xfrm>
            <a:off x="351024" y="1742127"/>
            <a:ext cx="8567625" cy="4446145"/>
            <a:chOff x="928381" y="701395"/>
            <a:chExt cx="11052823" cy="58892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DC9691-AEB3-4B50-8311-FDAE1D731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5"/>
            <a:stretch/>
          </p:blipFill>
          <p:spPr>
            <a:xfrm>
              <a:off x="928381" y="886061"/>
              <a:ext cx="10335237" cy="50858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9D26D6-890C-450F-A73E-8ED676C6F047}"/>
                </a:ext>
              </a:extLst>
            </p:cNvPr>
            <p:cNvSpPr txBox="1"/>
            <p:nvPr/>
          </p:nvSpPr>
          <p:spPr>
            <a:xfrm>
              <a:off x="5385731" y="701395"/>
              <a:ext cx="258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Patch panels in horizontal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DA35044-6773-4199-BD71-2AB1CC5607F2}"/>
                </a:ext>
              </a:extLst>
            </p:cNvPr>
            <p:cNvCxnSpPr>
              <a:stCxn id="14" idx="2"/>
            </p:cNvCxnSpPr>
            <p:nvPr/>
          </p:nvCxnSpPr>
          <p:spPr>
            <a:xfrm flipH="1">
              <a:off x="5729681" y="1070727"/>
              <a:ext cx="950315" cy="18486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05523E-C752-47BD-85EC-2D79E388F05F}"/>
                </a:ext>
              </a:extLst>
            </p:cNvPr>
            <p:cNvCxnSpPr/>
            <p:nvPr/>
          </p:nvCxnSpPr>
          <p:spPr>
            <a:xfrm>
              <a:off x="6679995" y="1070727"/>
              <a:ext cx="1734163" cy="17060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EA69EC-BF77-4FD8-8667-D101571C6B05}"/>
                </a:ext>
              </a:extLst>
            </p:cNvPr>
            <p:cNvSpPr txBox="1"/>
            <p:nvPr/>
          </p:nvSpPr>
          <p:spPr>
            <a:xfrm>
              <a:off x="9404059" y="4613945"/>
              <a:ext cx="25771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Patch panel support frame slides out and in the cold box.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A5CA12C-7076-4233-80EB-0339A27CE27B}"/>
                </a:ext>
              </a:extLst>
            </p:cNvPr>
            <p:cNvCxnSpPr/>
            <p:nvPr/>
          </p:nvCxnSpPr>
          <p:spPr>
            <a:xfrm flipH="1" flipV="1">
              <a:off x="8556771" y="3573710"/>
              <a:ext cx="2155970" cy="10318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9D4BB5-43FA-4B64-8FBF-760BD364B455}"/>
                </a:ext>
              </a:extLst>
            </p:cNvPr>
            <p:cNvSpPr txBox="1"/>
            <p:nvPr/>
          </p:nvSpPr>
          <p:spPr>
            <a:xfrm>
              <a:off x="8699619" y="6221338"/>
              <a:ext cx="1617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Linear bearings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A235CFE-00C5-45A2-92CB-2B35D6CE1207}"/>
                </a:ext>
              </a:extLst>
            </p:cNvPr>
            <p:cNvCxnSpPr>
              <a:stCxn id="19" idx="0"/>
            </p:cNvCxnSpPr>
            <p:nvPr/>
          </p:nvCxnSpPr>
          <p:spPr>
            <a:xfrm flipH="1" flipV="1">
              <a:off x="8246692" y="3845607"/>
              <a:ext cx="1261803" cy="23757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AD77D7-6D18-495B-B43E-FC7FCE733F34}"/>
                </a:ext>
              </a:extLst>
            </p:cNvPr>
            <p:cNvCxnSpPr>
              <a:stCxn id="19" idx="0"/>
            </p:cNvCxnSpPr>
            <p:nvPr/>
          </p:nvCxnSpPr>
          <p:spPr>
            <a:xfrm flipH="1" flipV="1">
              <a:off x="5546221" y="5272755"/>
              <a:ext cx="3962274" cy="94858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30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11B3A-5D56-4BC6-8ABF-222D30CFF47C}"/>
              </a:ext>
            </a:extLst>
          </p:cNvPr>
          <p:cNvGrpSpPr/>
          <p:nvPr/>
        </p:nvGrpSpPr>
        <p:grpSpPr>
          <a:xfrm>
            <a:off x="615378" y="1282760"/>
            <a:ext cx="7810165" cy="4866688"/>
            <a:chOff x="1771575" y="360053"/>
            <a:chExt cx="10115625" cy="63947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EA6095C-9089-4C16-AC9C-0C39C4B4E5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1575" y="360053"/>
              <a:ext cx="8648850" cy="6137894"/>
              <a:chOff x="2585207" y="937469"/>
              <a:chExt cx="7021585" cy="498306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A2EB873-5247-4019-97F6-B63720444A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977" t="7252" r="17431" b="9152"/>
              <a:stretch/>
            </p:blipFill>
            <p:spPr>
              <a:xfrm>
                <a:off x="2585207" y="937469"/>
                <a:ext cx="7021585" cy="4983061"/>
              </a:xfrm>
              <a:prstGeom prst="rect">
                <a:avLst/>
              </a:prstGeom>
            </p:spPr>
          </p:pic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E8ABFF98-937E-4ED8-9403-A0C7CF7308B0}"/>
                  </a:ext>
                </a:extLst>
              </p:cNvPr>
              <p:cNvSpPr/>
              <p:nvPr/>
            </p:nvSpPr>
            <p:spPr>
              <a:xfrm>
                <a:off x="7507870" y="2983054"/>
                <a:ext cx="1957134" cy="1726269"/>
              </a:xfrm>
              <a:custGeom>
                <a:avLst/>
                <a:gdLst>
                  <a:gd name="connsiteX0" fmla="*/ 0 w 1957134"/>
                  <a:gd name="connsiteY0" fmla="*/ 1401529 h 1726269"/>
                  <a:gd name="connsiteX1" fmla="*/ 51275 w 1957134"/>
                  <a:gd name="connsiteY1" fmla="*/ 1418620 h 1726269"/>
                  <a:gd name="connsiteX2" fmla="*/ 94004 w 1957134"/>
                  <a:gd name="connsiteY2" fmla="*/ 1427166 h 1726269"/>
                  <a:gd name="connsiteX3" fmla="*/ 128187 w 1957134"/>
                  <a:gd name="connsiteY3" fmla="*/ 1444258 h 1726269"/>
                  <a:gd name="connsiteX4" fmla="*/ 213645 w 1957134"/>
                  <a:gd name="connsiteY4" fmla="*/ 1461349 h 1726269"/>
                  <a:gd name="connsiteX5" fmla="*/ 247828 w 1957134"/>
                  <a:gd name="connsiteY5" fmla="*/ 1478441 h 1726269"/>
                  <a:gd name="connsiteX6" fmla="*/ 290557 w 1957134"/>
                  <a:gd name="connsiteY6" fmla="*/ 1486987 h 1726269"/>
                  <a:gd name="connsiteX7" fmla="*/ 316194 w 1957134"/>
                  <a:gd name="connsiteY7" fmla="*/ 1495532 h 1726269"/>
                  <a:gd name="connsiteX8" fmla="*/ 367469 w 1957134"/>
                  <a:gd name="connsiteY8" fmla="*/ 1521170 h 1726269"/>
                  <a:gd name="connsiteX9" fmla="*/ 410198 w 1957134"/>
                  <a:gd name="connsiteY9" fmla="*/ 1538261 h 1726269"/>
                  <a:gd name="connsiteX10" fmla="*/ 461473 w 1957134"/>
                  <a:gd name="connsiteY10" fmla="*/ 1546807 h 1726269"/>
                  <a:gd name="connsiteX11" fmla="*/ 546931 w 1957134"/>
                  <a:gd name="connsiteY11" fmla="*/ 1589536 h 1726269"/>
                  <a:gd name="connsiteX12" fmla="*/ 572568 w 1957134"/>
                  <a:gd name="connsiteY12" fmla="*/ 1606628 h 1726269"/>
                  <a:gd name="connsiteX13" fmla="*/ 640935 w 1957134"/>
                  <a:gd name="connsiteY13" fmla="*/ 1623719 h 1726269"/>
                  <a:gd name="connsiteX14" fmla="*/ 666572 w 1957134"/>
                  <a:gd name="connsiteY14" fmla="*/ 1640811 h 1726269"/>
                  <a:gd name="connsiteX15" fmla="*/ 709301 w 1957134"/>
                  <a:gd name="connsiteY15" fmla="*/ 1657902 h 1726269"/>
                  <a:gd name="connsiteX16" fmla="*/ 811851 w 1957134"/>
                  <a:gd name="connsiteY16" fmla="*/ 1683540 h 1726269"/>
                  <a:gd name="connsiteX17" fmla="*/ 905854 w 1957134"/>
                  <a:gd name="connsiteY17" fmla="*/ 1709177 h 1726269"/>
                  <a:gd name="connsiteX18" fmla="*/ 957129 w 1957134"/>
                  <a:gd name="connsiteY18" fmla="*/ 1717723 h 1726269"/>
                  <a:gd name="connsiteX19" fmla="*/ 1025495 w 1957134"/>
                  <a:gd name="connsiteY19" fmla="*/ 1726269 h 1726269"/>
                  <a:gd name="connsiteX20" fmla="*/ 1589518 w 1957134"/>
                  <a:gd name="connsiteY20" fmla="*/ 1717723 h 1726269"/>
                  <a:gd name="connsiteX21" fmla="*/ 1640793 w 1957134"/>
                  <a:gd name="connsiteY21" fmla="*/ 1700631 h 1726269"/>
                  <a:gd name="connsiteX22" fmla="*/ 1692067 w 1957134"/>
                  <a:gd name="connsiteY22" fmla="*/ 1692086 h 1726269"/>
                  <a:gd name="connsiteX23" fmla="*/ 1760434 w 1957134"/>
                  <a:gd name="connsiteY23" fmla="*/ 1674994 h 1726269"/>
                  <a:gd name="connsiteX24" fmla="*/ 1820254 w 1957134"/>
                  <a:gd name="connsiteY24" fmla="*/ 1606628 h 1726269"/>
                  <a:gd name="connsiteX25" fmla="*/ 1837346 w 1957134"/>
                  <a:gd name="connsiteY25" fmla="*/ 1580990 h 1726269"/>
                  <a:gd name="connsiteX26" fmla="*/ 1854437 w 1957134"/>
                  <a:gd name="connsiteY26" fmla="*/ 1529716 h 1726269"/>
                  <a:gd name="connsiteX27" fmla="*/ 1905712 w 1957134"/>
                  <a:gd name="connsiteY27" fmla="*/ 1435712 h 1726269"/>
                  <a:gd name="connsiteX28" fmla="*/ 1931350 w 1957134"/>
                  <a:gd name="connsiteY28" fmla="*/ 1358800 h 1726269"/>
                  <a:gd name="connsiteX29" fmla="*/ 1939895 w 1957134"/>
                  <a:gd name="connsiteY29" fmla="*/ 1333162 h 1726269"/>
                  <a:gd name="connsiteX30" fmla="*/ 1956987 w 1957134"/>
                  <a:gd name="connsiteY30" fmla="*/ 1213521 h 1726269"/>
                  <a:gd name="connsiteX31" fmla="*/ 1948441 w 1957134"/>
                  <a:gd name="connsiteY31" fmla="*/ 1008422 h 1726269"/>
                  <a:gd name="connsiteX32" fmla="*/ 1922804 w 1957134"/>
                  <a:gd name="connsiteY32" fmla="*/ 931510 h 1726269"/>
                  <a:gd name="connsiteX33" fmla="*/ 1897166 w 1957134"/>
                  <a:gd name="connsiteY33" fmla="*/ 837506 h 1726269"/>
                  <a:gd name="connsiteX34" fmla="*/ 1880075 w 1957134"/>
                  <a:gd name="connsiteY34" fmla="*/ 777686 h 1726269"/>
                  <a:gd name="connsiteX35" fmla="*/ 1871529 w 1957134"/>
                  <a:gd name="connsiteY35" fmla="*/ 743502 h 1726269"/>
                  <a:gd name="connsiteX36" fmla="*/ 1854437 w 1957134"/>
                  <a:gd name="connsiteY36" fmla="*/ 717865 h 1726269"/>
                  <a:gd name="connsiteX37" fmla="*/ 1803163 w 1957134"/>
                  <a:gd name="connsiteY37" fmla="*/ 658044 h 1726269"/>
                  <a:gd name="connsiteX38" fmla="*/ 1777525 w 1957134"/>
                  <a:gd name="connsiteY38" fmla="*/ 649499 h 1726269"/>
                  <a:gd name="connsiteX39" fmla="*/ 1751888 w 1957134"/>
                  <a:gd name="connsiteY39" fmla="*/ 632407 h 1726269"/>
                  <a:gd name="connsiteX40" fmla="*/ 1717705 w 1957134"/>
                  <a:gd name="connsiteY40" fmla="*/ 606770 h 1726269"/>
                  <a:gd name="connsiteX41" fmla="*/ 1683522 w 1957134"/>
                  <a:gd name="connsiteY41" fmla="*/ 589678 h 1726269"/>
                  <a:gd name="connsiteX42" fmla="*/ 1657884 w 1957134"/>
                  <a:gd name="connsiteY42" fmla="*/ 564041 h 1726269"/>
                  <a:gd name="connsiteX43" fmla="*/ 1598064 w 1957134"/>
                  <a:gd name="connsiteY43" fmla="*/ 529858 h 1726269"/>
                  <a:gd name="connsiteX44" fmla="*/ 1546789 w 1957134"/>
                  <a:gd name="connsiteY44" fmla="*/ 487129 h 1726269"/>
                  <a:gd name="connsiteX45" fmla="*/ 1521151 w 1957134"/>
                  <a:gd name="connsiteY45" fmla="*/ 478583 h 1726269"/>
                  <a:gd name="connsiteX46" fmla="*/ 1495514 w 1957134"/>
                  <a:gd name="connsiteY46" fmla="*/ 444400 h 1726269"/>
                  <a:gd name="connsiteX47" fmla="*/ 1461331 w 1957134"/>
                  <a:gd name="connsiteY47" fmla="*/ 427308 h 1726269"/>
                  <a:gd name="connsiteX48" fmla="*/ 1410056 w 1957134"/>
                  <a:gd name="connsiteY48" fmla="*/ 384579 h 1726269"/>
                  <a:gd name="connsiteX49" fmla="*/ 1375873 w 1957134"/>
                  <a:gd name="connsiteY49" fmla="*/ 358942 h 1726269"/>
                  <a:gd name="connsiteX50" fmla="*/ 1324598 w 1957134"/>
                  <a:gd name="connsiteY50" fmla="*/ 316213 h 1726269"/>
                  <a:gd name="connsiteX51" fmla="*/ 1264778 w 1957134"/>
                  <a:gd name="connsiteY51" fmla="*/ 290575 h 1726269"/>
                  <a:gd name="connsiteX52" fmla="*/ 1213503 w 1957134"/>
                  <a:gd name="connsiteY52" fmla="*/ 256392 h 1726269"/>
                  <a:gd name="connsiteX53" fmla="*/ 1179320 w 1957134"/>
                  <a:gd name="connsiteY53" fmla="*/ 247846 h 1726269"/>
                  <a:gd name="connsiteX54" fmla="*/ 1153682 w 1957134"/>
                  <a:gd name="connsiteY54" fmla="*/ 239301 h 1726269"/>
                  <a:gd name="connsiteX55" fmla="*/ 1110953 w 1957134"/>
                  <a:gd name="connsiteY55" fmla="*/ 230755 h 1726269"/>
                  <a:gd name="connsiteX56" fmla="*/ 1008404 w 1957134"/>
                  <a:gd name="connsiteY56" fmla="*/ 205117 h 1726269"/>
                  <a:gd name="connsiteX57" fmla="*/ 957129 w 1957134"/>
                  <a:gd name="connsiteY57" fmla="*/ 188026 h 1726269"/>
                  <a:gd name="connsiteX58" fmla="*/ 871671 w 1957134"/>
                  <a:gd name="connsiteY58" fmla="*/ 170934 h 1726269"/>
                  <a:gd name="connsiteX59" fmla="*/ 709301 w 1957134"/>
                  <a:gd name="connsiteY59" fmla="*/ 119659 h 1726269"/>
                  <a:gd name="connsiteX60" fmla="*/ 623843 w 1957134"/>
                  <a:gd name="connsiteY60" fmla="*/ 102568 h 1726269"/>
                  <a:gd name="connsiteX61" fmla="*/ 572568 w 1957134"/>
                  <a:gd name="connsiteY61" fmla="*/ 85476 h 1726269"/>
                  <a:gd name="connsiteX62" fmla="*/ 546931 w 1957134"/>
                  <a:gd name="connsiteY62" fmla="*/ 76930 h 1726269"/>
                  <a:gd name="connsiteX63" fmla="*/ 521294 w 1957134"/>
                  <a:gd name="connsiteY63" fmla="*/ 59839 h 1726269"/>
                  <a:gd name="connsiteX64" fmla="*/ 470019 w 1957134"/>
                  <a:gd name="connsiteY64" fmla="*/ 51293 h 1726269"/>
                  <a:gd name="connsiteX65" fmla="*/ 427290 w 1957134"/>
                  <a:gd name="connsiteY65" fmla="*/ 42747 h 1726269"/>
                  <a:gd name="connsiteX66" fmla="*/ 384561 w 1957134"/>
                  <a:gd name="connsiteY66" fmla="*/ 25656 h 1726269"/>
                  <a:gd name="connsiteX67" fmla="*/ 358923 w 1957134"/>
                  <a:gd name="connsiteY67" fmla="*/ 17110 h 1726269"/>
                  <a:gd name="connsiteX68" fmla="*/ 316194 w 1957134"/>
                  <a:gd name="connsiteY68" fmla="*/ 18 h 172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57134" h="1726269">
                    <a:moveTo>
                      <a:pt x="0" y="1401529"/>
                    </a:moveTo>
                    <a:cubicBezTo>
                      <a:pt x="17092" y="1407226"/>
                      <a:pt x="33894" y="1413880"/>
                      <a:pt x="51275" y="1418620"/>
                    </a:cubicBezTo>
                    <a:cubicBezTo>
                      <a:pt x="65288" y="1422442"/>
                      <a:pt x="80224" y="1422573"/>
                      <a:pt x="94004" y="1427166"/>
                    </a:cubicBezTo>
                    <a:cubicBezTo>
                      <a:pt x="106090" y="1431195"/>
                      <a:pt x="115938" y="1440758"/>
                      <a:pt x="128187" y="1444258"/>
                    </a:cubicBezTo>
                    <a:cubicBezTo>
                      <a:pt x="156119" y="1452239"/>
                      <a:pt x="213645" y="1461349"/>
                      <a:pt x="213645" y="1461349"/>
                    </a:cubicBezTo>
                    <a:cubicBezTo>
                      <a:pt x="225039" y="1467046"/>
                      <a:pt x="235742" y="1474412"/>
                      <a:pt x="247828" y="1478441"/>
                    </a:cubicBezTo>
                    <a:cubicBezTo>
                      <a:pt x="261608" y="1483034"/>
                      <a:pt x="276466" y="1483464"/>
                      <a:pt x="290557" y="1486987"/>
                    </a:cubicBezTo>
                    <a:cubicBezTo>
                      <a:pt x="299296" y="1489172"/>
                      <a:pt x="307648" y="1492684"/>
                      <a:pt x="316194" y="1495532"/>
                    </a:cubicBezTo>
                    <a:cubicBezTo>
                      <a:pt x="355088" y="1521461"/>
                      <a:pt x="327036" y="1506008"/>
                      <a:pt x="367469" y="1521170"/>
                    </a:cubicBezTo>
                    <a:cubicBezTo>
                      <a:pt x="381832" y="1526556"/>
                      <a:pt x="395398" y="1534225"/>
                      <a:pt x="410198" y="1538261"/>
                    </a:cubicBezTo>
                    <a:cubicBezTo>
                      <a:pt x="426915" y="1542820"/>
                      <a:pt x="444381" y="1543958"/>
                      <a:pt x="461473" y="1546807"/>
                    </a:cubicBezTo>
                    <a:cubicBezTo>
                      <a:pt x="495021" y="1597126"/>
                      <a:pt x="460767" y="1558203"/>
                      <a:pt x="546931" y="1589536"/>
                    </a:cubicBezTo>
                    <a:cubicBezTo>
                      <a:pt x="556583" y="1593046"/>
                      <a:pt x="562916" y="1603118"/>
                      <a:pt x="572568" y="1606628"/>
                    </a:cubicBezTo>
                    <a:cubicBezTo>
                      <a:pt x="594644" y="1614656"/>
                      <a:pt x="640935" y="1623719"/>
                      <a:pt x="640935" y="1623719"/>
                    </a:cubicBezTo>
                    <a:cubicBezTo>
                      <a:pt x="649481" y="1629416"/>
                      <a:pt x="657386" y="1636218"/>
                      <a:pt x="666572" y="1640811"/>
                    </a:cubicBezTo>
                    <a:cubicBezTo>
                      <a:pt x="680293" y="1647671"/>
                      <a:pt x="694938" y="1652516"/>
                      <a:pt x="709301" y="1657902"/>
                    </a:cubicBezTo>
                    <a:cubicBezTo>
                      <a:pt x="742520" y="1670359"/>
                      <a:pt x="777190" y="1676608"/>
                      <a:pt x="811851" y="1683540"/>
                    </a:cubicBezTo>
                    <a:cubicBezTo>
                      <a:pt x="857795" y="1714169"/>
                      <a:pt x="824619" y="1697572"/>
                      <a:pt x="905854" y="1709177"/>
                    </a:cubicBezTo>
                    <a:cubicBezTo>
                      <a:pt x="923007" y="1711628"/>
                      <a:pt x="939976" y="1715272"/>
                      <a:pt x="957129" y="1717723"/>
                    </a:cubicBezTo>
                    <a:cubicBezTo>
                      <a:pt x="979864" y="1720971"/>
                      <a:pt x="1002706" y="1723420"/>
                      <a:pt x="1025495" y="1726269"/>
                    </a:cubicBezTo>
                    <a:cubicBezTo>
                      <a:pt x="1213503" y="1723420"/>
                      <a:pt x="1401652" y="1725551"/>
                      <a:pt x="1589518" y="1717723"/>
                    </a:cubicBezTo>
                    <a:cubicBezTo>
                      <a:pt x="1607519" y="1716973"/>
                      <a:pt x="1623315" y="1705001"/>
                      <a:pt x="1640793" y="1700631"/>
                    </a:cubicBezTo>
                    <a:cubicBezTo>
                      <a:pt x="1657603" y="1696429"/>
                      <a:pt x="1675019" y="1695185"/>
                      <a:pt x="1692067" y="1692086"/>
                    </a:cubicBezTo>
                    <a:cubicBezTo>
                      <a:pt x="1737439" y="1683837"/>
                      <a:pt x="1724856" y="1686853"/>
                      <a:pt x="1760434" y="1674994"/>
                    </a:cubicBezTo>
                    <a:cubicBezTo>
                      <a:pt x="1803162" y="1646508"/>
                      <a:pt x="1780374" y="1666448"/>
                      <a:pt x="1820254" y="1606628"/>
                    </a:cubicBezTo>
                    <a:cubicBezTo>
                      <a:pt x="1825951" y="1598082"/>
                      <a:pt x="1834098" y="1590734"/>
                      <a:pt x="1837346" y="1580990"/>
                    </a:cubicBezTo>
                    <a:cubicBezTo>
                      <a:pt x="1843043" y="1563899"/>
                      <a:pt x="1844443" y="1544706"/>
                      <a:pt x="1854437" y="1529716"/>
                    </a:cubicBezTo>
                    <a:cubicBezTo>
                      <a:pt x="1890512" y="1475605"/>
                      <a:pt x="1885935" y="1490100"/>
                      <a:pt x="1905712" y="1435712"/>
                    </a:cubicBezTo>
                    <a:cubicBezTo>
                      <a:pt x="1914947" y="1410315"/>
                      <a:pt x="1922805" y="1384437"/>
                      <a:pt x="1931350" y="1358800"/>
                    </a:cubicBezTo>
                    <a:lnTo>
                      <a:pt x="1939895" y="1333162"/>
                    </a:lnTo>
                    <a:cubicBezTo>
                      <a:pt x="1945592" y="1293282"/>
                      <a:pt x="1958664" y="1253771"/>
                      <a:pt x="1956987" y="1213521"/>
                    </a:cubicBezTo>
                    <a:cubicBezTo>
                      <a:pt x="1954138" y="1145155"/>
                      <a:pt x="1955250" y="1076508"/>
                      <a:pt x="1948441" y="1008422"/>
                    </a:cubicBezTo>
                    <a:cubicBezTo>
                      <a:pt x="1945021" y="974223"/>
                      <a:pt x="1928788" y="961428"/>
                      <a:pt x="1922804" y="931510"/>
                    </a:cubicBezTo>
                    <a:cubicBezTo>
                      <a:pt x="1893226" y="783624"/>
                      <a:pt x="1940556" y="1011080"/>
                      <a:pt x="1897166" y="837506"/>
                    </a:cubicBezTo>
                    <a:cubicBezTo>
                      <a:pt x="1870462" y="730682"/>
                      <a:pt x="1904587" y="863476"/>
                      <a:pt x="1880075" y="777686"/>
                    </a:cubicBezTo>
                    <a:cubicBezTo>
                      <a:pt x="1876848" y="766393"/>
                      <a:pt x="1876156" y="754298"/>
                      <a:pt x="1871529" y="743502"/>
                    </a:cubicBezTo>
                    <a:cubicBezTo>
                      <a:pt x="1867483" y="734062"/>
                      <a:pt x="1860407" y="726223"/>
                      <a:pt x="1854437" y="717865"/>
                    </a:cubicBezTo>
                    <a:cubicBezTo>
                      <a:pt x="1843668" y="702789"/>
                      <a:pt x="1820102" y="669336"/>
                      <a:pt x="1803163" y="658044"/>
                    </a:cubicBezTo>
                    <a:cubicBezTo>
                      <a:pt x="1795668" y="653047"/>
                      <a:pt x="1786071" y="652347"/>
                      <a:pt x="1777525" y="649499"/>
                    </a:cubicBezTo>
                    <a:cubicBezTo>
                      <a:pt x="1768979" y="643802"/>
                      <a:pt x="1760246" y="638377"/>
                      <a:pt x="1751888" y="632407"/>
                    </a:cubicBezTo>
                    <a:cubicBezTo>
                      <a:pt x="1740298" y="624128"/>
                      <a:pt x="1729783" y="614319"/>
                      <a:pt x="1717705" y="606770"/>
                    </a:cubicBezTo>
                    <a:cubicBezTo>
                      <a:pt x="1706902" y="600018"/>
                      <a:pt x="1693888" y="597083"/>
                      <a:pt x="1683522" y="589678"/>
                    </a:cubicBezTo>
                    <a:cubicBezTo>
                      <a:pt x="1673687" y="582653"/>
                      <a:pt x="1667168" y="571778"/>
                      <a:pt x="1657884" y="564041"/>
                    </a:cubicBezTo>
                    <a:cubicBezTo>
                      <a:pt x="1639762" y="548939"/>
                      <a:pt x="1618965" y="540308"/>
                      <a:pt x="1598064" y="529858"/>
                    </a:cubicBezTo>
                    <a:cubicBezTo>
                      <a:pt x="1579164" y="510958"/>
                      <a:pt x="1570585" y="499027"/>
                      <a:pt x="1546789" y="487129"/>
                    </a:cubicBezTo>
                    <a:cubicBezTo>
                      <a:pt x="1538732" y="483100"/>
                      <a:pt x="1529697" y="481432"/>
                      <a:pt x="1521151" y="478583"/>
                    </a:cubicBezTo>
                    <a:cubicBezTo>
                      <a:pt x="1512605" y="467189"/>
                      <a:pt x="1506328" y="453669"/>
                      <a:pt x="1495514" y="444400"/>
                    </a:cubicBezTo>
                    <a:cubicBezTo>
                      <a:pt x="1485842" y="436109"/>
                      <a:pt x="1472392" y="433629"/>
                      <a:pt x="1461331" y="427308"/>
                    </a:cubicBezTo>
                    <a:cubicBezTo>
                      <a:pt x="1423558" y="405723"/>
                      <a:pt x="1445404" y="414877"/>
                      <a:pt x="1410056" y="384579"/>
                    </a:cubicBezTo>
                    <a:cubicBezTo>
                      <a:pt x="1399242" y="375310"/>
                      <a:pt x="1385944" y="369013"/>
                      <a:pt x="1375873" y="358942"/>
                    </a:cubicBezTo>
                    <a:cubicBezTo>
                      <a:pt x="1329309" y="312378"/>
                      <a:pt x="1373565" y="332535"/>
                      <a:pt x="1324598" y="316213"/>
                    </a:cubicBezTo>
                    <a:cubicBezTo>
                      <a:pt x="1231291" y="254006"/>
                      <a:pt x="1375133" y="345753"/>
                      <a:pt x="1264778" y="290575"/>
                    </a:cubicBezTo>
                    <a:cubicBezTo>
                      <a:pt x="1246405" y="281389"/>
                      <a:pt x="1233431" y="261374"/>
                      <a:pt x="1213503" y="256392"/>
                    </a:cubicBezTo>
                    <a:cubicBezTo>
                      <a:pt x="1202109" y="253543"/>
                      <a:pt x="1190613" y="251072"/>
                      <a:pt x="1179320" y="247846"/>
                    </a:cubicBezTo>
                    <a:cubicBezTo>
                      <a:pt x="1170658" y="245371"/>
                      <a:pt x="1162421" y="241486"/>
                      <a:pt x="1153682" y="239301"/>
                    </a:cubicBezTo>
                    <a:cubicBezTo>
                      <a:pt x="1139591" y="235778"/>
                      <a:pt x="1125196" y="233604"/>
                      <a:pt x="1110953" y="230755"/>
                    </a:cubicBezTo>
                    <a:cubicBezTo>
                      <a:pt x="1057247" y="194950"/>
                      <a:pt x="1112116" y="225859"/>
                      <a:pt x="1008404" y="205117"/>
                    </a:cubicBezTo>
                    <a:cubicBezTo>
                      <a:pt x="990738" y="201584"/>
                      <a:pt x="974900" y="190988"/>
                      <a:pt x="957129" y="188026"/>
                    </a:cubicBezTo>
                    <a:cubicBezTo>
                      <a:pt x="925041" y="182678"/>
                      <a:pt x="901806" y="180206"/>
                      <a:pt x="871671" y="170934"/>
                    </a:cubicBezTo>
                    <a:cubicBezTo>
                      <a:pt x="807527" y="151197"/>
                      <a:pt x="775542" y="136219"/>
                      <a:pt x="709301" y="119659"/>
                    </a:cubicBezTo>
                    <a:cubicBezTo>
                      <a:pt x="616890" y="96556"/>
                      <a:pt x="694866" y="123876"/>
                      <a:pt x="623843" y="102568"/>
                    </a:cubicBezTo>
                    <a:cubicBezTo>
                      <a:pt x="606587" y="97391"/>
                      <a:pt x="589660" y="91173"/>
                      <a:pt x="572568" y="85476"/>
                    </a:cubicBezTo>
                    <a:cubicBezTo>
                      <a:pt x="564022" y="82627"/>
                      <a:pt x="554426" y="81927"/>
                      <a:pt x="546931" y="76930"/>
                    </a:cubicBezTo>
                    <a:cubicBezTo>
                      <a:pt x="538385" y="71233"/>
                      <a:pt x="531038" y="63087"/>
                      <a:pt x="521294" y="59839"/>
                    </a:cubicBezTo>
                    <a:cubicBezTo>
                      <a:pt x="504856" y="54360"/>
                      <a:pt x="487067" y="54393"/>
                      <a:pt x="470019" y="51293"/>
                    </a:cubicBezTo>
                    <a:cubicBezTo>
                      <a:pt x="455728" y="48695"/>
                      <a:pt x="441203" y="46921"/>
                      <a:pt x="427290" y="42747"/>
                    </a:cubicBezTo>
                    <a:cubicBezTo>
                      <a:pt x="412597" y="38339"/>
                      <a:pt x="398924" y="31042"/>
                      <a:pt x="384561" y="25656"/>
                    </a:cubicBezTo>
                    <a:cubicBezTo>
                      <a:pt x="376126" y="22493"/>
                      <a:pt x="367203" y="20659"/>
                      <a:pt x="358923" y="17110"/>
                    </a:cubicBezTo>
                    <a:cubicBezTo>
                      <a:pt x="316070" y="-1256"/>
                      <a:pt x="338848" y="18"/>
                      <a:pt x="316194" y="18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1EDECE-666A-4CBA-AE2F-4566C6527BA6}"/>
                </a:ext>
              </a:extLst>
            </p:cNvPr>
            <p:cNvSpPr txBox="1"/>
            <p:nvPr/>
          </p:nvSpPr>
          <p:spPr>
            <a:xfrm>
              <a:off x="9255967" y="5523722"/>
              <a:ext cx="2631233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Cable bundle bend is cable tied on the frame.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010BAD2-47B6-4728-9490-4C5EB0C19FA6}"/>
                </a:ext>
              </a:extLst>
            </p:cNvPr>
            <p:cNvSpPr/>
            <p:nvPr/>
          </p:nvSpPr>
          <p:spPr>
            <a:xfrm>
              <a:off x="9209314" y="3023118"/>
              <a:ext cx="363894" cy="485192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CB06CF-60F6-40A4-A787-FA62128A903C}"/>
                </a:ext>
              </a:extLst>
            </p:cNvPr>
            <p:cNvCxnSpPr>
              <a:stCxn id="5" idx="0"/>
            </p:cNvCxnSpPr>
            <p:nvPr/>
          </p:nvCxnSpPr>
          <p:spPr>
            <a:xfrm flipH="1" flipV="1">
              <a:off x="9573208" y="5006041"/>
              <a:ext cx="998376" cy="51768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B3AB6E1-96BA-494F-A885-02C4D3133CAC}"/>
                </a:ext>
              </a:extLst>
            </p:cNvPr>
            <p:cNvCxnSpPr>
              <a:stCxn id="5" idx="0"/>
              <a:endCxn id="6" idx="6"/>
            </p:cNvCxnSpPr>
            <p:nvPr/>
          </p:nvCxnSpPr>
          <p:spPr>
            <a:xfrm flipH="1" flipV="1">
              <a:off x="9573208" y="3265714"/>
              <a:ext cx="998376" cy="225800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inside the Cold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0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8335" y="6536828"/>
            <a:ext cx="1621297" cy="18413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13, August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51226" y="6549547"/>
            <a:ext cx="4349311" cy="158697"/>
          </a:xfrm>
        </p:spPr>
        <p:txBody>
          <a:bodyPr/>
          <a:lstStyle/>
          <a:p>
            <a:pPr>
              <a:defRPr/>
            </a:pPr>
            <a:r>
              <a:rPr lang="de-DE" smtClean="0"/>
              <a:t>DUNE-AR Trial Assembly-HV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651AB4-905B-4989-9DDC-CBC474ACA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2" t="10612" r="30732" b="7645"/>
          <a:stretch/>
        </p:blipFill>
        <p:spPr>
          <a:xfrm>
            <a:off x="554472" y="1644599"/>
            <a:ext cx="3723116" cy="4595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16AE1E-C9FF-4FF6-9D7B-BFD8B5889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6" t="2492" r="19934"/>
          <a:stretch/>
        </p:blipFill>
        <p:spPr>
          <a:xfrm>
            <a:off x="4577234" y="1874282"/>
            <a:ext cx="4244671" cy="4366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493884-C4F1-44FB-80FF-C460C6584BF9}"/>
              </a:ext>
            </a:extLst>
          </p:cNvPr>
          <p:cNvSpPr txBox="1"/>
          <p:nvPr/>
        </p:nvSpPr>
        <p:spPr>
          <a:xfrm>
            <a:off x="1778984" y="782041"/>
            <a:ext cx="162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 patch panel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7B0E4-5F41-4D8F-815A-E46CCDDBD689}"/>
              </a:ext>
            </a:extLst>
          </p:cNvPr>
          <p:cNvSpPr txBox="1"/>
          <p:nvPr/>
        </p:nvSpPr>
        <p:spPr>
          <a:xfrm>
            <a:off x="5632830" y="948380"/>
            <a:ext cx="159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 patch panel</a:t>
            </a:r>
          </a:p>
        </p:txBody>
      </p:sp>
    </p:spTree>
    <p:extLst>
      <p:ext uri="{BB962C8B-B14F-4D97-AF65-F5344CB8AC3E}">
        <p14:creationId xmlns:p14="http://schemas.microsoft.com/office/powerpoint/2010/main" val="1205997907"/>
      </p:ext>
    </p:extLst>
  </p:cSld>
  <p:clrMapOvr>
    <a:masterClrMapping/>
  </p:clrMapOvr>
</p:sld>
</file>

<file path=ppt/theme/theme1.xml><?xml version="1.0" encoding="utf-8"?>
<a:theme xmlns:a="http://schemas.openxmlformats.org/drawingml/2006/main" name="DUNE_Template">
  <a:themeElements>
    <a:clrScheme name="Custom 2">
      <a:dk1>
        <a:srgbClr val="BC5F2B"/>
      </a:dk1>
      <a:lt1>
        <a:sysClr val="window" lastClr="FFFFFF"/>
      </a:lt1>
      <a:dk2>
        <a:srgbClr val="3C5A77"/>
      </a:dk2>
      <a:lt2>
        <a:srgbClr val="BC5F2B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7355</TotalTime>
  <Words>428</Words>
  <Application>Microsoft Office PowerPoint</Application>
  <PresentationFormat>On-screen Show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Geneva</vt:lpstr>
      <vt:lpstr>Helvetica</vt:lpstr>
      <vt:lpstr>Lucida Grande</vt:lpstr>
      <vt:lpstr>DUNE_Template</vt:lpstr>
      <vt:lpstr>LBNF Content-Footer Theme</vt:lpstr>
      <vt:lpstr>Cold Box Timing</vt:lpstr>
      <vt:lpstr>Schedule</vt:lpstr>
      <vt:lpstr>Schedule</vt:lpstr>
      <vt:lpstr>Schedule-Nitrogen and DAQ</vt:lpstr>
      <vt:lpstr>Box Design Requirements  </vt:lpstr>
      <vt:lpstr>Current design of patch panel</vt:lpstr>
      <vt:lpstr>Patch Panels slide out for access</vt:lpstr>
      <vt:lpstr>View inside the Cold Box</vt:lpstr>
      <vt:lpstr>PowerPoint Presentation</vt:lpstr>
      <vt:lpstr>Access to Cold Boxes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creator>Jack Fowler</dc:creator>
  <dc:description>Modified by A. Weber</dc:description>
  <cp:lastModifiedBy>William Miller</cp:lastModifiedBy>
  <cp:revision>263</cp:revision>
  <cp:lastPrinted>2019-01-09T13:46:26Z</cp:lastPrinted>
  <dcterms:created xsi:type="dcterms:W3CDTF">2015-09-16T13:36:09Z</dcterms:created>
  <dcterms:modified xsi:type="dcterms:W3CDTF">2019-08-19T15:11:00Z</dcterms:modified>
</cp:coreProperties>
</file>