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  <p:sldMasterId id="2147483661" r:id="rId6"/>
    <p:sldMasterId id="2147483688" r:id="rId7"/>
    <p:sldMasterId id="2147483696" r:id="rId8"/>
  </p:sldMasterIdLst>
  <p:notesMasterIdLst>
    <p:notesMasterId r:id="rId26"/>
  </p:notesMasterIdLst>
  <p:handoutMasterIdLst>
    <p:handoutMasterId r:id="rId27"/>
  </p:handoutMasterIdLst>
  <p:sldIdLst>
    <p:sldId id="263" r:id="rId9"/>
    <p:sldId id="1762" r:id="rId10"/>
    <p:sldId id="1763" r:id="rId11"/>
    <p:sldId id="1774" r:id="rId12"/>
    <p:sldId id="1775" r:id="rId13"/>
    <p:sldId id="1776" r:id="rId14"/>
    <p:sldId id="1779" r:id="rId15"/>
    <p:sldId id="1780" r:id="rId16"/>
    <p:sldId id="1788" r:id="rId17"/>
    <p:sldId id="1789" r:id="rId18"/>
    <p:sldId id="1781" r:id="rId19"/>
    <p:sldId id="1786" r:id="rId20"/>
    <p:sldId id="1785" r:id="rId21"/>
    <p:sldId id="1784" r:id="rId22"/>
    <p:sldId id="1782" r:id="rId23"/>
    <p:sldId id="1787" r:id="rId24"/>
    <p:sldId id="1783" r:id="rId2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88">
          <p15:clr>
            <a:srgbClr val="A4A3A4"/>
          </p15:clr>
        </p15:guide>
        <p15:guide id="2" orient="horz" pos="4186">
          <p15:clr>
            <a:srgbClr val="A4A3A4"/>
          </p15:clr>
        </p15:guide>
        <p15:guide id="3" orient="horz" pos="3394">
          <p15:clr>
            <a:srgbClr val="A4A3A4"/>
          </p15:clr>
        </p15:guide>
        <p15:guide id="4" orient="horz" pos="777">
          <p15:clr>
            <a:srgbClr val="A4A3A4"/>
          </p15:clr>
        </p15:guide>
        <p15:guide id="5" orient="horz" pos="1749">
          <p15:clr>
            <a:srgbClr val="A4A3A4"/>
          </p15:clr>
        </p15:guide>
        <p15:guide id="6" orient="horz" pos="457">
          <p15:clr>
            <a:srgbClr val="A4A3A4"/>
          </p15:clr>
        </p15:guide>
        <p15:guide id="7" pos="285">
          <p15:clr>
            <a:srgbClr val="A4A3A4"/>
          </p15:clr>
        </p15:guide>
        <p15:guide id="8" pos="55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666A"/>
    <a:srgbClr val="C0504D"/>
    <a:srgbClr val="5A5A5A"/>
    <a:srgbClr val="F79646"/>
    <a:srgbClr val="4F81BD"/>
    <a:srgbClr val="004C97"/>
    <a:srgbClr val="00B5E2"/>
    <a:srgbClr val="676767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93" autoAdjust="0"/>
    <p:restoredTop sz="50000" autoAdjust="0"/>
  </p:normalViewPr>
  <p:slideViewPr>
    <p:cSldViewPr snapToGrid="0" snapToObjects="1">
      <p:cViewPr>
        <p:scale>
          <a:sx n="100" d="100"/>
          <a:sy n="100" d="100"/>
        </p:scale>
        <p:origin x="-1952" y="-504"/>
      </p:cViewPr>
      <p:guideLst>
        <p:guide orient="horz" pos="988"/>
        <p:guide orient="horz" pos="4186"/>
        <p:guide orient="horz" pos="3394"/>
        <p:guide orient="horz" pos="777"/>
        <p:guide orient="horz" pos="1749"/>
        <p:guide orient="horz" pos="457"/>
        <p:guide pos="285"/>
        <p:guide pos="551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58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1.xml"/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57200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2" y="2"/>
            <a:ext cx="2971800" cy="457200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589245-636E-234E-BFAD-9607949806CA}" type="datetimeFigureOut">
              <a:rPr lang="en-US"/>
              <a:pPr>
                <a:defRPr/>
              </a:pPr>
              <a:t>19.08.19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F3B233-32CA-1B4D-AFEE-D703F5CA5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863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57200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2" y="2"/>
            <a:ext cx="2971800" cy="457200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29BCED8-DCF3-A94B-99F8-D2FB79A8911E}" type="datetimeFigureOut">
              <a:rPr lang="en-US"/>
              <a:pPr>
                <a:defRPr/>
              </a:pPr>
              <a:t>19.08.19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3" rIns="91427" bIns="4571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vert="horz" lIns="91427" tIns="45713" rIns="91427" bIns="45713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EA82294-BF3E-954A-9E49-35D72A5F0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41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1746"/>
            <a:ext cx="8293100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4025" y="3209907"/>
            <a:ext cx="8296275" cy="172106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200" baseline="0">
                <a:solidFill>
                  <a:srgbClr val="004C97"/>
                </a:solidFill>
                <a:latin typeface="Helvetica"/>
              </a:defRPr>
            </a:lvl1pPr>
            <a:lvl2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2pPr>
            <a:lvl3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3pPr>
            <a:lvl4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4pPr>
            <a:lvl5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2023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432609"/>
            <a:ext cx="8293100" cy="54878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19.08.19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DUNE and LBNF post EXC FS Installation Planning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A3EDC-84CE-5D44-955B-22A59AD275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6"/>
          </p:nvPr>
        </p:nvSpPr>
        <p:spPr>
          <a:xfrm>
            <a:off x="457200" y="1238250"/>
            <a:ext cx="3998846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7"/>
          </p:nvPr>
        </p:nvSpPr>
        <p:spPr>
          <a:xfrm>
            <a:off x="4751454" y="1238250"/>
            <a:ext cx="3998846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4396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5347368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46058" y="432610"/>
            <a:ext cx="8304267" cy="57950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4683195" y="5347368"/>
            <a:ext cx="406713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19.08.19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DUNE and LBNF post EXC FS Installation Planning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39268-D729-4C4B-81BB-35603E7F3B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9"/>
          </p:nvPr>
        </p:nvSpPr>
        <p:spPr>
          <a:xfrm>
            <a:off x="457200" y="1238250"/>
            <a:ext cx="3998846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20"/>
          </p:nvPr>
        </p:nvSpPr>
        <p:spPr>
          <a:xfrm>
            <a:off x="4751454" y="1238250"/>
            <a:ext cx="3998846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8908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432609"/>
            <a:ext cx="8293100" cy="64695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457200" y="1238250"/>
            <a:ext cx="8293100" cy="484663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19.08.19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DUNE and LBNF post EXC FS Installation Planning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3080B-B7DD-F94E-BF93-E5AF96AB21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185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09917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19.08.19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DUNE and LBNF post EXC FS Installation Planning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71154-E60D-9942-9C7E-C9963561CB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030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175906"/>
            <a:ext cx="3017520" cy="91533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716338" y="1238250"/>
            <a:ext cx="5033962" cy="48529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smtClean="0"/>
              <a:t>19.08.19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smtClean="0"/>
              <a:t>DUNE and LBNF post EXC FS Installation Planning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609735B5-E0F8-D44A-A3DE-E2CD0DCDE7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9098"/>
            <a:ext cx="82931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9"/>
          </p:nvPr>
        </p:nvSpPr>
        <p:spPr>
          <a:xfrm>
            <a:off x="457200" y="1238250"/>
            <a:ext cx="3017524" cy="372268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74922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024" y="1227137"/>
            <a:ext cx="8296275" cy="42418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63666A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457203" y="5686118"/>
            <a:ext cx="8293095" cy="43973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z="120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smtClean="0"/>
              <a:t>19.08.19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smtClean="0"/>
              <a:t>DUNE and LBNF post EXC FS Installation Planning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D7C6703C-D516-5C41-9D7B-DB72F4B68A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425568"/>
            <a:ext cx="8293096" cy="60376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328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2610"/>
            <a:ext cx="8293100" cy="569268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19.08.19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DUNE and LBNF post EXC FS Installation Planning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1238250"/>
            <a:ext cx="8293100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33268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432609"/>
            <a:ext cx="8293100" cy="54878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19.08.19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DUNE and LBNF post EXC FS Installation Planning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A3EDC-84CE-5D44-955B-22A59AD275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6"/>
          </p:nvPr>
        </p:nvSpPr>
        <p:spPr>
          <a:xfrm>
            <a:off x="457200" y="1238250"/>
            <a:ext cx="3998846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7"/>
          </p:nvPr>
        </p:nvSpPr>
        <p:spPr>
          <a:xfrm>
            <a:off x="4751454" y="1238250"/>
            <a:ext cx="3998846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93287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5347368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46058" y="432610"/>
            <a:ext cx="8304267" cy="57950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4683195" y="5347368"/>
            <a:ext cx="406713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19.08.19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DUNE and LBNF post EXC FS Installation Planning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39268-D729-4C4B-81BB-35603E7F3B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9"/>
          </p:nvPr>
        </p:nvSpPr>
        <p:spPr>
          <a:xfrm>
            <a:off x="457200" y="1238250"/>
            <a:ext cx="3998846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20"/>
          </p:nvPr>
        </p:nvSpPr>
        <p:spPr>
          <a:xfrm>
            <a:off x="4751454" y="1238250"/>
            <a:ext cx="3998846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2801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432609"/>
            <a:ext cx="8293100" cy="64695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457200" y="1238250"/>
            <a:ext cx="8293100" cy="484663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19.08.19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DUNE and LBNF post EXC FS Installation Planning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3080B-B7DD-F94E-BF93-E5AF96AB21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799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2610"/>
            <a:ext cx="8293100" cy="569268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19.08.19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DUNE and LBNF post EXC FS Installation Planning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1238250"/>
            <a:ext cx="8293100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96845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09917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19.08.19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DUNE and LBNF post EXC FS Installation Planning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71154-E60D-9942-9C7E-C9963561CB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2654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175906"/>
            <a:ext cx="3017520" cy="91533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716338" y="1238250"/>
            <a:ext cx="5033962" cy="48529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smtClean="0"/>
              <a:t>19.08.19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smtClean="0"/>
              <a:t>DUNE and LBNF post EXC FS Installation Planning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609735B5-E0F8-D44A-A3DE-E2CD0DCDE7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9098"/>
            <a:ext cx="82931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9"/>
          </p:nvPr>
        </p:nvSpPr>
        <p:spPr>
          <a:xfrm>
            <a:off x="457200" y="1238250"/>
            <a:ext cx="3017524" cy="372268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83613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024" y="1227137"/>
            <a:ext cx="8296275" cy="42418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63666A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457203" y="5686118"/>
            <a:ext cx="8293095" cy="43973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z="120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smtClean="0"/>
              <a:t>19.08.19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smtClean="0"/>
              <a:t>DUNE and LBNF post EXC FS Installation Planning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D7C6703C-D516-5C41-9D7B-DB72F4B68A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425568"/>
            <a:ext cx="8293096" cy="60376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41291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19.08.19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DUNE and LBNF post EXC FS Installation Planning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9009C-6C5E-44F5-8A86-17792D67C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6648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19.08.19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DUNE and LBNF post EXC FS Installation Planning</a:t>
            </a:r>
            <a:endParaRPr lang="en-US" b="1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0863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03664"/>
            <a:ext cx="8672512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spcBef>
                <a:spcPts val="1200"/>
              </a:spcBef>
              <a:defRPr sz="2400">
                <a:solidFill>
                  <a:srgbClr val="404040"/>
                </a:solidFill>
              </a:defRPr>
            </a:lvl1pPr>
            <a:lvl2pPr>
              <a:spcBef>
                <a:spcPts val="200"/>
              </a:spcBef>
              <a:defRPr sz="2200">
                <a:solidFill>
                  <a:srgbClr val="404040"/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rgbClr val="404040"/>
                </a:solidFill>
              </a:defRPr>
            </a:lvl3pPr>
            <a:lvl4pPr>
              <a:spcBef>
                <a:spcPts val="0"/>
              </a:spcBef>
              <a:defRPr sz="1800">
                <a:solidFill>
                  <a:srgbClr val="404040"/>
                </a:solidFill>
              </a:defRPr>
            </a:lvl4pPr>
            <a:lvl5pPr marL="2057400" indent="-228600">
              <a:spcBef>
                <a:spcPts val="0"/>
              </a:spcBef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19.08.19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7007" y="6515100"/>
            <a:ext cx="4433370" cy="241300"/>
          </a:xfrm>
        </p:spPr>
        <p:txBody>
          <a:bodyPr/>
          <a:lstStyle>
            <a:lvl1pPr>
              <a:defRPr sz="12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b="1" smtClean="0"/>
              <a:t>DUNE and LBNF post EXC FS Installation Planning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78CA2-75EA-4F42-B0AF-FB09753735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9699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432609"/>
            <a:ext cx="8293100" cy="54878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19.08.19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DUNE and LBNF post EXC FS Installation Planning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A3EDC-84CE-5D44-955B-22A59AD275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6"/>
          </p:nvPr>
        </p:nvSpPr>
        <p:spPr>
          <a:xfrm>
            <a:off x="457200" y="1238250"/>
            <a:ext cx="3998846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7"/>
          </p:nvPr>
        </p:nvSpPr>
        <p:spPr>
          <a:xfrm>
            <a:off x="4751454" y="1238250"/>
            <a:ext cx="3998846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206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5347368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46058" y="432610"/>
            <a:ext cx="8304267" cy="57950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4683195" y="5347368"/>
            <a:ext cx="406713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19.08.19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DUNE and LBNF post EXC FS Installation Planning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39268-D729-4C4B-81BB-35603E7F3B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9"/>
          </p:nvPr>
        </p:nvSpPr>
        <p:spPr>
          <a:xfrm>
            <a:off x="457200" y="1238250"/>
            <a:ext cx="3998846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20"/>
          </p:nvPr>
        </p:nvSpPr>
        <p:spPr>
          <a:xfrm>
            <a:off x="4751454" y="1238250"/>
            <a:ext cx="3998846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9620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432609"/>
            <a:ext cx="8293100" cy="64695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457200" y="1238250"/>
            <a:ext cx="8293100" cy="484663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19.08.19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DUNE and LBNF post EXC FS Installation Planning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3080B-B7DD-F94E-BF93-E5AF96AB21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782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09917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19.08.19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DUNE and LBNF post EXC FS Installation Planning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71154-E60D-9942-9C7E-C9963561CB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088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175906"/>
            <a:ext cx="3017520" cy="91533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716338" y="1238250"/>
            <a:ext cx="5033962" cy="48529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smtClean="0"/>
              <a:t>19.08.19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smtClean="0"/>
              <a:t>DUNE and LBNF post EXC FS Installation Planning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609735B5-E0F8-D44A-A3DE-E2CD0DCDE7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9098"/>
            <a:ext cx="82931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9"/>
          </p:nvPr>
        </p:nvSpPr>
        <p:spPr>
          <a:xfrm>
            <a:off x="457200" y="1238250"/>
            <a:ext cx="3017524" cy="372268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5480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024" y="1227137"/>
            <a:ext cx="8296275" cy="42418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63666A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457203" y="5686118"/>
            <a:ext cx="8293095" cy="43973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z="120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smtClean="0"/>
              <a:t>19.08.19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smtClean="0"/>
              <a:t>DUNE and LBNF post EXC FS Installation Planning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D7C6703C-D516-5C41-9D7B-DB72F4B68A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425568"/>
            <a:ext cx="8293096" cy="60376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2412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2610"/>
            <a:ext cx="8293100" cy="569268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19.08.19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DUNE and LBNF post EXC FS Installation Planning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1238250"/>
            <a:ext cx="8293100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3861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theme" Target="../theme/theme2.xml"/><Relationship Id="rId9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theme" Target="../theme/theme3.xml"/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5.xml"/><Relationship Id="rId11" Type="http://schemas.openxmlformats.org/officeDocument/2006/relationships/theme" Target="../theme/theme4.xml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 txBox="1">
            <a:spLocks/>
          </p:cNvSpPr>
          <p:nvPr/>
        </p:nvSpPr>
        <p:spPr>
          <a:xfrm>
            <a:off x="985866" y="195263"/>
            <a:ext cx="4381500" cy="24765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ts val="0"/>
              </a:spcBef>
              <a:buFontTx/>
              <a:buNone/>
              <a:defRPr sz="1400" b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Long-Baseline Neutrino Facility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57200" y="475760"/>
            <a:ext cx="8302625" cy="0"/>
          </a:xfrm>
          <a:prstGeom prst="line">
            <a:avLst/>
          </a:prstGeom>
          <a:ln w="19050" cmpd="sng">
            <a:solidFill>
              <a:srgbClr val="004C9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 Placeholder 7"/>
          <p:cNvSpPr txBox="1">
            <a:spLocks/>
          </p:cNvSpPr>
          <p:nvPr/>
        </p:nvSpPr>
        <p:spPr>
          <a:xfrm>
            <a:off x="457200" y="196850"/>
            <a:ext cx="506413" cy="24606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ts val="0"/>
              </a:spcBef>
              <a:buFontTx/>
              <a:buNone/>
              <a:defRPr sz="1400" b="1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LBNF</a:t>
            </a:r>
          </a:p>
        </p:txBody>
      </p:sp>
      <p:pic>
        <p:nvPicPr>
          <p:cNvPr id="1029" name="Picture 6" descr="FermiLogo_RGB_NALBlu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025" y="6154906"/>
            <a:ext cx="1594477" cy="288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457200" y="5728951"/>
            <a:ext cx="8302625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1" name="Picture 13" descr="CERN-logo_outlin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7456" y="6003296"/>
            <a:ext cx="65405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6" descr="SanfordSURF-horiz-log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2024" y="5916605"/>
            <a:ext cx="1857669" cy="69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Color-Seal_Green-Mark_SC_Horizontal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2209" y="6083428"/>
            <a:ext cx="2202053" cy="3680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 txBox="1">
            <a:spLocks/>
          </p:cNvSpPr>
          <p:nvPr/>
        </p:nvSpPr>
        <p:spPr>
          <a:xfrm>
            <a:off x="8356364" y="6502545"/>
            <a:ext cx="419100" cy="192024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457200" rtl="0" eaLnBrk="1" latinLnBrk="0" hangingPunct="1">
              <a:spcBef>
                <a:spcPts val="0"/>
              </a:spcBef>
              <a:buFontTx/>
              <a:buNone/>
              <a:defRPr sz="1400" b="1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200" dirty="0"/>
              <a:t>LBNF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57200" y="6357938"/>
            <a:ext cx="8293100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9488" y="6488430"/>
            <a:ext cx="1136650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19.08.19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16138" y="6488430"/>
            <a:ext cx="5616575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dirty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DUNE and LBNF post EXC FS Installation Planning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5" y="6488430"/>
            <a:ext cx="52546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 descr="DUNElogoFINAL5.6.15_noType-01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2679" y="6516651"/>
            <a:ext cx="433761" cy="17646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1" r:id="rId3"/>
    <p:sldLayoutId id="2147483682" r:id="rId4"/>
    <p:sldLayoutId id="2147483683" r:id="rId5"/>
    <p:sldLayoutId id="2147483685" r:id="rId6"/>
    <p:sldLayoutId id="2147483686" r:id="rId7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 txBox="1">
            <a:spLocks/>
          </p:cNvSpPr>
          <p:nvPr/>
        </p:nvSpPr>
        <p:spPr>
          <a:xfrm>
            <a:off x="8337550" y="6483731"/>
            <a:ext cx="419100" cy="192024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457200" rtl="0" eaLnBrk="1" latinLnBrk="0" hangingPunct="1">
              <a:spcBef>
                <a:spcPts val="0"/>
              </a:spcBef>
              <a:buFontTx/>
              <a:buNone/>
              <a:defRPr sz="1400" b="1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200"/>
              <a:t>LBNF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57200" y="6357938"/>
            <a:ext cx="8293100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9488" y="6488430"/>
            <a:ext cx="1136650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19.08.19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16138" y="6488430"/>
            <a:ext cx="5616575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dirty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DUNE and LBNF post EXC FS Installation Planning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5" y="6488430"/>
            <a:ext cx="52546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27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 txBox="1">
            <a:spLocks/>
          </p:cNvSpPr>
          <p:nvPr/>
        </p:nvSpPr>
        <p:spPr>
          <a:xfrm>
            <a:off x="8337550" y="6483731"/>
            <a:ext cx="419100" cy="192024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457200" rtl="0" eaLnBrk="1" latinLnBrk="0" hangingPunct="1">
              <a:spcBef>
                <a:spcPts val="0"/>
              </a:spcBef>
              <a:buFontTx/>
              <a:buNone/>
              <a:defRPr sz="1400" b="1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200"/>
              <a:t>LBNF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57200" y="6357938"/>
            <a:ext cx="8293100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9488" y="6488430"/>
            <a:ext cx="1136650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19.08.19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16138" y="6488430"/>
            <a:ext cx="5616575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dirty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DUNE and LBNF post EXC FS Installation Planning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5" y="6488430"/>
            <a:ext cx="52546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214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 bwMode="auto">
          <a:xfrm>
            <a:off x="457200" y="1711325"/>
            <a:ext cx="8218488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en-US" dirty="0"/>
              <a:t>DUNE </a:t>
            </a:r>
            <a:r>
              <a:rPr lang="en-US" dirty="0" smtClean="0"/>
              <a:t>and LBNF FS post EXC Installation Planning</a:t>
            </a:r>
            <a:endParaRPr lang="en-US" dirty="0"/>
          </a:p>
        </p:txBody>
      </p:sp>
      <p:sp>
        <p:nvSpPr>
          <p:cNvPr id="6146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487268" y="3209925"/>
            <a:ext cx="8221663" cy="1720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Helvetica" charset="0"/>
              </a:rPr>
              <a:t>Marzio Nessi</a:t>
            </a:r>
          </a:p>
          <a:p>
            <a:r>
              <a:rPr lang="en-US" dirty="0" smtClean="0">
                <a:latin typeface="Helvetica" charset="0"/>
              </a:rPr>
              <a:t>SURF</a:t>
            </a:r>
            <a:endParaRPr lang="en-US" dirty="0">
              <a:latin typeface="Helvetica" charset="0"/>
            </a:endParaRPr>
          </a:p>
          <a:p>
            <a:r>
              <a:rPr lang="en-US" dirty="0" smtClean="0">
                <a:latin typeface="Helvetica" charset="0"/>
              </a:rPr>
              <a:t>19 August </a:t>
            </a:r>
            <a:r>
              <a:rPr lang="en-US" dirty="0">
                <a:latin typeface="Helvetica" charset="0"/>
              </a:rPr>
              <a:t>2019</a:t>
            </a:r>
          </a:p>
        </p:txBody>
      </p:sp>
      <p:pic>
        <p:nvPicPr>
          <p:cNvPr id="4" name="Picture 3" descr="DUNElogoFINAL5.6.15_noType-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2322" y="1"/>
            <a:ext cx="1123842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shot 2019-07-10 at 12.22.5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25" y="696295"/>
            <a:ext cx="8750300" cy="56826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2281"/>
            <a:ext cx="9144000" cy="548785"/>
          </a:xfrm>
        </p:spPr>
        <p:txBody>
          <a:bodyPr/>
          <a:lstStyle/>
          <a:p>
            <a:pPr algn="ctr"/>
            <a:r>
              <a:rPr lang="en-US" sz="3200" dirty="0" smtClean="0"/>
              <a:t>Work organization and actors after handover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smtClean="0"/>
              <a:t>19.08.19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DUNE and LBNF post EXC FS Installation Planning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8AA3EDC-84CE-5D44-955B-22A59AD2752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15900" y="914400"/>
            <a:ext cx="8902700" cy="307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597025" y="3987800"/>
            <a:ext cx="4829175" cy="15633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159500" y="1282700"/>
            <a:ext cx="2171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Project overall coordination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64200" y="5135671"/>
            <a:ext cx="1435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work force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894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5006"/>
            <a:ext cx="9144000" cy="548785"/>
          </a:xfrm>
        </p:spPr>
        <p:txBody>
          <a:bodyPr/>
          <a:lstStyle/>
          <a:p>
            <a:pPr algn="ctr"/>
            <a:r>
              <a:rPr lang="en-US" sz="3200" dirty="0" smtClean="0"/>
              <a:t>On the floor in situ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smtClean="0"/>
              <a:t>19.08.19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DUNE and LBNF post EXC FS Installation Planning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8AA3EDC-84CE-5D44-955B-22A59AD27526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 descr="Screenshot 2019-07-10 at 12.24.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23" y="673791"/>
            <a:ext cx="8624357" cy="56678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29100" y="3799845"/>
            <a:ext cx="5207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/>
              <a:t>/</a:t>
            </a:r>
            <a:r>
              <a:rPr lang="en-US" sz="1100" i="1" dirty="0" smtClean="0"/>
              <a:t> shift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1689266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5006"/>
            <a:ext cx="9144000" cy="548785"/>
          </a:xfrm>
        </p:spPr>
        <p:txBody>
          <a:bodyPr/>
          <a:lstStyle/>
          <a:p>
            <a:pPr algn="ctr"/>
            <a:r>
              <a:rPr lang="en-US" sz="3200" dirty="0" smtClean="0"/>
              <a:t>On the floor in situ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smtClean="0"/>
              <a:t>19.08.19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DUNE and LBNF post EXC FS Installation Planning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8AA3EDC-84CE-5D44-955B-22A59AD27526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5" descr="Screenshot 2019-07-10 at 12.24.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23" y="673791"/>
            <a:ext cx="8624357" cy="56678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52600" y="3837441"/>
            <a:ext cx="5664200" cy="3139321"/>
          </a:xfrm>
          <a:prstGeom prst="rect">
            <a:avLst/>
          </a:prstGeom>
          <a:solidFill>
            <a:srgbClr val="FFFFFF"/>
          </a:solidFill>
          <a:ln w="5715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Installation managers</a:t>
            </a:r>
          </a:p>
          <a:p>
            <a:endParaRPr lang="en-US" b="1" dirty="0"/>
          </a:p>
          <a:p>
            <a:r>
              <a:rPr lang="en-US" dirty="0" smtClean="0"/>
              <a:t>1 person per shift </a:t>
            </a:r>
            <a:r>
              <a:rPr lang="en-US" dirty="0"/>
              <a:t> </a:t>
            </a:r>
            <a:r>
              <a:rPr lang="en-US" dirty="0" smtClean="0"/>
              <a:t>for N cavern</a:t>
            </a:r>
          </a:p>
          <a:p>
            <a:r>
              <a:rPr lang="en-US" dirty="0"/>
              <a:t>1 person per shift  for </a:t>
            </a:r>
            <a:r>
              <a:rPr lang="en-US" dirty="0" smtClean="0"/>
              <a:t>S cavern</a:t>
            </a:r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- overview all activities ongoing</a:t>
            </a:r>
          </a:p>
          <a:p>
            <a:r>
              <a:rPr lang="en-US" dirty="0"/>
              <a:t>	</a:t>
            </a:r>
            <a:r>
              <a:rPr lang="en-US" dirty="0" smtClean="0"/>
              <a:t>	- plans all transport and rigging activities</a:t>
            </a:r>
          </a:p>
          <a:p>
            <a:r>
              <a:rPr lang="en-US" dirty="0"/>
              <a:t>	</a:t>
            </a:r>
            <a:r>
              <a:rPr lang="en-US" dirty="0" smtClean="0"/>
              <a:t>	- prepare next days plans</a:t>
            </a:r>
          </a:p>
          <a:p>
            <a:r>
              <a:rPr lang="en-US" dirty="0"/>
              <a:t>	</a:t>
            </a:r>
            <a:r>
              <a:rPr lang="en-US" dirty="0" smtClean="0"/>
              <a:t>	- run daily planning meetings underground</a:t>
            </a:r>
          </a:p>
          <a:p>
            <a:r>
              <a:rPr lang="en-US" dirty="0"/>
              <a:t>	</a:t>
            </a:r>
            <a:r>
              <a:rPr lang="en-US" dirty="0" smtClean="0"/>
              <a:t>	- report to the overall JPO coordination </a:t>
            </a:r>
          </a:p>
          <a:p>
            <a:r>
              <a:rPr lang="en-US" dirty="0"/>
              <a:t>	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 rot="14546744">
            <a:off x="4286595" y="2996892"/>
            <a:ext cx="1539010" cy="6731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58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5006"/>
            <a:ext cx="9144000" cy="548785"/>
          </a:xfrm>
        </p:spPr>
        <p:txBody>
          <a:bodyPr/>
          <a:lstStyle/>
          <a:p>
            <a:pPr algn="ctr"/>
            <a:r>
              <a:rPr lang="en-US" sz="3200" dirty="0" smtClean="0"/>
              <a:t>On the floor in situ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smtClean="0"/>
              <a:t>19.08.19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DUNE and LBNF post EXC FS Installation Planning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8AA3EDC-84CE-5D44-955B-22A59AD27526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5" descr="Screenshot 2019-07-10 at 12.24.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23" y="673791"/>
            <a:ext cx="8624357" cy="56678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1270000"/>
            <a:ext cx="5664200" cy="2862323"/>
          </a:xfrm>
          <a:prstGeom prst="rect">
            <a:avLst/>
          </a:prstGeom>
          <a:solidFill>
            <a:srgbClr val="FFFFFF"/>
          </a:solidFill>
          <a:ln w="5715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b="1" dirty="0" smtClean="0"/>
              <a:t>20 general  JPO technicians per cavern (N and S)</a:t>
            </a:r>
          </a:p>
          <a:p>
            <a:endParaRPr lang="en-US" b="1" dirty="0"/>
          </a:p>
          <a:p>
            <a:r>
              <a:rPr lang="en-US" dirty="0" smtClean="0"/>
              <a:t>Covering many activities:</a:t>
            </a:r>
          </a:p>
          <a:p>
            <a:r>
              <a:rPr lang="en-US" dirty="0"/>
              <a:t>	</a:t>
            </a:r>
            <a:r>
              <a:rPr lang="en-US" dirty="0" smtClean="0"/>
              <a:t>	- Top of cryostat installation</a:t>
            </a:r>
          </a:p>
          <a:p>
            <a:r>
              <a:rPr lang="en-US" dirty="0"/>
              <a:t>	</a:t>
            </a:r>
            <a:r>
              <a:rPr lang="en-US" dirty="0" smtClean="0"/>
              <a:t>	- Technical support in the clean rooms</a:t>
            </a:r>
          </a:p>
          <a:p>
            <a:r>
              <a:rPr lang="en-US" dirty="0"/>
              <a:t>	</a:t>
            </a:r>
            <a:r>
              <a:rPr lang="en-US" dirty="0" smtClean="0"/>
              <a:t>	- Mechanical installation of the DSS, APA, CPA, 							   Field cages inside the </a:t>
            </a:r>
            <a:r>
              <a:rPr lang="en-US" dirty="0" smtClean="0"/>
              <a:t>cryostat, </a:t>
            </a:r>
            <a:r>
              <a:rPr lang="mr-IN" dirty="0" smtClean="0"/>
              <a:t>…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- Technical support to many activities in caverns 							   and inside cryostats (cable trays, cabling, </a:t>
            </a:r>
            <a:r>
              <a:rPr lang="mr-IN" dirty="0" smtClean="0"/>
              <a:t>…</a:t>
            </a:r>
            <a:r>
              <a:rPr lang="en-US" dirty="0" smtClean="0"/>
              <a:t>.)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 rot="2954483">
            <a:off x="2251208" y="4038600"/>
            <a:ext cx="690562" cy="6731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165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5006"/>
            <a:ext cx="9144000" cy="548785"/>
          </a:xfrm>
        </p:spPr>
        <p:txBody>
          <a:bodyPr/>
          <a:lstStyle/>
          <a:p>
            <a:pPr algn="ctr"/>
            <a:r>
              <a:rPr lang="en-US" sz="3200" dirty="0" smtClean="0"/>
              <a:t>SDSD division manpower (today 4 FTEs)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smtClean="0"/>
              <a:t>19.08.19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DUNE and LBNF post EXC FS Installation Planning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8AA3EDC-84CE-5D44-955B-22A59AD27526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224368" y="880533"/>
            <a:ext cx="8525932" cy="5977467"/>
            <a:chOff x="93134" y="880533"/>
            <a:chExt cx="8525932" cy="5977467"/>
          </a:xfrm>
        </p:grpSpPr>
        <p:sp>
          <p:nvSpPr>
            <p:cNvPr id="37" name="Rectangle 36"/>
            <p:cNvSpPr/>
            <p:nvPr/>
          </p:nvSpPr>
          <p:spPr>
            <a:xfrm>
              <a:off x="6223021" y="1519769"/>
              <a:ext cx="1286932" cy="1003763"/>
            </a:xfrm>
            <a:prstGeom prst="rect">
              <a:avLst/>
            </a:prstGeom>
            <a:solidFill>
              <a:srgbClr val="C3D69B"/>
            </a:solidFill>
            <a:ln w="38100" cmpd="sng"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664198" y="997581"/>
              <a:ext cx="28024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00FF"/>
                  </a:solidFill>
                </a:rPr>
                <a:t>24/7 on call services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223021" y="1761067"/>
              <a:ext cx="12869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Electricians</a:t>
              </a:r>
            </a:p>
            <a:p>
              <a:r>
                <a:rPr lang="en-US" dirty="0"/>
                <a:t>    </a:t>
              </a:r>
              <a:r>
                <a:rPr lang="en-US" sz="1600" i="1" dirty="0"/>
                <a:t>3 FTEs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223022" y="2823636"/>
              <a:ext cx="1286932" cy="1003763"/>
            </a:xfrm>
            <a:prstGeom prst="rect">
              <a:avLst/>
            </a:prstGeom>
            <a:solidFill>
              <a:srgbClr val="C3D69B"/>
            </a:solidFill>
            <a:ln w="38100" cmpd="sng"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223022" y="2849038"/>
              <a:ext cx="128693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Ventilation</a:t>
              </a:r>
            </a:p>
            <a:p>
              <a:r>
                <a:rPr lang="en-US" dirty="0"/>
                <a:t>&amp; Network</a:t>
              </a:r>
            </a:p>
            <a:p>
              <a:r>
                <a:rPr lang="en-US" dirty="0"/>
                <a:t>    </a:t>
              </a:r>
              <a:r>
                <a:rPr lang="en-US" sz="1600" i="1" dirty="0"/>
                <a:t>3 FTEs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99555" y="1408444"/>
              <a:ext cx="1803377" cy="1003763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8100" cmpd="sng"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99556" y="1433846"/>
              <a:ext cx="18033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Surface Shaft transport/rigging</a:t>
              </a:r>
            </a:p>
            <a:p>
              <a:r>
                <a:rPr lang="en-US" sz="1600" dirty="0"/>
                <a:t>    </a:t>
              </a:r>
              <a:r>
                <a:rPr lang="en-US" sz="1600" i="1" dirty="0"/>
                <a:t>6</a:t>
              </a:r>
              <a:r>
                <a:rPr lang="en-US" sz="1600" i="1" dirty="0" smtClean="0"/>
                <a:t> </a:t>
              </a:r>
              <a:r>
                <a:rPr lang="en-US" sz="1600" i="1" dirty="0"/>
                <a:t>FTEs (2 shifts)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99556" y="2823636"/>
              <a:ext cx="1803377" cy="1003763"/>
            </a:xfrm>
            <a:prstGeom prst="rect">
              <a:avLst/>
            </a:prstGeom>
            <a:solidFill>
              <a:srgbClr val="C3D69B"/>
            </a:solidFill>
            <a:ln w="38100" cmpd="sng"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99557" y="2849038"/>
              <a:ext cx="18033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Lower Shaft &amp; Drift transport/rigging</a:t>
              </a:r>
            </a:p>
            <a:p>
              <a:r>
                <a:rPr lang="en-US" sz="1600" dirty="0"/>
                <a:t>    </a:t>
              </a:r>
              <a:r>
                <a:rPr lang="en-US" sz="1600" i="1" dirty="0"/>
                <a:t>6</a:t>
              </a:r>
              <a:r>
                <a:rPr lang="en-US" sz="1600" i="1" dirty="0" smtClean="0"/>
                <a:t> </a:t>
              </a:r>
              <a:r>
                <a:rPr lang="en-US" sz="1600" i="1" dirty="0"/>
                <a:t>FTEs (2 shifts)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99557" y="4152903"/>
              <a:ext cx="1803377" cy="1003763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8100" cmpd="sng"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99557" y="4221104"/>
              <a:ext cx="18033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Caverns transport/rigging</a:t>
              </a:r>
            </a:p>
            <a:p>
              <a:r>
                <a:rPr lang="en-US" sz="1600" dirty="0"/>
                <a:t>    </a:t>
              </a:r>
              <a:r>
                <a:rPr lang="en-US" sz="1600" i="1" dirty="0"/>
                <a:t>8</a:t>
              </a:r>
              <a:r>
                <a:rPr lang="en-US" sz="1600" i="1" dirty="0" smtClean="0"/>
                <a:t> </a:t>
              </a:r>
              <a:r>
                <a:rPr lang="en-US" sz="1600" i="1" dirty="0"/>
                <a:t>FTEs (2 shifts)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93134" y="880533"/>
              <a:ext cx="28109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00FF"/>
                  </a:solidFill>
                </a:rPr>
                <a:t>Transport / Riggers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99557" y="5473703"/>
              <a:ext cx="1803377" cy="1003763"/>
            </a:xfrm>
            <a:prstGeom prst="rect">
              <a:avLst/>
            </a:prstGeom>
            <a:solidFill>
              <a:srgbClr val="C3D69B"/>
            </a:solidFill>
            <a:ln w="38100" cmpd="sng"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99555" y="5554136"/>
              <a:ext cx="180337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Surface storage</a:t>
              </a:r>
              <a:r>
                <a:rPr lang="en-US" dirty="0" smtClean="0"/>
                <a:t>/transport/rigging</a:t>
              </a:r>
              <a:endParaRPr lang="en-US" dirty="0"/>
            </a:p>
            <a:p>
              <a:r>
                <a:rPr lang="en-US" dirty="0"/>
                <a:t>    </a:t>
              </a:r>
              <a:r>
                <a:rPr lang="en-US" sz="1600" i="1" dirty="0"/>
                <a:t>2</a:t>
              </a:r>
              <a:r>
                <a:rPr lang="en-US" sz="1600" i="1" dirty="0" smtClean="0"/>
                <a:t> </a:t>
              </a:r>
              <a:r>
                <a:rPr lang="en-US" sz="1600" i="1" dirty="0"/>
                <a:t>FTEs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217333" y="1281443"/>
              <a:ext cx="17949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00FF"/>
                  </a:solidFill>
                </a:rPr>
                <a:t>Experts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217333" y="1814384"/>
              <a:ext cx="1803377" cy="1003763"/>
            </a:xfrm>
            <a:prstGeom prst="rect">
              <a:avLst/>
            </a:prstGeom>
            <a:solidFill>
              <a:srgbClr val="C3D69B"/>
            </a:solidFill>
            <a:ln w="38100" cmpd="sng"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217334" y="1839786"/>
              <a:ext cx="180337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Surveyors</a:t>
              </a:r>
            </a:p>
            <a:p>
              <a:r>
                <a:rPr lang="en-US" sz="1600" dirty="0"/>
                <a:t>          </a:t>
              </a:r>
              <a:r>
                <a:rPr lang="en-US" sz="1600" i="1" dirty="0"/>
                <a:t>2 FTEs  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3217334" y="3302976"/>
              <a:ext cx="1803377" cy="1003763"/>
            </a:xfrm>
            <a:prstGeom prst="rect">
              <a:avLst/>
            </a:prstGeom>
            <a:solidFill>
              <a:srgbClr val="C3D69B"/>
            </a:solidFill>
            <a:ln w="38100" cmpd="sng"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217335" y="3387647"/>
              <a:ext cx="18033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Welders (cryo) and </a:t>
              </a:r>
              <a:r>
                <a:rPr lang="en-US" sz="1600" dirty="0" smtClean="0"/>
                <a:t>cabling</a:t>
              </a:r>
              <a:endParaRPr lang="en-US" sz="1600" dirty="0"/>
            </a:p>
            <a:p>
              <a:r>
                <a:rPr lang="en-US" sz="1600" dirty="0"/>
                <a:t>          </a:t>
              </a:r>
              <a:r>
                <a:rPr lang="en-US" sz="1600" i="1" dirty="0"/>
                <a:t>3 FTEs  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217335" y="4818512"/>
              <a:ext cx="1803377" cy="1003763"/>
            </a:xfrm>
            <a:prstGeom prst="rect">
              <a:avLst/>
            </a:prstGeom>
            <a:solidFill>
              <a:srgbClr val="C3D69B"/>
            </a:solidFill>
            <a:ln w="38100" cmpd="sng"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217336" y="4843914"/>
              <a:ext cx="180337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Safety officers</a:t>
              </a:r>
            </a:p>
            <a:p>
              <a:r>
                <a:rPr lang="en-US" sz="1600" dirty="0"/>
                <a:t>          </a:t>
              </a:r>
              <a:r>
                <a:rPr lang="en-US" sz="1600" i="1" dirty="0"/>
                <a:t>3 FTEs  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141830" y="6433066"/>
              <a:ext cx="526369" cy="13100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697129" y="6338966"/>
              <a:ext cx="18796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Contracted manpower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816598" y="4239814"/>
              <a:ext cx="28024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00FF"/>
                  </a:solidFill>
                </a:rPr>
                <a:t>Logistic services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143242" y="4818512"/>
              <a:ext cx="1513849" cy="1003763"/>
            </a:xfrm>
            <a:prstGeom prst="rect">
              <a:avLst/>
            </a:prstGeom>
            <a:solidFill>
              <a:srgbClr val="BFBFBF"/>
            </a:solidFill>
            <a:ln w="38100" cmpd="sng"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248464" y="4847001"/>
              <a:ext cx="157619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  Logistics management</a:t>
              </a:r>
            </a:p>
            <a:p>
              <a:r>
                <a:rPr lang="en-US" dirty="0"/>
                <a:t>    </a:t>
              </a:r>
              <a:r>
                <a:rPr lang="en-US" sz="1600" i="1" dirty="0"/>
                <a:t>1 FTE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6141830" y="6668412"/>
              <a:ext cx="526369" cy="13100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722530" y="6581001"/>
              <a:ext cx="15748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Labs manpower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5129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8771"/>
            <a:ext cx="9144000" cy="548785"/>
          </a:xfrm>
        </p:spPr>
        <p:txBody>
          <a:bodyPr/>
          <a:lstStyle/>
          <a:p>
            <a:pPr algn="ctr"/>
            <a:r>
              <a:rPr lang="en-US" sz="3200" dirty="0" smtClean="0"/>
              <a:t>What is now </a:t>
            </a:r>
            <a:r>
              <a:rPr lang="en-US" sz="3200" dirty="0" smtClean="0"/>
              <a:t>needed ?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smtClean="0"/>
              <a:t>19.08.19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DUNE and LBNF post EXC FS Installation Planning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8AA3EDC-84CE-5D44-955B-22A59AD2752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4025" y="1371600"/>
            <a:ext cx="822007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US" sz="2400" dirty="0" smtClean="0"/>
              <a:t>A safety organization which prepares and overviews all safety files and installation procedures, before individual items are moved and installed underground</a:t>
            </a:r>
          </a:p>
          <a:p>
            <a:pPr marL="285750" indent="-285750">
              <a:buFont typeface="Wingdings" charset="2"/>
              <a:buChar char="ü"/>
            </a:pPr>
            <a:endParaRPr lang="en-US" sz="2400" dirty="0" smtClean="0"/>
          </a:p>
          <a:p>
            <a:pPr marL="285750" indent="-285750">
              <a:buFont typeface="Wingdings" charset="2"/>
              <a:buChar char="ü"/>
            </a:pPr>
            <a:r>
              <a:rPr lang="en-US" sz="2400" dirty="0" smtClean="0"/>
              <a:t>A PBS definition and marking of all items which will arrive to SD and will then be stored on surface or moved to the caverns</a:t>
            </a:r>
          </a:p>
          <a:p>
            <a:pPr marL="285750" indent="-285750">
              <a:buFont typeface="Wingdings" charset="2"/>
              <a:buChar char="ü"/>
            </a:pPr>
            <a:endParaRPr lang="en-US" sz="2400" dirty="0"/>
          </a:p>
          <a:p>
            <a:pPr marL="285750" indent="-285750">
              <a:buFont typeface="Wingdings" charset="2"/>
              <a:buChar char="ü"/>
            </a:pPr>
            <a:r>
              <a:rPr lang="en-US" sz="2400" dirty="0" smtClean="0"/>
              <a:t>A DB system associated which links to each item ID his production, travel and safety history</a:t>
            </a:r>
          </a:p>
          <a:p>
            <a:pPr marL="285750" indent="-285750">
              <a:buFont typeface="Wingdings" charset="2"/>
              <a:buChar char="ü"/>
            </a:pPr>
            <a:endParaRPr lang="en-US" sz="2400" dirty="0"/>
          </a:p>
          <a:p>
            <a:pPr marL="285750" indent="-285750">
              <a:buFont typeface="Wingdings" charset="2"/>
              <a:buChar char="ü"/>
            </a:pPr>
            <a:r>
              <a:rPr lang="en-US" sz="2400" dirty="0" smtClean="0"/>
              <a:t>A change request mechanism </a:t>
            </a:r>
            <a:r>
              <a:rPr lang="en-US" sz="2400" smtClean="0"/>
              <a:t>which allows </a:t>
            </a:r>
            <a:r>
              <a:rPr lang="en-US" sz="2400" dirty="0" smtClean="0"/>
              <a:t>or not changes to the baseline (schedule, layout, performance,..) once the baseline is defined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13864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8771"/>
            <a:ext cx="9144000" cy="548785"/>
          </a:xfrm>
        </p:spPr>
        <p:txBody>
          <a:bodyPr/>
          <a:lstStyle/>
          <a:p>
            <a:pPr algn="ctr"/>
            <a:r>
              <a:rPr lang="en-US" sz="3200" dirty="0" smtClean="0"/>
              <a:t>What is now </a:t>
            </a:r>
            <a:r>
              <a:rPr lang="en-US" sz="3200" dirty="0" smtClean="0"/>
              <a:t>needed ?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smtClean="0"/>
              <a:t>19.08.19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DUNE and LBNF post EXC FS Installation Planning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8AA3EDC-84CE-5D44-955B-22A59AD27526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4025" y="1056145"/>
            <a:ext cx="8410575" cy="56323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US" sz="2400" dirty="0" smtClean="0"/>
              <a:t>A baseline definition related to an internal review system</a:t>
            </a:r>
          </a:p>
          <a:p>
            <a:endParaRPr lang="en-US" sz="2400" dirty="0" smtClean="0"/>
          </a:p>
          <a:p>
            <a:pPr marL="1257300" lvl="2" indent="-342900">
              <a:buFontTx/>
              <a:buChar char="-"/>
            </a:pPr>
            <a:r>
              <a:rPr lang="en-US" sz="2400" dirty="0" smtClean="0"/>
              <a:t>Final design reviews</a:t>
            </a:r>
          </a:p>
          <a:p>
            <a:pPr marL="1257300" lvl="2" indent="-342900">
              <a:buFontTx/>
              <a:buChar char="-"/>
            </a:pPr>
            <a:r>
              <a:rPr lang="en-US" sz="2400" dirty="0" smtClean="0"/>
              <a:t>Readiness reviews</a:t>
            </a:r>
          </a:p>
          <a:p>
            <a:pPr marL="1257300" lvl="2" indent="-342900">
              <a:buFontTx/>
              <a:buChar char="-"/>
            </a:pPr>
            <a:r>
              <a:rPr lang="en-US" sz="2400" dirty="0" smtClean="0"/>
              <a:t>Installation reviews</a:t>
            </a:r>
          </a:p>
          <a:p>
            <a:pPr marL="1257300" lvl="2" indent="-342900">
              <a:buFontTx/>
              <a:buChar char="-"/>
            </a:pPr>
            <a:r>
              <a:rPr lang="en-US" sz="2400" dirty="0" smtClean="0"/>
              <a:t>Production follow up reviews</a:t>
            </a:r>
          </a:p>
          <a:p>
            <a:pPr marL="285750" indent="-285750">
              <a:buFont typeface="Wingdings" charset="2"/>
              <a:buChar char="ü"/>
            </a:pPr>
            <a:endParaRPr lang="en-US" sz="2400" dirty="0" smtClean="0"/>
          </a:p>
          <a:p>
            <a:pPr marL="285750" indent="-285750">
              <a:buFont typeface="Wingdings" charset="2"/>
              <a:buChar char="ü"/>
            </a:pPr>
            <a:r>
              <a:rPr lang="en-US" sz="2400" dirty="0" smtClean="0"/>
              <a:t>An agreed budget line for all activities in the various domains (LBNF, JPO, DUNE, common funds </a:t>
            </a:r>
            <a:r>
              <a:rPr lang="mr-IN" sz="2400" dirty="0" smtClean="0"/>
              <a:t>…</a:t>
            </a:r>
            <a:r>
              <a:rPr lang="en-US" sz="2400" dirty="0" smtClean="0"/>
              <a:t>.) with a strict follow up </a:t>
            </a:r>
            <a:r>
              <a:rPr lang="en-US" sz="2400" dirty="0" smtClean="0"/>
              <a:t>mechanism. We need to start exploring manpower sources.</a:t>
            </a:r>
            <a:endParaRPr lang="en-US" sz="2400" dirty="0" smtClean="0"/>
          </a:p>
          <a:p>
            <a:pPr marL="285750" indent="-285750">
              <a:buFont typeface="Wingdings" charset="2"/>
              <a:buChar char="ü"/>
            </a:pPr>
            <a:endParaRPr lang="en-US" sz="2400" dirty="0"/>
          </a:p>
          <a:p>
            <a:pPr marL="285750" indent="-285750">
              <a:buFont typeface="Wingdings" charset="2"/>
              <a:buChar char="ü"/>
            </a:pPr>
            <a:r>
              <a:rPr lang="en-US" sz="2400" dirty="0" smtClean="0"/>
              <a:t>A formal agreement with LBNF/CF on the definition of the caverns handover and the change of responsibility</a:t>
            </a:r>
          </a:p>
          <a:p>
            <a:pPr marL="285750" indent="-285750">
              <a:buFont typeface="Wingdings" charset="2"/>
              <a:buChar char="ü"/>
            </a:pPr>
            <a:endParaRPr lang="en-US" sz="2400" dirty="0"/>
          </a:p>
          <a:p>
            <a:pPr marL="285750" indent="-285750">
              <a:buFont typeface="Wingdings" charset="2"/>
              <a:buChar char="ü"/>
            </a:pPr>
            <a:r>
              <a:rPr lang="en-US" sz="2400" dirty="0" smtClean="0"/>
              <a:t>A formal protection of the top level schedules and milestones</a:t>
            </a:r>
          </a:p>
        </p:txBody>
      </p:sp>
    </p:spTree>
    <p:extLst>
      <p:ext uri="{BB962C8B-B14F-4D97-AF65-F5344CB8AC3E}">
        <p14:creationId xmlns:p14="http://schemas.microsoft.com/office/powerpoint/2010/main" val="1372190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596871"/>
            <a:ext cx="8024812" cy="3800629"/>
          </a:xfrm>
        </p:spPr>
        <p:txBody>
          <a:bodyPr/>
          <a:lstStyle/>
          <a:p>
            <a:r>
              <a:rPr lang="en-US" sz="3200" dirty="0" smtClean="0"/>
              <a:t>Now </a:t>
            </a:r>
            <a:r>
              <a:rPr lang="en-US" sz="3200" dirty="0" smtClean="0"/>
              <a:t>lets </a:t>
            </a:r>
            <a:r>
              <a:rPr lang="en-US" sz="3200" dirty="0" smtClean="0"/>
              <a:t>go in steps to see where we are with the various activities preparation</a:t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		</a:t>
            </a:r>
            <a:r>
              <a:rPr lang="en-US" sz="3200" dirty="0" smtClean="0">
                <a:solidFill>
                  <a:srgbClr val="FF0000"/>
                </a:solidFill>
              </a:rPr>
              <a:t>enjoy the next 3 days!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smtClean="0"/>
              <a:t>19.08.19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DUNE and LBNF post EXC FS Installation Planning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8AA3EDC-84CE-5D44-955B-22A59AD2752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893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158216"/>
            <a:ext cx="8293100" cy="548785"/>
          </a:xfrm>
        </p:spPr>
        <p:txBody>
          <a:bodyPr/>
          <a:lstStyle/>
          <a:p>
            <a:r>
              <a:rPr lang="en-US" sz="3200" dirty="0" smtClean="0"/>
              <a:t>Our goal in the next 3 days: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19.08.19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DUNE and LBNF post EXC FS Installation Planning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3617" y="861234"/>
            <a:ext cx="8173915" cy="5509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dirty="0">
              <a:latin typeface="Helvetica" pitchFamily="2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sz="2200" dirty="0" smtClean="0">
                <a:latin typeface="Helvetica" pitchFamily="2" charset="0"/>
              </a:rPr>
              <a:t>Share with you our </a:t>
            </a:r>
            <a:r>
              <a:rPr lang="en-US" sz="2200" dirty="0" smtClean="0">
                <a:latin typeface="Helvetica" pitchFamily="2" charset="0"/>
              </a:rPr>
              <a:t>Far Site (FS) </a:t>
            </a:r>
            <a:r>
              <a:rPr lang="en-US" sz="2200" dirty="0" smtClean="0">
                <a:latin typeface="Helvetica" pitchFamily="2" charset="0"/>
              </a:rPr>
              <a:t>post CF organization plans</a:t>
            </a:r>
            <a:endParaRPr lang="en-US" sz="2200" dirty="0">
              <a:latin typeface="Helvetica" pitchFamily="2" charset="0"/>
            </a:endParaRPr>
          </a:p>
          <a:p>
            <a:pPr marL="457200" indent="-457200">
              <a:buFont typeface="+mj-lt"/>
              <a:buAutoNum type="arabicParenR"/>
            </a:pPr>
            <a:endParaRPr lang="en-US" sz="2200" dirty="0">
              <a:latin typeface="Helvetica" pitchFamily="2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sz="2200" dirty="0" smtClean="0">
                <a:latin typeface="Helvetica" pitchFamily="2" charset="0"/>
              </a:rPr>
              <a:t>Discuss with some details the plans at the Far </a:t>
            </a:r>
            <a:r>
              <a:rPr lang="en-US" sz="2200" dirty="0" smtClean="0">
                <a:latin typeface="Helvetica" pitchFamily="2" charset="0"/>
              </a:rPr>
              <a:t>Site </a:t>
            </a:r>
            <a:r>
              <a:rPr lang="en-US" sz="2200" dirty="0" smtClean="0">
                <a:latin typeface="Helvetica" pitchFamily="2" charset="0"/>
              </a:rPr>
              <a:t>to arrive to the start of the detector installation</a:t>
            </a:r>
          </a:p>
          <a:p>
            <a:pPr marL="1371600" lvl="2" indent="-457200">
              <a:buFont typeface="Arial"/>
              <a:buChar char="•"/>
            </a:pPr>
            <a:endParaRPr lang="en-US" sz="2200" dirty="0">
              <a:latin typeface="Helvetica" pitchFamily="2" charset="0"/>
            </a:endParaRPr>
          </a:p>
          <a:p>
            <a:pPr marL="1371600" lvl="2" indent="-457200">
              <a:buFont typeface="Arial"/>
              <a:buChar char="•"/>
            </a:pPr>
            <a:r>
              <a:rPr lang="en-US" sz="2200" dirty="0" smtClean="0">
                <a:latin typeface="Helvetica" pitchFamily="2" charset="0"/>
              </a:rPr>
              <a:t>Cavern handover </a:t>
            </a:r>
            <a:r>
              <a:rPr lang="en-US" sz="2200" dirty="0" smtClean="0">
                <a:latin typeface="Helvetica" pitchFamily="2" charset="0"/>
              </a:rPr>
              <a:t>definition</a:t>
            </a:r>
          </a:p>
          <a:p>
            <a:pPr marL="1371600" lvl="2" indent="-457200">
              <a:buFont typeface="Arial"/>
              <a:buChar char="•"/>
            </a:pPr>
            <a:r>
              <a:rPr lang="en-US" sz="2200" dirty="0" smtClean="0">
                <a:latin typeface="Helvetica" pitchFamily="2" charset="0"/>
              </a:rPr>
              <a:t>BSI  requirements</a:t>
            </a:r>
          </a:p>
          <a:p>
            <a:pPr marL="1371600" lvl="2" indent="-457200">
              <a:buFont typeface="Arial"/>
              <a:buChar char="•"/>
            </a:pPr>
            <a:r>
              <a:rPr lang="en-US" sz="2200" dirty="0" smtClean="0">
                <a:latin typeface="Helvetica" pitchFamily="2" charset="0"/>
              </a:rPr>
              <a:t>Cryostat installation</a:t>
            </a:r>
          </a:p>
          <a:p>
            <a:pPr marL="1371600" lvl="2" indent="-457200">
              <a:buFont typeface="Arial"/>
              <a:buChar char="•"/>
            </a:pPr>
            <a:r>
              <a:rPr lang="en-US" sz="2200" dirty="0" smtClean="0">
                <a:latin typeface="Helvetica" pitchFamily="2" charset="0"/>
              </a:rPr>
              <a:t>Cryogenics installation</a:t>
            </a:r>
          </a:p>
          <a:p>
            <a:pPr marL="1371600" lvl="2" indent="-457200">
              <a:buFont typeface="Arial"/>
              <a:buChar char="•"/>
            </a:pPr>
            <a:r>
              <a:rPr lang="en-US" sz="2200" dirty="0" smtClean="0">
                <a:latin typeface="Helvetica" pitchFamily="2" charset="0"/>
              </a:rPr>
              <a:t>Surface storage</a:t>
            </a:r>
          </a:p>
          <a:p>
            <a:pPr marL="1371600" lvl="2" indent="-457200">
              <a:buFont typeface="Arial"/>
              <a:buChar char="•"/>
            </a:pPr>
            <a:r>
              <a:rPr lang="en-US" sz="2200" dirty="0" smtClean="0">
                <a:latin typeface="Helvetica" pitchFamily="2" charset="0"/>
              </a:rPr>
              <a:t>Central organized manpower</a:t>
            </a:r>
            <a:r>
              <a:rPr lang="en-US" sz="2200" dirty="0">
                <a:latin typeface="Helvetica" pitchFamily="2" charset="0"/>
              </a:rPr>
              <a:t>						</a:t>
            </a:r>
          </a:p>
          <a:p>
            <a:pPr marL="457200" indent="-457200">
              <a:buFont typeface="+mj-lt"/>
              <a:buAutoNum type="arabicParenR"/>
            </a:pPr>
            <a:endParaRPr lang="en-US" sz="2200" dirty="0">
              <a:latin typeface="Helvetica" pitchFamily="2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sz="2200" dirty="0" smtClean="0">
                <a:latin typeface="Helvetica" pitchFamily="2" charset="0"/>
              </a:rPr>
              <a:t>Then we discuss the Detector installation scenario, including the requirements on the central SDSD and JPO teams. The requirements on the various consortia</a:t>
            </a:r>
            <a:endParaRPr lang="en-US" sz="22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83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shot 2019-07-10 at 12.19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0389" y="743962"/>
            <a:ext cx="9144000" cy="55953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8771"/>
            <a:ext cx="8293100" cy="548785"/>
          </a:xfrm>
        </p:spPr>
        <p:txBody>
          <a:bodyPr/>
          <a:lstStyle/>
          <a:p>
            <a:r>
              <a:rPr lang="en-US" sz="3200" dirty="0" smtClean="0"/>
              <a:t>Work organization and actors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smtClean="0"/>
              <a:t>19.08.19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DUNE and LBNF post EXC FS Installation Planning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8AA3EDC-84CE-5D44-955B-22A59AD2752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665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8771"/>
            <a:ext cx="8293100" cy="548785"/>
          </a:xfrm>
        </p:spPr>
        <p:txBody>
          <a:bodyPr/>
          <a:lstStyle/>
          <a:p>
            <a:r>
              <a:rPr lang="en-US" sz="3200" dirty="0" smtClean="0"/>
              <a:t>Work organization and actors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smtClean="0"/>
              <a:t>19.08.19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DUNE and LBNF post EXC FS Installation Planning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8AA3EDC-84CE-5D44-955B-22A59AD2752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0133" y="1343341"/>
            <a:ext cx="864088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Helvetica" pitchFamily="2" charset="0"/>
              </a:rPr>
              <a:t>At some point in time (T0):</a:t>
            </a:r>
          </a:p>
          <a:p>
            <a:endParaRPr lang="en-US" sz="2000" dirty="0">
              <a:latin typeface="Helvetica" pitchFamily="2" charset="0"/>
            </a:endParaRPr>
          </a:p>
          <a:p>
            <a:r>
              <a:rPr lang="en-US" sz="2000" dirty="0" smtClean="0">
                <a:latin typeface="Helvetica" pitchFamily="2" charset="0"/>
              </a:rPr>
              <a:t>		- </a:t>
            </a:r>
            <a:r>
              <a:rPr lang="en-US" sz="2000" dirty="0" err="1" smtClean="0">
                <a:latin typeface="Helvetica" pitchFamily="2" charset="0"/>
              </a:rPr>
              <a:t>EXCavation</a:t>
            </a:r>
            <a:r>
              <a:rPr lang="en-US" sz="2000" dirty="0" smtClean="0">
                <a:latin typeface="Helvetica" pitchFamily="2" charset="0"/>
              </a:rPr>
              <a:t> of the </a:t>
            </a:r>
            <a:r>
              <a:rPr lang="en-US" sz="2000" dirty="0" smtClean="0">
                <a:latin typeface="Helvetica" pitchFamily="2" charset="0"/>
              </a:rPr>
              <a:t>North (N) </a:t>
            </a:r>
            <a:r>
              <a:rPr lang="en-US" sz="2000" dirty="0" smtClean="0">
                <a:latin typeface="Helvetica" pitchFamily="2" charset="0"/>
              </a:rPr>
              <a:t>and CUC caverns will be over</a:t>
            </a:r>
          </a:p>
          <a:p>
            <a:endParaRPr lang="en-US" sz="2000" dirty="0">
              <a:latin typeface="Helvetica" pitchFamily="2" charset="0"/>
            </a:endParaRPr>
          </a:p>
          <a:p>
            <a:r>
              <a:rPr lang="en-US" sz="2000" dirty="0" smtClean="0">
                <a:latin typeface="Helvetica" pitchFamily="2" charset="0"/>
              </a:rPr>
              <a:t>		- </a:t>
            </a:r>
            <a:r>
              <a:rPr lang="en-US" sz="2000" dirty="0" err="1" smtClean="0">
                <a:latin typeface="Helvetica" pitchFamily="2" charset="0"/>
              </a:rPr>
              <a:t>EXCavation</a:t>
            </a:r>
            <a:r>
              <a:rPr lang="en-US" sz="2000" dirty="0" smtClean="0">
                <a:latin typeface="Helvetica" pitchFamily="2" charset="0"/>
              </a:rPr>
              <a:t> of the </a:t>
            </a:r>
            <a:r>
              <a:rPr lang="en-US" sz="2000" dirty="0" smtClean="0">
                <a:latin typeface="Helvetica" pitchFamily="2" charset="0"/>
              </a:rPr>
              <a:t>South (S) </a:t>
            </a:r>
            <a:r>
              <a:rPr lang="en-US" sz="2000" dirty="0" smtClean="0">
                <a:latin typeface="Helvetica" pitchFamily="2" charset="0"/>
              </a:rPr>
              <a:t>cavern will continue for  4-5 months</a:t>
            </a:r>
          </a:p>
          <a:p>
            <a:endParaRPr lang="en-US" sz="2000" dirty="0">
              <a:latin typeface="Helvetica" pitchFamily="2" charset="0"/>
            </a:endParaRPr>
          </a:p>
          <a:p>
            <a:r>
              <a:rPr lang="en-US" sz="2000" dirty="0" smtClean="0">
                <a:latin typeface="Helvetica" pitchFamily="2" charset="0"/>
              </a:rPr>
              <a:t>		</a:t>
            </a:r>
          </a:p>
          <a:p>
            <a:r>
              <a:rPr lang="en-US" sz="2000" dirty="0" smtClean="0">
                <a:latin typeface="Helvetica" pitchFamily="2" charset="0"/>
              </a:rPr>
              <a:t>We would like at this point to define a transition of responsibilities between the contractor in charge of the excavation and FNAL </a:t>
            </a:r>
            <a:r>
              <a:rPr lang="en-US" sz="2000" dirty="0" smtClean="0">
                <a:latin typeface="Helvetica" pitchFamily="2" charset="0"/>
              </a:rPr>
              <a:t>(handover</a:t>
            </a:r>
            <a:r>
              <a:rPr lang="en-US" sz="2000" dirty="0" smtClean="0">
                <a:latin typeface="Helvetica" pitchFamily="2" charset="0"/>
              </a:rPr>
              <a:t>)</a:t>
            </a:r>
          </a:p>
          <a:p>
            <a:endParaRPr lang="en-US" sz="2000" dirty="0">
              <a:latin typeface="Helvetica" pitchFamily="2" charset="0"/>
            </a:endParaRPr>
          </a:p>
          <a:p>
            <a:r>
              <a:rPr lang="en-US" sz="2000" dirty="0" smtClean="0">
                <a:latin typeface="Helvetica" pitchFamily="2" charset="0"/>
              </a:rPr>
              <a:t>A new phase will open, with several new and old actors sharing the same space at least in the </a:t>
            </a:r>
            <a:r>
              <a:rPr lang="en-US" sz="2000" dirty="0" smtClean="0">
                <a:latin typeface="Helvetica" pitchFamily="2" charset="0"/>
              </a:rPr>
              <a:t>N-cavern</a:t>
            </a:r>
            <a:endParaRPr lang="en-US" sz="2000" dirty="0" smtClean="0">
              <a:latin typeface="Helvetica" pitchFamily="2" charset="0"/>
            </a:endParaRPr>
          </a:p>
          <a:p>
            <a:endParaRPr lang="en-US" sz="2000" dirty="0">
              <a:latin typeface="Helvetica" pitchFamily="2" charset="0"/>
            </a:endParaRPr>
          </a:p>
          <a:p>
            <a:r>
              <a:rPr lang="en-US" sz="2000" dirty="0" smtClean="0">
                <a:latin typeface="Helvetica" pitchFamily="2" charset="0"/>
              </a:rPr>
              <a:t>At this moment, all activities will be controlled and steered by a new organization (JPO)</a:t>
            </a:r>
          </a:p>
          <a:p>
            <a:r>
              <a:rPr lang="en-US" sz="2000" dirty="0">
                <a:latin typeface="Helvetica" pitchFamily="2" charset="0"/>
              </a:rPr>
              <a:t>	</a:t>
            </a:r>
            <a:endParaRPr lang="en-US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222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smtClean="0"/>
              <a:t>19.08.19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DUNE and LBNF post EXC FS Installation Planning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8AA3EDC-84CE-5D44-955B-22A59AD2752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Highest level schedule protected by the EFIG (proposal in P6)</a:t>
            </a:r>
            <a:endParaRPr lang="en-US" dirty="0"/>
          </a:p>
        </p:txBody>
      </p:sp>
      <p:pic>
        <p:nvPicPr>
          <p:cNvPr id="8" name="Picture 7" descr="Screenshot 2019-08-18 at 10.43.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9800"/>
            <a:ext cx="9144000" cy="496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62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8771"/>
            <a:ext cx="8293100" cy="548785"/>
          </a:xfrm>
        </p:spPr>
        <p:txBody>
          <a:bodyPr/>
          <a:lstStyle/>
          <a:p>
            <a:r>
              <a:rPr lang="en-US" sz="3200" dirty="0" smtClean="0"/>
              <a:t>BSI activities proposal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smtClean="0"/>
              <a:t>19.08.19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DUNE and LBNF post EXC FS Installation Planning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8AA3EDC-84CE-5D44-955B-22A59AD27526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 descr="Screenshot 2019-08-18 at 10.47.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488" y="799022"/>
            <a:ext cx="7493000" cy="623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802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102759"/>
            <a:ext cx="8293100" cy="548785"/>
          </a:xfrm>
        </p:spPr>
        <p:txBody>
          <a:bodyPr/>
          <a:lstStyle/>
          <a:p>
            <a:r>
              <a:rPr lang="en-US" sz="3200" dirty="0" smtClean="0"/>
              <a:t>Cryostats activities (1/2)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smtClean="0"/>
              <a:t>19.08.19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DUNE and LBNF post EXC FS Installation Planning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8AA3EDC-84CE-5D44-955B-22A59AD27526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 descr="Screenshot 2019-08-18 at 10.48.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651544"/>
            <a:ext cx="7543800" cy="620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830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102759"/>
            <a:ext cx="8293100" cy="548785"/>
          </a:xfrm>
        </p:spPr>
        <p:txBody>
          <a:bodyPr/>
          <a:lstStyle/>
          <a:p>
            <a:r>
              <a:rPr lang="en-US" sz="3200" dirty="0" smtClean="0"/>
              <a:t>Cryostats activities (2/2)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smtClean="0"/>
              <a:t>19.08.19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DUNE and LBNF post EXC FS Installation Planning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8AA3EDC-84CE-5D44-955B-22A59AD27526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Picture 7" descr="Screenshot 2019-08-18 at 10.55.5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4347"/>
            <a:ext cx="9144000" cy="564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298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shot 2019-07-10 at 12.22.5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25" y="696295"/>
            <a:ext cx="8750300" cy="56826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2281"/>
            <a:ext cx="9144000" cy="548785"/>
          </a:xfrm>
        </p:spPr>
        <p:txBody>
          <a:bodyPr/>
          <a:lstStyle/>
          <a:p>
            <a:pPr algn="ctr"/>
            <a:r>
              <a:rPr lang="en-US" sz="3200" dirty="0" smtClean="0"/>
              <a:t>Work organization and actors after handover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smtClean="0"/>
              <a:t>19.08.19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DUNE and LBNF post EXC FS Installation Planning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8AA3EDC-84CE-5D44-955B-22A59AD2752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248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BNF Template_0512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mailTo xmlns="http://schemas.microsoft.com/sharepoint/v3" xsi:nil="true"/>
    <EmailHeaders xmlns="http://schemas.microsoft.com/sharepoint/v4" xsi:nil="true"/>
    <EmailSender xmlns="http://schemas.microsoft.com/sharepoint/v3" xsi:nil="true"/>
    <EmailFrom xmlns="http://schemas.microsoft.com/sharepoint/v3" xsi:nil="true"/>
    <EmailSubject xmlns="http://schemas.microsoft.com/sharepoint/v3" xsi:nil="true"/>
    <EmailCc xmlns="http://schemas.microsoft.com/sharepoint/v3" xsi:nil="true"/>
    <_dlc_DocId xmlns="45260a83-08c0-4921-92a3-cd56dcdbef58">-1448-1310</_dlc_DocId>
    <_dlc_DocIdUrl xmlns="45260a83-08c0-4921-92a3-cd56dcdbef58">
      <Url>https://fermipoint.fnal.gov/organization/ocoo/ippm/POG/_layouts/15/DocIdRedir.aspx?ID=-1448-1310</Url>
      <Description>-1448-1310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1AF680F1B8DC4AB25B9B5587C2C163" ma:contentTypeVersion="9" ma:contentTypeDescription="Create a new document." ma:contentTypeScope="" ma:versionID="4840863bd276b59016c9650ad1349d8b">
  <xsd:schema xmlns:xsd="http://www.w3.org/2001/XMLSchema" xmlns:xs="http://www.w3.org/2001/XMLSchema" xmlns:p="http://schemas.microsoft.com/office/2006/metadata/properties" xmlns:ns1="http://schemas.microsoft.com/sharepoint/v3" xmlns:ns2="45260a83-08c0-4921-92a3-cd56dcdbef58" xmlns:ns3="http://schemas.microsoft.com/sharepoint/v4" targetNamespace="http://schemas.microsoft.com/office/2006/metadata/properties" ma:root="true" ma:fieldsID="38fb4b4de64017f4173acca26950064a" ns1:_="" ns2:_="" ns3:_="">
    <xsd:import namespace="http://schemas.microsoft.com/sharepoint/v3"/>
    <xsd:import namespace="45260a83-08c0-4921-92a3-cd56dcdbef58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EmailSender" minOccurs="0"/>
                <xsd:element ref="ns1:EmailTo" minOccurs="0"/>
                <xsd:element ref="ns1:EmailCc" minOccurs="0"/>
                <xsd:element ref="ns1:EmailFrom" minOccurs="0"/>
                <xsd:element ref="ns1:EmailSubject" minOccurs="0"/>
                <xsd:element ref="ns3:EmailHead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mailSender" ma:index="11" nillable="true" ma:displayName="E-Mail Sender" ma:hidden="true" ma:internalName="EmailSender">
      <xsd:simpleType>
        <xsd:restriction base="dms:Note">
          <xsd:maxLength value="255"/>
        </xsd:restriction>
      </xsd:simpleType>
    </xsd:element>
    <xsd:element name="EmailTo" ma:index="12" nillable="true" ma:displayName="E-Mail To" ma:hidden="true" ma:internalName="EmailTo">
      <xsd:simpleType>
        <xsd:restriction base="dms:Note">
          <xsd:maxLength value="255"/>
        </xsd:restriction>
      </xsd:simpleType>
    </xsd:element>
    <xsd:element name="EmailCc" ma:index="13" nillable="true" ma:displayName="E-Mail Cc" ma:hidden="true" ma:internalName="EmailCc">
      <xsd:simpleType>
        <xsd:restriction base="dms:Note">
          <xsd:maxLength value="255"/>
        </xsd:restriction>
      </xsd:simpleType>
    </xsd:element>
    <xsd:element name="EmailFrom" ma:index="14" nillable="true" ma:displayName="E-Mail From" ma:hidden="true" ma:internalName="EmailFrom">
      <xsd:simpleType>
        <xsd:restriction base="dms:Text"/>
      </xsd:simpleType>
    </xsd:element>
    <xsd:element name="EmailSubject" ma:index="15" nillable="true" ma:displayName="E-Mail Subject" ma:hidden="true" ma:internalName="EmailSubjec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260a83-08c0-4921-92a3-cd56dcdbef5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EmailHeaders" ma:index="16" nillable="true" ma:displayName="E-Mail Headers" ma:hidden="true" ma:internalName="EmailHeaders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8CF7D078-D617-4A85-8085-53B3E89E0CC6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45260a83-08c0-4921-92a3-cd56dcdbef58"/>
    <ds:schemaRef ds:uri="http://schemas.microsoft.com/sharepoint/v3"/>
    <ds:schemaRef ds:uri="http://schemas.microsoft.com/sharepoint/v4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BB45DA5-EF4F-4790-8DA6-83930B4E4FC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B8A674B-4537-445F-A4B2-7B85DB3688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5260a83-08c0-4921-92a3-cd56dcdbef58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B2B80A09-993E-43E4-93B0-0331CC112F0E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46289</TotalTime>
  <Words>646</Words>
  <Application>Microsoft Macintosh PowerPoint</Application>
  <PresentationFormat>On-screen Show (4:3)</PresentationFormat>
  <Paragraphs>162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LBNF Template_051215</vt:lpstr>
      <vt:lpstr>LBNF Content-Footer Theme</vt:lpstr>
      <vt:lpstr>1_LBNF Content-Footer Theme</vt:lpstr>
      <vt:lpstr>2_LBNF Content-Footer Theme</vt:lpstr>
      <vt:lpstr>DUNE and LBNF FS post EXC Installation Planning</vt:lpstr>
      <vt:lpstr>Our goal in the next 3 days:</vt:lpstr>
      <vt:lpstr>Work organization and actors</vt:lpstr>
      <vt:lpstr>Work organization and actors</vt:lpstr>
      <vt:lpstr>Highest level schedule protected by the EFIG (proposal in P6)</vt:lpstr>
      <vt:lpstr>BSI activities proposal</vt:lpstr>
      <vt:lpstr>Cryostats activities (1/2)</vt:lpstr>
      <vt:lpstr>Cryostats activities (2/2)</vt:lpstr>
      <vt:lpstr>Work organization and actors after handover</vt:lpstr>
      <vt:lpstr>Work organization and actors after handover</vt:lpstr>
      <vt:lpstr>On the floor in situ</vt:lpstr>
      <vt:lpstr>On the floor in situ</vt:lpstr>
      <vt:lpstr>On the floor in situ</vt:lpstr>
      <vt:lpstr>SDSD division manpower (today 4 FTEs)</vt:lpstr>
      <vt:lpstr>What is now needed ?</vt:lpstr>
      <vt:lpstr>What is now needed ?</vt:lpstr>
      <vt:lpstr>Now lets go in steps to see where we are with the various activities preparation     enjoy the next 3 days!</vt:lpstr>
    </vt:vector>
  </TitlesOfParts>
  <Company>Sandbox Studio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Nessi</cp:lastModifiedBy>
  <cp:revision>812</cp:revision>
  <cp:lastPrinted>2019-07-30T11:47:00Z</cp:lastPrinted>
  <dcterms:created xsi:type="dcterms:W3CDTF">2015-04-30T14:29:22Z</dcterms:created>
  <dcterms:modified xsi:type="dcterms:W3CDTF">2019-08-19T09:23:57Z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0x010100301AF680F1B8DC4AB25B9B5587C2C163</vt:lpwstr>
  </property>
  <property fmtid="{D5CDD505-2E9C-101B-9397-08002B2CF9AE}" pid="3" name="_dlc_DocIdItemGuid">
    <vt:lpwstr>8f7766be-5104-4119-bdaf-ebadda36266e</vt:lpwstr>
  </property>
</Properties>
</file>