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7"/>
  </p:notesMasterIdLst>
  <p:handoutMasterIdLst>
    <p:handoutMasterId r:id="rId8"/>
  </p:handoutMasterIdLst>
  <p:sldIdLst>
    <p:sldId id="294" r:id="rId2"/>
    <p:sldId id="360" r:id="rId3"/>
    <p:sldId id="357" r:id="rId4"/>
    <p:sldId id="359" r:id="rId5"/>
    <p:sldId id="358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99860" autoAdjust="0"/>
  </p:normalViewPr>
  <p:slideViewPr>
    <p:cSldViewPr snapToGrid="0" snapToObjects="1" showGuides="1">
      <p:cViewPr varScale="1">
        <p:scale>
          <a:sx n="88" d="100"/>
          <a:sy n="88" d="100"/>
        </p:scale>
        <p:origin x="758" y="6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0680" y="900747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32080" y="22127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B677E49-F064-4044-BDAD-0FA6D04E69CD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7D49B21-0D35-4BA5-BB6C-1D22D2DB242C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F902B90C-1C02-4AA5-B6F4-73B989CC8769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68F9E93-7A65-4FDF-980A-75B87504A670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0E6C25D5-C11A-4C1D-A84C-1882D87EB44F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03694C-0343-4EDB-B6E3-BCB927D6A640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5852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61866B-689A-49D9-AD23-09186E72688D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5852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520700" indent="-2286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85800" indent="-16510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95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2410D13-70CE-4C66-BE23-82F7BD01C0D1}" type="datetime1">
              <a:rPr lang="en-US" smtClean="0"/>
              <a:t>8/19/2019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15900" y="6054879"/>
            <a:ext cx="7538966" cy="0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5900" y="6258863"/>
            <a:ext cx="526286" cy="245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6418" y="6190317"/>
            <a:ext cx="7316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LBNF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935018" y="6173440"/>
            <a:ext cx="1108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4C97"/>
                </a:solidFill>
                <a:latin typeface="Helvetica"/>
                <a:cs typeface="Helvetica"/>
              </a:rPr>
              <a:t>CERN NP</a:t>
            </a:r>
            <a:endParaRPr lang="en-US" sz="1600" b="1" dirty="0">
              <a:solidFill>
                <a:srgbClr val="004C97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452482"/>
            <a:ext cx="8499231" cy="1390219"/>
          </a:xfrm>
        </p:spPr>
        <p:txBody>
          <a:bodyPr/>
          <a:lstStyle/>
          <a:p>
            <a:r>
              <a:rPr lang="en-US" dirty="0"/>
              <a:t>Dimitar MLADENOV &amp; The entire CERN Team 	</a:t>
            </a:r>
          </a:p>
          <a:p>
            <a:r>
              <a:rPr lang="en-US" dirty="0" smtClean="0"/>
              <a:t>FS Installation Workshop</a:t>
            </a:r>
          </a:p>
          <a:p>
            <a:r>
              <a:rPr lang="en-US" dirty="0" smtClean="0"/>
              <a:t>SURF, 19-22 August 2019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1463" y="4172311"/>
            <a:ext cx="8802076" cy="1003049"/>
          </a:xfrm>
        </p:spPr>
        <p:txBody>
          <a:bodyPr>
            <a:noAutofit/>
          </a:bodyPr>
          <a:lstStyle/>
          <a:p>
            <a:r>
              <a:rPr lang="en-GB" sz="1800" dirty="0" smtClean="0"/>
              <a:t>LBNF - </a:t>
            </a:r>
            <a:r>
              <a:rPr lang="en-GB" sz="1800" dirty="0"/>
              <a:t>Required infrastructure to start cryostat installation </a:t>
            </a:r>
            <a:endParaRPr lang="en-GB" sz="1800" dirty="0" smtClean="0"/>
          </a:p>
          <a:p>
            <a:r>
              <a:rPr lang="en-GB" sz="1800" dirty="0" smtClean="0"/>
              <a:t>and </a:t>
            </a:r>
            <a:r>
              <a:rPr lang="en-GB" sz="1800" dirty="0"/>
              <a:t>material movement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52400"/>
            <a:ext cx="6703226" cy="3949699"/>
          </a:xfrm>
          <a:prstGeom prst="rect">
            <a:avLst/>
          </a:prstGeom>
        </p:spPr>
      </p:pic>
      <p:pic>
        <p:nvPicPr>
          <p:cNvPr id="9" name="Picture Placeholder 30" descr="CERNlogoOutline_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3" r="1053"/>
          <a:stretch>
            <a:fillRect/>
          </a:stretch>
        </p:blipFill>
        <p:spPr>
          <a:xfrm>
            <a:off x="6221061" y="5725390"/>
            <a:ext cx="1132610" cy="1132610"/>
          </a:xfrm>
          <a:prstGeom prst="rect">
            <a:avLst/>
          </a:prstGeom>
        </p:spPr>
      </p:pic>
      <p:pic>
        <p:nvPicPr>
          <p:cNvPr id="10" name="Picture 16" descr="SanfordSURF-horiz-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593" y="6370239"/>
            <a:ext cx="1304677" cy="48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FermiLogo_RGB_NALBlu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593" y="5870469"/>
            <a:ext cx="1532249" cy="27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6" y="88173"/>
            <a:ext cx="79822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/>
              <a:t>LBNF –  </a:t>
            </a:r>
            <a:r>
              <a:rPr lang="en-GB" sz="2000" b="1" i="1" dirty="0"/>
              <a:t>Required infrastructure to start cryostat installation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288" y="506820"/>
            <a:ext cx="892175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At </a:t>
            </a:r>
            <a:r>
              <a:rPr lang="en-US" sz="1400" b="1" i="1" dirty="0" smtClean="0"/>
              <a:t>T0</a:t>
            </a:r>
            <a:r>
              <a:rPr lang="en-US" sz="1400" dirty="0" smtClean="0"/>
              <a:t> we would need: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i="1" dirty="0" smtClean="0"/>
              <a:t>Access</a:t>
            </a:r>
            <a:r>
              <a:rPr lang="en-US" sz="1400" dirty="0" smtClean="0"/>
              <a:t> (both sides)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If a permanent one is not available (the preferred option), then we need temporary one (stairs, scaffolding, </a:t>
            </a:r>
            <a:r>
              <a:rPr lang="en-US" sz="1400" dirty="0" err="1" smtClean="0"/>
              <a:t>Alimak</a:t>
            </a:r>
            <a:r>
              <a:rPr lang="en-US" sz="1400" dirty="0" smtClean="0"/>
              <a:t>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i="1" dirty="0" smtClean="0"/>
              <a:t>Lights</a:t>
            </a:r>
            <a:r>
              <a:rPr lang="en-US" sz="1400" dirty="0" smtClean="0"/>
              <a:t> </a:t>
            </a:r>
          </a:p>
          <a:p>
            <a:r>
              <a:rPr lang="en-US" sz="1400" dirty="0"/>
              <a:t>	 If a permanent one is not available (the preferred option), then we need temporary </a:t>
            </a:r>
            <a:r>
              <a:rPr lang="en-US" sz="1400" dirty="0" smtClean="0"/>
              <a:t>one. In the </a:t>
            </a:r>
            <a:r>
              <a:rPr lang="en-US" sz="1400" b="1" i="1" dirty="0" smtClean="0"/>
              <a:t>cage</a:t>
            </a:r>
            <a:r>
              <a:rPr lang="en-US" sz="14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i="1" dirty="0" smtClean="0"/>
              <a:t>Electrical Power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Single and three Phases, US as well as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Communication</a:t>
            </a:r>
          </a:p>
          <a:p>
            <a:pPr lvl="1"/>
            <a:r>
              <a:rPr lang="en-US" sz="1400" dirty="0" err="1" smtClean="0"/>
              <a:t>WiFi</a:t>
            </a:r>
            <a:r>
              <a:rPr lang="en-US" sz="1400" dirty="0" smtClean="0"/>
              <a:t>, GSM?,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i="1" dirty="0" smtClean="0"/>
              <a:t>Ventilation</a:t>
            </a:r>
          </a:p>
          <a:p>
            <a:r>
              <a:rPr lang="en-US" sz="1400" dirty="0" smtClean="0"/>
              <a:t>	Shall be operational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i="1" dirty="0" smtClean="0"/>
              <a:t>Compressed </a:t>
            </a:r>
            <a:r>
              <a:rPr lang="en-US" sz="1400" i="1" dirty="0"/>
              <a:t>Air</a:t>
            </a:r>
          </a:p>
          <a:p>
            <a:r>
              <a:rPr lang="en-US" sz="1400" dirty="0"/>
              <a:t>	Could be </a:t>
            </a:r>
            <a:r>
              <a:rPr lang="en-US" sz="1400" dirty="0" smtClean="0"/>
              <a:t>temporary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Working Safety Organization</a:t>
            </a:r>
          </a:p>
          <a:p>
            <a:pPr lvl="1"/>
            <a:r>
              <a:rPr lang="en-US" sz="1400" dirty="0" smtClean="0"/>
              <a:t>Training, approved PPE</a:t>
            </a:r>
            <a:r>
              <a:rPr lang="en-US" sz="1400" dirty="0"/>
              <a:t>, </a:t>
            </a:r>
            <a:r>
              <a:rPr lang="en-US" sz="1400" dirty="0" smtClean="0"/>
              <a:t>requirements, access control, etc.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Full Organization on the Surface for lowering down the material</a:t>
            </a:r>
          </a:p>
          <a:p>
            <a:r>
              <a:rPr lang="en-US" sz="1400" dirty="0"/>
              <a:t>	</a:t>
            </a:r>
            <a:r>
              <a:rPr lang="en-US" sz="1400" dirty="0" smtClean="0"/>
              <a:t>All the beams for the floor shall be ready for immediately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 </a:t>
            </a:r>
            <a:r>
              <a:rPr lang="en-US" sz="1400" i="1" dirty="0" smtClean="0"/>
              <a:t>Underground Crane &amp; Hoists</a:t>
            </a:r>
            <a:endParaRPr lang="en-US" sz="1400" i="1" dirty="0"/>
          </a:p>
          <a:p>
            <a:r>
              <a:rPr lang="en-US" sz="1400" dirty="0" smtClean="0"/>
              <a:t>	Shall be operational (including a </a:t>
            </a:r>
            <a:r>
              <a:rPr lang="en-US" sz="1400" i="1" dirty="0" smtClean="0"/>
              <a:t>professional</a:t>
            </a:r>
            <a:r>
              <a:rPr lang="en-US" sz="1400" dirty="0" smtClean="0"/>
              <a:t> rigging team, and full set of basic rigging accessories)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Fully operational survey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General cleaning, by dedicated team will be performed on daily </a:t>
            </a:r>
            <a:r>
              <a:rPr lang="en-US" sz="1400" i="1" dirty="0" smtClean="0"/>
              <a:t>bases</a:t>
            </a:r>
            <a:endParaRPr lang="en-US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 smtClean="0"/>
              <a:t>Also to decide who provides some of the tools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i="1" dirty="0" smtClean="0"/>
              <a:t>Load guiders for the shafts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i="1" dirty="0" smtClean="0"/>
              <a:t>Carts for the beams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200" i="1" dirty="0" smtClean="0"/>
              <a:t>Etc. </a:t>
            </a:r>
            <a:endParaRPr lang="en-GB" sz="1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6" y="88173"/>
            <a:ext cx="890884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LBNF –  </a:t>
            </a:r>
            <a:r>
              <a:rPr lang="en-GB" sz="2000" b="1" i="1" dirty="0" smtClean="0"/>
              <a:t>Required infrastructure to start cryostat installation </a:t>
            </a:r>
          </a:p>
          <a:p>
            <a:r>
              <a:rPr lang="en-GB" sz="2000" b="1" i="1" dirty="0" smtClean="0"/>
              <a:t>and material movement</a:t>
            </a:r>
          </a:p>
          <a:p>
            <a:endParaRPr lang="en-GB" sz="18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t="4893" r="2429" b="9822"/>
          <a:stretch/>
        </p:blipFill>
        <p:spPr>
          <a:xfrm>
            <a:off x="396355" y="3845505"/>
            <a:ext cx="2638396" cy="17960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876" y="878116"/>
            <a:ext cx="88095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Main Electrical Power 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  10 x Welding posts</a:t>
            </a:r>
          </a:p>
          <a:p>
            <a:pPr lvl="1"/>
            <a:r>
              <a:rPr lang="en-US" sz="1800" dirty="0" smtClean="0"/>
              <a:t>10 x 15A @ 460V </a:t>
            </a:r>
          </a:p>
          <a:p>
            <a:pPr lvl="1"/>
            <a:r>
              <a:rPr lang="en-US" sz="1800" dirty="0" smtClean="0"/>
              <a:t>Peak Power: 150A @ 460V (3 phase)</a:t>
            </a:r>
          </a:p>
          <a:p>
            <a:endParaRPr lang="en-US" sz="1800" dirty="0" smtClean="0"/>
          </a:p>
          <a:p>
            <a:r>
              <a:rPr lang="en-US" sz="1800" dirty="0" smtClean="0"/>
              <a:t>Ideally spread on two main electrical distribution boxes (north and south) in the middle of each cavern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8" name="Picture 7" descr="C:\Users\mladenov\AppData\Local\Microsoft\Windows\Temporary Internet Files\Content.Word\IMG_0930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6" t="22021" r="6360" b="12153"/>
          <a:stretch/>
        </p:blipFill>
        <p:spPr bwMode="auto">
          <a:xfrm rot="10800000">
            <a:off x="3134062" y="3845505"/>
            <a:ext cx="2331086" cy="1796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mladenov\AppData\Local\Microsoft\Windows\Temporary Internet Files\Content.Word\IMG_0914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t="13013" b="13564"/>
          <a:stretch/>
        </p:blipFill>
        <p:spPr bwMode="auto">
          <a:xfrm rot="10800000">
            <a:off x="5564458" y="3845505"/>
            <a:ext cx="2658110" cy="1796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50621" y="3340778"/>
            <a:ext cx="529864" cy="373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US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67434" y="3340778"/>
            <a:ext cx="529864" cy="373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EU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84247" y="3355059"/>
            <a:ext cx="529864" cy="373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EU</a:t>
            </a:r>
          </a:p>
        </p:txBody>
      </p:sp>
    </p:spTree>
    <p:extLst>
      <p:ext uri="{BB962C8B-B14F-4D97-AF65-F5344CB8AC3E}">
        <p14:creationId xmlns:p14="http://schemas.microsoft.com/office/powerpoint/2010/main" val="186301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876" y="88173"/>
            <a:ext cx="79822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LBNF –  Electric power requirements throughout the cryostat construction </a:t>
            </a:r>
            <a:endParaRPr lang="en-GB" sz="18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6103" r="18191" b="9155"/>
          <a:stretch/>
        </p:blipFill>
        <p:spPr>
          <a:xfrm rot="10800000">
            <a:off x="142873" y="2489283"/>
            <a:ext cx="5503818" cy="340641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996810" y="3260040"/>
            <a:ext cx="116931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t="13042" r="2667" b="32931"/>
          <a:stretch/>
        </p:blipFill>
        <p:spPr>
          <a:xfrm>
            <a:off x="142873" y="608705"/>
            <a:ext cx="5503819" cy="16917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996810" y="3601035"/>
            <a:ext cx="116931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2996465" y="5416500"/>
            <a:ext cx="116931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2996465" y="5757495"/>
            <a:ext cx="116931" cy="45719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42180" y="2087880"/>
            <a:ext cx="49285" cy="9714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987035" y="2087880"/>
            <a:ext cx="49285" cy="9714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4774175" y="2087880"/>
            <a:ext cx="49285" cy="9714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519030" y="2087880"/>
            <a:ext cx="49285" cy="9714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3498948" y="3712747"/>
            <a:ext cx="1854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Electric Distribution Boxes (and Compressed Air)</a:t>
            </a:r>
            <a:endParaRPr lang="en-GB" sz="1800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3113742" y="3942030"/>
            <a:ext cx="456772" cy="1809327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079662" y="3942030"/>
            <a:ext cx="490852" cy="1480336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3079662" y="3683423"/>
            <a:ext cx="490852" cy="258607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3054930" y="3322511"/>
            <a:ext cx="515584" cy="621068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940114" y="1468500"/>
            <a:ext cx="1854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Electric Distribution Boxes (and Compressed Air)</a:t>
            </a:r>
            <a:endParaRPr lang="en-GB" sz="1800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708076" y="1733155"/>
            <a:ext cx="1797241" cy="385888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708076" y="1733155"/>
            <a:ext cx="1047966" cy="402647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1036320" y="1697784"/>
            <a:ext cx="975360" cy="469558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308295" y="1699332"/>
            <a:ext cx="1703385" cy="405956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6119534" y="1331240"/>
            <a:ext cx="24471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Proposed locations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714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09406" y="2447109"/>
            <a:ext cx="2969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Thank you!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772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N_PPT_113015-SBND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SBN_PPT_113015-SBND.potx</Template>
  <TotalTime>34286</TotalTime>
  <Words>130</Words>
  <Application>Microsoft Office PowerPoint</Application>
  <PresentationFormat>On-screen Show (4:3)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ＭＳ Ｐゴシック</vt:lpstr>
      <vt:lpstr>Arial</vt:lpstr>
      <vt:lpstr>Calibri</vt:lpstr>
      <vt:lpstr>Geneva</vt:lpstr>
      <vt:lpstr>Helvetica</vt:lpstr>
      <vt:lpstr>Lucida Grande</vt:lpstr>
      <vt:lpstr>Wingdings</vt:lpstr>
      <vt:lpstr>SBN_PPT_113015-SBND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Dimitar Mladenov</cp:lastModifiedBy>
  <cp:revision>437</cp:revision>
  <cp:lastPrinted>2015-12-16T08:26:01Z</cp:lastPrinted>
  <dcterms:created xsi:type="dcterms:W3CDTF">2014-01-03T20:18:13Z</dcterms:created>
  <dcterms:modified xsi:type="dcterms:W3CDTF">2019-08-19T15:44:57Z</dcterms:modified>
</cp:coreProperties>
</file>