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17.JPG" ContentType="image/jpeg"/>
  <Override PartName="/ppt/media/image18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1" r:id="rId4"/>
    <p:sldMasterId id="2147483691" r:id="rId5"/>
    <p:sldMasterId id="2147483693" r:id="rId6"/>
  </p:sldMasterIdLst>
  <p:notesMasterIdLst>
    <p:notesMasterId r:id="rId24"/>
  </p:notesMasterIdLst>
  <p:handoutMasterIdLst>
    <p:handoutMasterId r:id="rId25"/>
  </p:handoutMasterIdLst>
  <p:sldIdLst>
    <p:sldId id="1718" r:id="rId7"/>
    <p:sldId id="1723" r:id="rId8"/>
    <p:sldId id="983" r:id="rId9"/>
    <p:sldId id="1690" r:id="rId10"/>
    <p:sldId id="1682" r:id="rId11"/>
    <p:sldId id="1710" r:id="rId12"/>
    <p:sldId id="1768" r:id="rId13"/>
    <p:sldId id="1009" r:id="rId14"/>
    <p:sldId id="1706" r:id="rId15"/>
    <p:sldId id="1764" r:id="rId16"/>
    <p:sldId id="1745" r:id="rId17"/>
    <p:sldId id="1701" r:id="rId18"/>
    <p:sldId id="970" r:id="rId19"/>
    <p:sldId id="989" r:id="rId20"/>
    <p:sldId id="1766" r:id="rId21"/>
    <p:sldId id="1767" r:id="rId22"/>
    <p:sldId id="1728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63666A"/>
    <a:srgbClr val="923E92"/>
    <a:srgbClr val="5A5A5A"/>
    <a:srgbClr val="004C97"/>
    <a:srgbClr val="F79646"/>
    <a:srgbClr val="C0504D"/>
    <a:srgbClr val="00B5E2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9C5D76-C8DE-41F2-9AF0-C87FD39EB27D}" v="28" dt="2019-08-18T23:51:15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97" autoAdjust="0"/>
    <p:restoredTop sz="94799" autoAdjust="0"/>
  </p:normalViewPr>
  <p:slideViewPr>
    <p:cSldViewPr snapToGrid="0" snapToObjects="1">
      <p:cViewPr varScale="1">
        <p:scale>
          <a:sx n="82" d="100"/>
          <a:sy n="82" d="100"/>
        </p:scale>
        <p:origin x="1037" y="72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outlineViewPr>
    <p:cViewPr>
      <p:scale>
        <a:sx n="33" d="100"/>
        <a:sy n="33" d="100"/>
      </p:scale>
      <p:origin x="0" y="-9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3475"/>
    </p:cViewPr>
  </p:sorterViewPr>
  <p:notesViewPr>
    <p:cSldViewPr snapToGrid="0" snapToObjects="1">
      <p:cViewPr varScale="1">
        <p:scale>
          <a:sx n="70" d="100"/>
          <a:sy n="70" d="100"/>
        </p:scale>
        <p:origin x="2481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las Pelletier" userId="S::dpelleti@services.fnal.gov::d7c2a380-7a3d-4e62-9bc2-c7cbd04f5bce" providerId="AD" clId="Web-{E1CA319B-55FC-458F-A0D0-656C94F24162}"/>
    <pc:docChg chg="addSld modSld">
      <pc:chgData name="Douglas Pelletier" userId="S::dpelleti@services.fnal.gov::d7c2a380-7a3d-4e62-9bc2-c7cbd04f5bce" providerId="AD" clId="Web-{E1CA319B-55FC-458F-A0D0-656C94F24162}" dt="2019-08-18T23:42:45.114" v="2033" actId="1076"/>
      <pc:docMkLst>
        <pc:docMk/>
      </pc:docMkLst>
      <pc:sldChg chg="modSp">
        <pc:chgData name="Douglas Pelletier" userId="S::dpelleti@services.fnal.gov::d7c2a380-7a3d-4e62-9bc2-c7cbd04f5bce" providerId="AD" clId="Web-{E1CA319B-55FC-458F-A0D0-656C94F24162}" dt="2019-08-18T23:42:25.234" v="2032" actId="20577"/>
        <pc:sldMkLst>
          <pc:docMk/>
          <pc:sldMk cId="2870981747" sldId="989"/>
        </pc:sldMkLst>
        <pc:spChg chg="mod">
          <ac:chgData name="Douglas Pelletier" userId="S::dpelleti@services.fnal.gov::d7c2a380-7a3d-4e62-9bc2-c7cbd04f5bce" providerId="AD" clId="Web-{E1CA319B-55FC-458F-A0D0-656C94F24162}" dt="2019-08-18T23:42:25.234" v="2032" actId="20577"/>
          <ac:spMkLst>
            <pc:docMk/>
            <pc:sldMk cId="2870981747" sldId="989"/>
            <ac:spMk id="6" creationId="{1F88D62C-E116-45ED-BCBB-E813BC1029DA}"/>
          </ac:spMkLst>
        </pc:spChg>
      </pc:sldChg>
      <pc:sldChg chg="modSp">
        <pc:chgData name="Douglas Pelletier" userId="S::dpelleti@services.fnal.gov::d7c2a380-7a3d-4e62-9bc2-c7cbd04f5bce" providerId="AD" clId="Web-{E1CA319B-55FC-458F-A0D0-656C94F24162}" dt="2019-08-18T23:35:48.445" v="1784" actId="20577"/>
        <pc:sldMkLst>
          <pc:docMk/>
          <pc:sldMk cId="2009280897" sldId="1009"/>
        </pc:sldMkLst>
        <pc:spChg chg="mod">
          <ac:chgData name="Douglas Pelletier" userId="S::dpelleti@services.fnal.gov::d7c2a380-7a3d-4e62-9bc2-c7cbd04f5bce" providerId="AD" clId="Web-{E1CA319B-55FC-458F-A0D0-656C94F24162}" dt="2019-08-18T23:35:48.445" v="1784" actId="20577"/>
          <ac:spMkLst>
            <pc:docMk/>
            <pc:sldMk cId="2009280897" sldId="1009"/>
            <ac:spMk id="6" creationId="{B309151D-717A-46F9-9190-E4F7C50138AF}"/>
          </ac:spMkLst>
        </pc:spChg>
      </pc:sldChg>
      <pc:sldChg chg="addSp modSp">
        <pc:chgData name="Douglas Pelletier" userId="S::dpelleti@services.fnal.gov::d7c2a380-7a3d-4e62-9bc2-c7cbd04f5bce" providerId="AD" clId="Web-{E1CA319B-55FC-458F-A0D0-656C94F24162}" dt="2019-08-18T23:33:24.380" v="1674" actId="14100"/>
        <pc:sldMkLst>
          <pc:docMk/>
          <pc:sldMk cId="1935837644" sldId="1706"/>
        </pc:sldMkLst>
        <pc:picChg chg="add mod">
          <ac:chgData name="Douglas Pelletier" userId="S::dpelleti@services.fnal.gov::d7c2a380-7a3d-4e62-9bc2-c7cbd04f5bce" providerId="AD" clId="Web-{E1CA319B-55FC-458F-A0D0-656C94F24162}" dt="2019-08-18T23:33:24.380" v="1674" actId="14100"/>
          <ac:picMkLst>
            <pc:docMk/>
            <pc:sldMk cId="1935837644" sldId="1706"/>
            <ac:picMk id="7" creationId="{7DE615D8-E0A3-4949-B6F0-6A7DF542F581}"/>
          </ac:picMkLst>
        </pc:picChg>
      </pc:sldChg>
      <pc:sldChg chg="modSp">
        <pc:chgData name="Douglas Pelletier" userId="S::dpelleti@services.fnal.gov::d7c2a380-7a3d-4e62-9bc2-c7cbd04f5bce" providerId="AD" clId="Web-{E1CA319B-55FC-458F-A0D0-656C94F24162}" dt="2019-08-18T23:35:14.351" v="1775" actId="20577"/>
        <pc:sldMkLst>
          <pc:docMk/>
          <pc:sldMk cId="3506003064" sldId="1710"/>
        </pc:sldMkLst>
        <pc:spChg chg="mod">
          <ac:chgData name="Douglas Pelletier" userId="S::dpelleti@services.fnal.gov::d7c2a380-7a3d-4e62-9bc2-c7cbd04f5bce" providerId="AD" clId="Web-{E1CA319B-55FC-458F-A0D0-656C94F24162}" dt="2019-08-18T23:35:06.413" v="1752" actId="1076"/>
          <ac:spMkLst>
            <pc:docMk/>
            <pc:sldMk cId="3506003064" sldId="1710"/>
            <ac:spMk id="2" creationId="{E0D89D8E-09E6-4164-AD80-4061DE251A71}"/>
          </ac:spMkLst>
        </pc:spChg>
        <pc:spChg chg="mod">
          <ac:chgData name="Douglas Pelletier" userId="S::dpelleti@services.fnal.gov::d7c2a380-7a3d-4e62-9bc2-c7cbd04f5bce" providerId="AD" clId="Web-{E1CA319B-55FC-458F-A0D0-656C94F24162}" dt="2019-08-18T23:35:14.351" v="1775" actId="20577"/>
          <ac:spMkLst>
            <pc:docMk/>
            <pc:sldMk cId="3506003064" sldId="1710"/>
            <ac:spMk id="6" creationId="{B309151D-717A-46F9-9190-E4F7C50138AF}"/>
          </ac:spMkLst>
        </pc:spChg>
        <pc:spChg chg="mod">
          <ac:chgData name="Douglas Pelletier" userId="S::dpelleti@services.fnal.gov::d7c2a380-7a3d-4e62-9bc2-c7cbd04f5bce" providerId="AD" clId="Web-{E1CA319B-55FC-458F-A0D0-656C94F24162}" dt="2019-08-18T23:35:04.757" v="1749" actId="20577"/>
          <ac:spMkLst>
            <pc:docMk/>
            <pc:sldMk cId="3506003064" sldId="1710"/>
            <ac:spMk id="8" creationId="{536416B1-083D-4BC4-B018-5FF4158DDE23}"/>
          </ac:spMkLst>
        </pc:spChg>
      </pc:sldChg>
      <pc:sldChg chg="modSp">
        <pc:chgData name="Douglas Pelletier" userId="S::dpelleti@services.fnal.gov::d7c2a380-7a3d-4e62-9bc2-c7cbd04f5bce" providerId="AD" clId="Web-{E1CA319B-55FC-458F-A0D0-656C94F24162}" dt="2019-08-18T23:06:34.790" v="1622" actId="20577"/>
        <pc:sldMkLst>
          <pc:docMk/>
          <pc:sldMk cId="1331491482" sldId="1728"/>
        </pc:sldMkLst>
        <pc:spChg chg="mod">
          <ac:chgData name="Douglas Pelletier" userId="S::dpelleti@services.fnal.gov::d7c2a380-7a3d-4e62-9bc2-c7cbd04f5bce" providerId="AD" clId="Web-{E1CA319B-55FC-458F-A0D0-656C94F24162}" dt="2019-08-18T23:06:34.790" v="1622" actId="20577"/>
          <ac:spMkLst>
            <pc:docMk/>
            <pc:sldMk cId="1331491482" sldId="1728"/>
            <ac:spMk id="2" creationId="{A853BA25-34FB-4074-A811-223CD19AE23B}"/>
          </ac:spMkLst>
        </pc:spChg>
      </pc:sldChg>
      <pc:sldChg chg="addSp delSp modSp">
        <pc:chgData name="Douglas Pelletier" userId="S::dpelleti@services.fnal.gov::d7c2a380-7a3d-4e62-9bc2-c7cbd04f5bce" providerId="AD" clId="Web-{E1CA319B-55FC-458F-A0D0-656C94F24162}" dt="2019-08-18T23:33:18.599" v="1673" actId="1076"/>
        <pc:sldMkLst>
          <pc:docMk/>
          <pc:sldMk cId="1853525098" sldId="1764"/>
        </pc:sldMkLst>
        <pc:picChg chg="add mod">
          <ac:chgData name="Douglas Pelletier" userId="S::dpelleti@services.fnal.gov::d7c2a380-7a3d-4e62-9bc2-c7cbd04f5bce" providerId="AD" clId="Web-{E1CA319B-55FC-458F-A0D0-656C94F24162}" dt="2019-08-18T23:32:18.238" v="1669" actId="14100"/>
          <ac:picMkLst>
            <pc:docMk/>
            <pc:sldMk cId="1853525098" sldId="1764"/>
            <ac:picMk id="7" creationId="{A57FF38D-54A3-4943-90A3-688FD9E92C81}"/>
          </ac:picMkLst>
        </pc:picChg>
        <pc:picChg chg="del">
          <ac:chgData name="Douglas Pelletier" userId="S::dpelleti@services.fnal.gov::d7c2a380-7a3d-4e62-9bc2-c7cbd04f5bce" providerId="AD" clId="Web-{E1CA319B-55FC-458F-A0D0-656C94F24162}" dt="2019-08-18T23:31:09.237" v="1665"/>
          <ac:picMkLst>
            <pc:docMk/>
            <pc:sldMk cId="1853525098" sldId="1764"/>
            <ac:picMk id="8" creationId="{A7BBEE22-AB42-45A2-BEEF-FD8B238C431D}"/>
          </ac:picMkLst>
        </pc:picChg>
        <pc:picChg chg="add mod">
          <ac:chgData name="Douglas Pelletier" userId="S::dpelleti@services.fnal.gov::d7c2a380-7a3d-4e62-9bc2-c7cbd04f5bce" providerId="AD" clId="Web-{E1CA319B-55FC-458F-A0D0-656C94F24162}" dt="2019-08-18T23:33:18.599" v="1673" actId="1076"/>
          <ac:picMkLst>
            <pc:docMk/>
            <pc:sldMk cId="1853525098" sldId="1764"/>
            <ac:picMk id="10" creationId="{214F89EA-6947-4A5A-8B2C-E32CD425B921}"/>
          </ac:picMkLst>
        </pc:picChg>
        <pc:picChg chg="del">
          <ac:chgData name="Douglas Pelletier" userId="S::dpelleti@services.fnal.gov::d7c2a380-7a3d-4e62-9bc2-c7cbd04f5bce" providerId="AD" clId="Web-{E1CA319B-55FC-458F-A0D0-656C94F24162}" dt="2019-08-18T23:31:10.815" v="1666"/>
          <ac:picMkLst>
            <pc:docMk/>
            <pc:sldMk cId="1853525098" sldId="1764"/>
            <ac:picMk id="11" creationId="{D148EBED-EDFC-488A-B848-3984B0B16F43}"/>
          </ac:picMkLst>
        </pc:picChg>
      </pc:sldChg>
      <pc:sldChg chg="modSp">
        <pc:chgData name="Douglas Pelletier" userId="S::dpelleti@services.fnal.gov::d7c2a380-7a3d-4e62-9bc2-c7cbd04f5bce" providerId="AD" clId="Web-{E1CA319B-55FC-458F-A0D0-656C94F24162}" dt="2019-08-18T23:42:45.114" v="2033" actId="1076"/>
        <pc:sldMkLst>
          <pc:docMk/>
          <pc:sldMk cId="3753865489" sldId="1766"/>
        </pc:sldMkLst>
        <pc:spChg chg="mod">
          <ac:chgData name="Douglas Pelletier" userId="S::dpelleti@services.fnal.gov::d7c2a380-7a3d-4e62-9bc2-c7cbd04f5bce" providerId="AD" clId="Web-{E1CA319B-55FC-458F-A0D0-656C94F24162}" dt="2019-08-18T23:03:06.815" v="505" actId="20577"/>
          <ac:spMkLst>
            <pc:docMk/>
            <pc:sldMk cId="3753865489" sldId="1766"/>
            <ac:spMk id="2" creationId="{CDF3279B-D7A8-430A-9153-559C0ABD2FAA}"/>
          </ac:spMkLst>
        </pc:spChg>
        <pc:spChg chg="mod">
          <ac:chgData name="Douglas Pelletier" userId="S::dpelleti@services.fnal.gov::d7c2a380-7a3d-4e62-9bc2-c7cbd04f5bce" providerId="AD" clId="Web-{E1CA319B-55FC-458F-A0D0-656C94F24162}" dt="2019-08-18T23:42:45.114" v="2033" actId="1076"/>
          <ac:spMkLst>
            <pc:docMk/>
            <pc:sldMk cId="3753865489" sldId="1766"/>
            <ac:spMk id="8" creationId="{E971862D-8E8C-4765-8844-A530A9F19A83}"/>
          </ac:spMkLst>
        </pc:spChg>
      </pc:sldChg>
      <pc:sldChg chg="addSp delSp modSp add replId">
        <pc:chgData name="Douglas Pelletier" userId="S::dpelleti@services.fnal.gov::d7c2a380-7a3d-4e62-9bc2-c7cbd04f5bce" providerId="AD" clId="Web-{E1CA319B-55FC-458F-A0D0-656C94F24162}" dt="2019-08-18T23:34:57.913" v="1731" actId="20577"/>
        <pc:sldMkLst>
          <pc:docMk/>
          <pc:sldMk cId="773558126" sldId="1768"/>
        </pc:sldMkLst>
        <pc:spChg chg="mod">
          <ac:chgData name="Douglas Pelletier" userId="S::dpelleti@services.fnal.gov::d7c2a380-7a3d-4e62-9bc2-c7cbd04f5bce" providerId="AD" clId="Web-{E1CA319B-55FC-458F-A0D0-656C94F24162}" dt="2019-08-18T23:34:38.803" v="1716" actId="20577"/>
          <ac:spMkLst>
            <pc:docMk/>
            <pc:sldMk cId="773558126" sldId="1768"/>
            <ac:spMk id="6" creationId="{B309151D-717A-46F9-9190-E4F7C50138AF}"/>
          </ac:spMkLst>
        </pc:spChg>
        <pc:spChg chg="mod">
          <ac:chgData name="Douglas Pelletier" userId="S::dpelleti@services.fnal.gov::d7c2a380-7a3d-4e62-9bc2-c7cbd04f5bce" providerId="AD" clId="Web-{E1CA319B-55FC-458F-A0D0-656C94F24162}" dt="2019-08-18T23:34:57.913" v="1731" actId="20577"/>
          <ac:spMkLst>
            <pc:docMk/>
            <pc:sldMk cId="773558126" sldId="1768"/>
            <ac:spMk id="8" creationId="{536416B1-083D-4BC4-B018-5FF4158DDE23}"/>
          </ac:spMkLst>
        </pc:spChg>
        <pc:picChg chg="del">
          <ac:chgData name="Douglas Pelletier" userId="S::dpelleti@services.fnal.gov::d7c2a380-7a3d-4e62-9bc2-c7cbd04f5bce" providerId="AD" clId="Web-{E1CA319B-55FC-458F-A0D0-656C94F24162}" dt="2019-08-18T23:34:13.006" v="1676"/>
          <ac:picMkLst>
            <pc:docMk/>
            <pc:sldMk cId="773558126" sldId="1768"/>
            <ac:picMk id="7" creationId="{E636B41F-CF34-49E3-81A8-F87E9AA54D23}"/>
          </ac:picMkLst>
        </pc:picChg>
        <pc:picChg chg="del">
          <ac:chgData name="Douglas Pelletier" userId="S::dpelleti@services.fnal.gov::d7c2a380-7a3d-4e62-9bc2-c7cbd04f5bce" providerId="AD" clId="Web-{E1CA319B-55FC-458F-A0D0-656C94F24162}" dt="2019-08-18T23:34:14.944" v="1677"/>
          <ac:picMkLst>
            <pc:docMk/>
            <pc:sldMk cId="773558126" sldId="1768"/>
            <ac:picMk id="9" creationId="{8DBC4C33-301B-4E27-8C66-428933312200}"/>
          </ac:picMkLst>
        </pc:picChg>
        <pc:picChg chg="add mod">
          <ac:chgData name="Douglas Pelletier" userId="S::dpelleti@services.fnal.gov::d7c2a380-7a3d-4e62-9bc2-c7cbd04f5bce" providerId="AD" clId="Web-{E1CA319B-55FC-458F-A0D0-656C94F24162}" dt="2019-08-18T23:34:51.178" v="1721" actId="1076"/>
          <ac:picMkLst>
            <pc:docMk/>
            <pc:sldMk cId="773558126" sldId="1768"/>
            <ac:picMk id="10" creationId="{E5328DEB-D9A9-4F92-ABEE-894A6F0EA592}"/>
          </ac:picMkLst>
        </pc:picChg>
      </pc:sldChg>
    </pc:docChg>
  </pc:docChgLst>
  <pc:docChgLst>
    <pc:chgData name="Jolie R Macier" userId="092693b1-a69a-4339-83de-6650eb6d6f2f" providerId="ADAL" clId="{F19C5D76-C8DE-41F2-9AF0-C87FD39EB27D}"/>
    <pc:docChg chg="undo custSel addSld delSld modSld">
      <pc:chgData name="Jolie R Macier" userId="092693b1-a69a-4339-83de-6650eb6d6f2f" providerId="ADAL" clId="{F19C5D76-C8DE-41F2-9AF0-C87FD39EB27D}" dt="2019-08-18T23:52:00.115" v="685" actId="478"/>
      <pc:docMkLst>
        <pc:docMk/>
      </pc:docMkLst>
      <pc:sldChg chg="addSp delSp modSp add">
        <pc:chgData name="Jolie R Macier" userId="092693b1-a69a-4339-83de-6650eb6d6f2f" providerId="ADAL" clId="{F19C5D76-C8DE-41F2-9AF0-C87FD39EB27D}" dt="2019-08-18T22:52:49.206" v="671" actId="403"/>
        <pc:sldMkLst>
          <pc:docMk/>
          <pc:sldMk cId="2083474888" sldId="983"/>
        </pc:sldMkLst>
        <pc:spChg chg="mod">
          <ac:chgData name="Jolie R Macier" userId="092693b1-a69a-4339-83de-6650eb6d6f2f" providerId="ADAL" clId="{F19C5D76-C8DE-41F2-9AF0-C87FD39EB27D}" dt="2019-08-18T22:52:16.879" v="652" actId="20577"/>
          <ac:spMkLst>
            <pc:docMk/>
            <pc:sldMk cId="2083474888" sldId="983"/>
            <ac:spMk id="2" creationId="{B0889CEB-8B11-4617-8A59-F0BB3290425C}"/>
          </ac:spMkLst>
        </pc:spChg>
        <pc:spChg chg="mod">
          <ac:chgData name="Jolie R Macier" userId="092693b1-a69a-4339-83de-6650eb6d6f2f" providerId="ADAL" clId="{F19C5D76-C8DE-41F2-9AF0-C87FD39EB27D}" dt="2019-08-18T22:52:49.206" v="671" actId="403"/>
          <ac:spMkLst>
            <pc:docMk/>
            <pc:sldMk cId="2083474888" sldId="983"/>
            <ac:spMk id="6" creationId="{8563D046-EA2D-41E0-BEF5-118F85479D06}"/>
          </ac:spMkLst>
        </pc:spChg>
        <pc:spChg chg="add del">
          <ac:chgData name="Jolie R Macier" userId="092693b1-a69a-4339-83de-6650eb6d6f2f" providerId="ADAL" clId="{F19C5D76-C8DE-41F2-9AF0-C87FD39EB27D}" dt="2019-08-18T22:51:09.699" v="624"/>
          <ac:spMkLst>
            <pc:docMk/>
            <pc:sldMk cId="2083474888" sldId="983"/>
            <ac:spMk id="7" creationId="{1904D338-796D-42BA-A730-FB30FAA54F45}"/>
          </ac:spMkLst>
        </pc:spChg>
        <pc:spChg chg="mod">
          <ac:chgData name="Jolie R Macier" userId="092693b1-a69a-4339-83de-6650eb6d6f2f" providerId="ADAL" clId="{F19C5D76-C8DE-41F2-9AF0-C87FD39EB27D}" dt="2019-08-18T22:51:56.630" v="634" actId="1037"/>
          <ac:spMkLst>
            <pc:docMk/>
            <pc:sldMk cId="2083474888" sldId="983"/>
            <ac:spMk id="21" creationId="{21217AA6-3E4B-49BD-AB03-A37351717FF2}"/>
          </ac:spMkLst>
        </pc:spChg>
        <pc:grpChg chg="add mod">
          <ac:chgData name="Jolie R Macier" userId="092693b1-a69a-4339-83de-6650eb6d6f2f" providerId="ADAL" clId="{F19C5D76-C8DE-41F2-9AF0-C87FD39EB27D}" dt="2019-08-18T22:52:01.558" v="645" actId="1037"/>
          <ac:grpSpMkLst>
            <pc:docMk/>
            <pc:sldMk cId="2083474888" sldId="983"/>
            <ac:grpSpMk id="8" creationId="{8A2920AF-6A9F-4884-96AE-95EA218DED09}"/>
          </ac:grpSpMkLst>
        </pc:grpChg>
      </pc:sldChg>
      <pc:sldChg chg="delSp">
        <pc:chgData name="Jolie R Macier" userId="092693b1-a69a-4339-83de-6650eb6d6f2f" providerId="ADAL" clId="{F19C5D76-C8DE-41F2-9AF0-C87FD39EB27D}" dt="2019-08-18T23:52:00.115" v="685" actId="478"/>
        <pc:sldMkLst>
          <pc:docMk/>
          <pc:sldMk cId="2009280897" sldId="1009"/>
        </pc:sldMkLst>
        <pc:spChg chg="del">
          <ac:chgData name="Jolie R Macier" userId="092693b1-a69a-4339-83de-6650eb6d6f2f" providerId="ADAL" clId="{F19C5D76-C8DE-41F2-9AF0-C87FD39EB27D}" dt="2019-08-18T23:52:00.115" v="685" actId="478"/>
          <ac:spMkLst>
            <pc:docMk/>
            <pc:sldMk cId="2009280897" sldId="1009"/>
            <ac:spMk id="9" creationId="{F97645F3-1B25-49E0-BBCA-23D4EF1E5FBE}"/>
          </ac:spMkLst>
        </pc:spChg>
      </pc:sldChg>
      <pc:sldChg chg="delSp modSp add">
        <pc:chgData name="Jolie R Macier" userId="092693b1-a69a-4339-83de-6650eb6d6f2f" providerId="ADAL" clId="{F19C5D76-C8DE-41F2-9AF0-C87FD39EB27D}" dt="2019-08-18T23:09:56.974" v="673" actId="478"/>
        <pc:sldMkLst>
          <pc:docMk/>
          <pc:sldMk cId="472387745" sldId="1682"/>
        </pc:sldMkLst>
        <pc:spChg chg="mod">
          <ac:chgData name="Jolie R Macier" userId="092693b1-a69a-4339-83de-6650eb6d6f2f" providerId="ADAL" clId="{F19C5D76-C8DE-41F2-9AF0-C87FD39EB27D}" dt="2019-08-18T22:50:18.148" v="620" actId="113"/>
          <ac:spMkLst>
            <pc:docMk/>
            <pc:sldMk cId="472387745" sldId="1682"/>
            <ac:spMk id="12" creationId="{606F6D44-50FA-492E-A417-C96420338921}"/>
          </ac:spMkLst>
        </pc:spChg>
        <pc:spChg chg="del mod">
          <ac:chgData name="Jolie R Macier" userId="092693b1-a69a-4339-83de-6650eb6d6f2f" providerId="ADAL" clId="{F19C5D76-C8DE-41F2-9AF0-C87FD39EB27D}" dt="2019-08-18T23:09:56.974" v="673" actId="478"/>
          <ac:spMkLst>
            <pc:docMk/>
            <pc:sldMk cId="472387745" sldId="1682"/>
            <ac:spMk id="13" creationId="{DCBAC87A-5388-4A09-8144-F32B0E817732}"/>
          </ac:spMkLst>
        </pc:spChg>
      </pc:sldChg>
      <pc:sldChg chg="modSp add">
        <pc:chgData name="Jolie R Macier" userId="092693b1-a69a-4339-83de-6650eb6d6f2f" providerId="ADAL" clId="{F19C5D76-C8DE-41F2-9AF0-C87FD39EB27D}" dt="2019-08-18T22:50:10.593" v="619" actId="113"/>
        <pc:sldMkLst>
          <pc:docMk/>
          <pc:sldMk cId="2899923195" sldId="1690"/>
        </pc:sldMkLst>
        <pc:spChg chg="mod">
          <ac:chgData name="Jolie R Macier" userId="092693b1-a69a-4339-83de-6650eb6d6f2f" providerId="ADAL" clId="{F19C5D76-C8DE-41F2-9AF0-C87FD39EB27D}" dt="2019-08-18T22:50:10.593" v="619" actId="113"/>
          <ac:spMkLst>
            <pc:docMk/>
            <pc:sldMk cId="2899923195" sldId="1690"/>
            <ac:spMk id="9" creationId="{02698BD4-6D96-4831-82B8-479A8E71B4D8}"/>
          </ac:spMkLst>
        </pc:spChg>
      </pc:sldChg>
      <pc:sldChg chg="modSp add">
        <pc:chgData name="Jolie R Macier" userId="092693b1-a69a-4339-83de-6650eb6d6f2f" providerId="ADAL" clId="{F19C5D76-C8DE-41F2-9AF0-C87FD39EB27D}" dt="2019-08-18T23:51:34.943" v="684" actId="108"/>
        <pc:sldMkLst>
          <pc:docMk/>
          <pc:sldMk cId="1184713224" sldId="1701"/>
        </pc:sldMkLst>
        <pc:spChg chg="mod">
          <ac:chgData name="Jolie R Macier" userId="092693b1-a69a-4339-83de-6650eb6d6f2f" providerId="ADAL" clId="{F19C5D76-C8DE-41F2-9AF0-C87FD39EB27D}" dt="2019-08-18T23:51:34.943" v="684" actId="108"/>
          <ac:spMkLst>
            <pc:docMk/>
            <pc:sldMk cId="1184713224" sldId="1701"/>
            <ac:spMk id="2" creationId="{AF10C17C-B487-4290-89E1-B19C6C8B7159}"/>
          </ac:spMkLst>
        </pc:spChg>
      </pc:sldChg>
      <pc:sldChg chg="modSp">
        <pc:chgData name="Jolie R Macier" userId="092693b1-a69a-4339-83de-6650eb6d6f2f" providerId="ADAL" clId="{F19C5D76-C8DE-41F2-9AF0-C87FD39EB27D}" dt="2019-08-18T22:40:10.437" v="578" actId="6549"/>
        <pc:sldMkLst>
          <pc:docMk/>
          <pc:sldMk cId="1037141949" sldId="1718"/>
        </pc:sldMkLst>
        <pc:spChg chg="mod">
          <ac:chgData name="Jolie R Macier" userId="092693b1-a69a-4339-83de-6650eb6d6f2f" providerId="ADAL" clId="{F19C5D76-C8DE-41F2-9AF0-C87FD39EB27D}" dt="2019-08-18T22:40:10.437" v="578" actId="6549"/>
          <ac:spMkLst>
            <pc:docMk/>
            <pc:sldMk cId="1037141949" sldId="1718"/>
            <ac:spMk id="6146" creationId="{00000000-0000-0000-0000-000000000000}"/>
          </ac:spMkLst>
        </pc:spChg>
      </pc:sldChg>
      <pc:sldChg chg="modSp">
        <pc:chgData name="Jolie R Macier" userId="092693b1-a69a-4339-83de-6650eb6d6f2f" providerId="ADAL" clId="{F19C5D76-C8DE-41F2-9AF0-C87FD39EB27D}" dt="2019-08-18T23:04:49.908" v="672" actId="20578"/>
        <pc:sldMkLst>
          <pc:docMk/>
          <pc:sldMk cId="3772314051" sldId="1723"/>
        </pc:sldMkLst>
        <pc:spChg chg="mod">
          <ac:chgData name="Jolie R Macier" userId="092693b1-a69a-4339-83de-6650eb6d6f2f" providerId="ADAL" clId="{F19C5D76-C8DE-41F2-9AF0-C87FD39EB27D}" dt="2019-08-18T23:04:49.908" v="672" actId="20578"/>
          <ac:spMkLst>
            <pc:docMk/>
            <pc:sldMk cId="3772314051" sldId="1723"/>
            <ac:spMk id="3" creationId="{00000000-0000-0000-0000-000000000000}"/>
          </ac:spMkLst>
        </pc:spChg>
        <pc:picChg chg="mod">
          <ac:chgData name="Jolie R Macier" userId="092693b1-a69a-4339-83de-6650eb6d6f2f" providerId="ADAL" clId="{F19C5D76-C8DE-41F2-9AF0-C87FD39EB27D}" dt="2019-08-18T22:39:54.112" v="571" actId="1038"/>
          <ac:picMkLst>
            <pc:docMk/>
            <pc:sldMk cId="3772314051" sldId="1723"/>
            <ac:picMk id="8" creationId="{1194E0C9-CB81-45BF-A064-B8CD76A6AB3D}"/>
          </ac:picMkLst>
        </pc:picChg>
      </pc:sldChg>
      <pc:sldChg chg="addSp modSp del">
        <pc:chgData name="Jolie R Macier" userId="092693b1-a69a-4339-83de-6650eb6d6f2f" providerId="ADAL" clId="{F19C5D76-C8DE-41F2-9AF0-C87FD39EB27D}" dt="2019-08-18T22:52:08.798" v="646" actId="2696"/>
        <pc:sldMkLst>
          <pc:docMk/>
          <pc:sldMk cId="1960861961" sldId="1765"/>
        </pc:sldMkLst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7" creationId="{D0BD13F2-39CC-4458-B118-3906B3A98779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9" creationId="{3C0AEFF0-BE15-4D4F-847C-42D0A2FE122D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12" creationId="{4F6E9923-BE38-4C7D-A150-7EE9D0A56581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13" creationId="{D99E974B-EAE6-407B-8FB7-9D679CCC69CB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14" creationId="{0651712D-85B4-4929-8B57-67146FE96541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15" creationId="{45068733-93E6-49E2-A7F3-EDA469E60394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16" creationId="{DED451A2-DC6D-4EFE-A391-84296B04A14F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17" creationId="{CA16D7E8-1A56-4970-81B1-5C2BF3635C25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18" creationId="{58444585-6F69-4CED-9397-55E445F96CC8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19" creationId="{F601B6F9-9031-4292-8830-85E65EA9F809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20" creationId="{EAD6171C-981F-48F7-BC23-1D5C436641C1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21" creationId="{AF686D60-7EF6-4A4A-ACFB-9668AA3ADB9D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22" creationId="{25A65C3A-6986-4E53-AD9C-23DA246F4FFD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23" creationId="{2F485A26-9E7B-4893-AFA5-B66C958A9A12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29" creationId="{03095547-40F6-4CFF-B323-2E0DAEDADD98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30" creationId="{693A5947-944D-4DB8-B13C-6E7280F37BDB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31" creationId="{8868EEEA-D59C-4D69-B96F-521C11CDA69A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32" creationId="{BECF7F3F-686B-4310-BF09-AD0CBBB6A10F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36" creationId="{21787C75-AD9A-431A-8E44-D7D0B1759F17}"/>
          </ac:spMkLst>
        </pc:spChg>
        <pc:spChg chg="add mod">
          <ac:chgData name="Jolie R Macier" userId="092693b1-a69a-4339-83de-6650eb6d6f2f" providerId="ADAL" clId="{F19C5D76-C8DE-41F2-9AF0-C87FD39EB27D}" dt="2019-08-18T22:48:27.566" v="585" actId="164"/>
          <ac:spMkLst>
            <pc:docMk/>
            <pc:sldMk cId="1960861961" sldId="1765"/>
            <ac:spMk id="39" creationId="{FD3CB75F-68C7-40EA-BF19-9853D127F6E2}"/>
          </ac:spMkLst>
        </pc:spChg>
        <pc:grpChg chg="add mod">
          <ac:chgData name="Jolie R Macier" userId="092693b1-a69a-4339-83de-6650eb6d6f2f" providerId="ADAL" clId="{F19C5D76-C8DE-41F2-9AF0-C87FD39EB27D}" dt="2019-08-18T22:48:32.074" v="610" actId="1038"/>
          <ac:grpSpMkLst>
            <pc:docMk/>
            <pc:sldMk cId="1960861961" sldId="1765"/>
            <ac:grpSpMk id="6" creationId="{60E7CEC9-AF28-447F-926A-6752551B26CD}"/>
          </ac:grpSpMkLst>
        </pc:grp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10" creationId="{813297A4-E34F-4A91-985B-0D682F78942C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11" creationId="{EE83FBF0-B1C6-4412-ADF2-8ED784FF7C75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24" creationId="{39B5B59E-F7A3-496C-BCFC-202AA7B028ED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25" creationId="{BD3004A1-3160-4BD1-9A71-809CF325F9F0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26" creationId="{7FE62800-1279-41C7-8D36-0BA2C99C6285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27" creationId="{C274DDAA-C6E6-480F-BDC9-DFB9E484EEBC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28" creationId="{019E51F3-44B7-4EAC-B248-091FE52700F8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33" creationId="{8DA0478C-C146-4F6A-8B54-0BA4C7081DAD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34" creationId="{DB69C97D-FC55-4EEB-825D-1370D93970AB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35" creationId="{C5415422-7C4D-429D-B584-DDE45FFDCBD1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37" creationId="{2B987B81-61E5-43F1-8E29-6680533401B0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38" creationId="{F9499A93-24A5-448A-BC5A-76C52F32E168}"/>
          </ac:cxnSpMkLst>
        </pc:cxnChg>
        <pc:cxnChg chg="add mod">
          <ac:chgData name="Jolie R Macier" userId="092693b1-a69a-4339-83de-6650eb6d6f2f" providerId="ADAL" clId="{F19C5D76-C8DE-41F2-9AF0-C87FD39EB27D}" dt="2019-08-18T22:48:27.566" v="585" actId="164"/>
          <ac:cxnSpMkLst>
            <pc:docMk/>
            <pc:sldMk cId="1960861961" sldId="1765"/>
            <ac:cxnSpMk id="40" creationId="{9FAF37D6-F926-4A36-85C5-5A535D145865}"/>
          </ac:cxnSpMkLst>
        </pc:cxnChg>
      </pc:sldChg>
      <pc:sldChg chg="delSp modSp add">
        <pc:chgData name="Jolie R Macier" userId="092693b1-a69a-4339-83de-6650eb6d6f2f" providerId="ADAL" clId="{F19C5D76-C8DE-41F2-9AF0-C87FD39EB27D}" dt="2019-08-18T18:35:31.497" v="547" actId="404"/>
        <pc:sldMkLst>
          <pc:docMk/>
          <pc:sldMk cId="1800200994" sldId="1767"/>
        </pc:sldMkLst>
        <pc:spChg chg="mod">
          <ac:chgData name="Jolie R Macier" userId="092693b1-a69a-4339-83de-6650eb6d6f2f" providerId="ADAL" clId="{F19C5D76-C8DE-41F2-9AF0-C87FD39EB27D}" dt="2019-08-16T17:33:27.865" v="25" actId="20577"/>
          <ac:spMkLst>
            <pc:docMk/>
            <pc:sldMk cId="1800200994" sldId="1767"/>
            <ac:spMk id="2" creationId="{3F6F61B1-2F50-4F18-9C66-2692571F942D}"/>
          </ac:spMkLst>
        </pc:spChg>
        <pc:spChg chg="mod">
          <ac:chgData name="Jolie R Macier" userId="092693b1-a69a-4339-83de-6650eb6d6f2f" providerId="ADAL" clId="{F19C5D76-C8DE-41F2-9AF0-C87FD39EB27D}" dt="2019-08-18T18:35:31.497" v="547" actId="404"/>
          <ac:spMkLst>
            <pc:docMk/>
            <pc:sldMk cId="1800200994" sldId="1767"/>
            <ac:spMk id="6" creationId="{5950A00B-1118-426B-BF4E-5C8F7D26DE5B}"/>
          </ac:spMkLst>
        </pc:spChg>
        <pc:spChg chg="del">
          <ac:chgData name="Jolie R Macier" userId="092693b1-a69a-4339-83de-6650eb6d6f2f" providerId="ADAL" clId="{F19C5D76-C8DE-41F2-9AF0-C87FD39EB27D}" dt="2019-08-16T17:33:38.817" v="50"/>
          <ac:spMkLst>
            <pc:docMk/>
            <pc:sldMk cId="1800200994" sldId="1767"/>
            <ac:spMk id="7" creationId="{5603F03E-5E30-41C0-A5DF-E8214650B3A1}"/>
          </ac:spMkLst>
        </pc:spChg>
      </pc:sldChg>
    </pc:docChg>
  </pc:docChgLst>
  <pc:docChgLst>
    <pc:chgData name="Douglas Pelletier" userId="S::dpelleti@services.fnal.gov::d7c2a380-7a3d-4e62-9bc2-c7cbd04f5bce" providerId="AD" clId="Web-{D419FDB6-69B0-4682-BBAB-03595AA822CA}"/>
    <pc:docChg chg="modSld">
      <pc:chgData name="Douglas Pelletier" userId="S::dpelleti@services.fnal.gov::d7c2a380-7a3d-4e62-9bc2-c7cbd04f5bce" providerId="AD" clId="Web-{D419FDB6-69B0-4682-BBAB-03595AA822CA}" dt="2019-08-19T13:05:38.480" v="62" actId="1076"/>
      <pc:docMkLst>
        <pc:docMk/>
      </pc:docMkLst>
      <pc:sldChg chg="modSp">
        <pc:chgData name="Douglas Pelletier" userId="S::dpelleti@services.fnal.gov::d7c2a380-7a3d-4e62-9bc2-c7cbd04f5bce" providerId="AD" clId="Web-{D419FDB6-69B0-4682-BBAB-03595AA822CA}" dt="2019-08-19T13:05:12.230" v="61" actId="20577"/>
        <pc:sldMkLst>
          <pc:docMk/>
          <pc:sldMk cId="2870981747" sldId="989"/>
        </pc:sldMkLst>
        <pc:spChg chg="mod">
          <ac:chgData name="Douglas Pelletier" userId="S::dpelleti@services.fnal.gov::d7c2a380-7a3d-4e62-9bc2-c7cbd04f5bce" providerId="AD" clId="Web-{D419FDB6-69B0-4682-BBAB-03595AA822CA}" dt="2019-08-19T13:05:12.230" v="61" actId="20577"/>
          <ac:spMkLst>
            <pc:docMk/>
            <pc:sldMk cId="2870981747" sldId="989"/>
            <ac:spMk id="6" creationId="{1F88D62C-E116-45ED-BCBB-E813BC1029DA}"/>
          </ac:spMkLst>
        </pc:spChg>
      </pc:sldChg>
      <pc:sldChg chg="modSp">
        <pc:chgData name="Douglas Pelletier" userId="S::dpelleti@services.fnal.gov::d7c2a380-7a3d-4e62-9bc2-c7cbd04f5bce" providerId="AD" clId="Web-{D419FDB6-69B0-4682-BBAB-03595AA822CA}" dt="2019-08-19T13:03:42.339" v="10" actId="20577"/>
        <pc:sldMkLst>
          <pc:docMk/>
          <pc:sldMk cId="2009280897" sldId="1009"/>
        </pc:sldMkLst>
        <pc:spChg chg="mod">
          <ac:chgData name="Douglas Pelletier" userId="S::dpelleti@services.fnal.gov::d7c2a380-7a3d-4e62-9bc2-c7cbd04f5bce" providerId="AD" clId="Web-{D419FDB6-69B0-4682-BBAB-03595AA822CA}" dt="2019-08-19T13:03:42.339" v="10" actId="20577"/>
          <ac:spMkLst>
            <pc:docMk/>
            <pc:sldMk cId="2009280897" sldId="1009"/>
            <ac:spMk id="6" creationId="{B309151D-717A-46F9-9190-E4F7C50138AF}"/>
          </ac:spMkLst>
        </pc:spChg>
      </pc:sldChg>
      <pc:sldChg chg="modSp">
        <pc:chgData name="Douglas Pelletier" userId="S::dpelleti@services.fnal.gov::d7c2a380-7a3d-4e62-9bc2-c7cbd04f5bce" providerId="AD" clId="Web-{D419FDB6-69B0-4682-BBAB-03595AA822CA}" dt="2019-08-19T13:04:06.620" v="43" actId="20577"/>
        <pc:sldMkLst>
          <pc:docMk/>
          <pc:sldMk cId="1935837644" sldId="1706"/>
        </pc:sldMkLst>
        <pc:spChg chg="mod">
          <ac:chgData name="Douglas Pelletier" userId="S::dpelleti@services.fnal.gov::d7c2a380-7a3d-4e62-9bc2-c7cbd04f5bce" providerId="AD" clId="Web-{D419FDB6-69B0-4682-BBAB-03595AA822CA}" dt="2019-08-19T13:04:06.620" v="43" actId="20577"/>
          <ac:spMkLst>
            <pc:docMk/>
            <pc:sldMk cId="1935837644" sldId="1706"/>
            <ac:spMk id="6" creationId="{B309151D-717A-46F9-9190-E4F7C50138AF}"/>
          </ac:spMkLst>
        </pc:spChg>
      </pc:sldChg>
      <pc:sldChg chg="modSp">
        <pc:chgData name="Douglas Pelletier" userId="S::dpelleti@services.fnal.gov::d7c2a380-7a3d-4e62-9bc2-c7cbd04f5bce" providerId="AD" clId="Web-{D419FDB6-69B0-4682-BBAB-03595AA822CA}" dt="2019-08-19T13:04:29.683" v="55" actId="20577"/>
        <pc:sldMkLst>
          <pc:docMk/>
          <pc:sldMk cId="1655812757" sldId="1745"/>
        </pc:sldMkLst>
        <pc:spChg chg="mod">
          <ac:chgData name="Douglas Pelletier" userId="S::dpelleti@services.fnal.gov::d7c2a380-7a3d-4e62-9bc2-c7cbd04f5bce" providerId="AD" clId="Web-{D419FDB6-69B0-4682-BBAB-03595AA822CA}" dt="2019-08-19T13:04:29.683" v="55" actId="20577"/>
          <ac:spMkLst>
            <pc:docMk/>
            <pc:sldMk cId="1655812757" sldId="1745"/>
            <ac:spMk id="6" creationId="{B309151D-717A-46F9-9190-E4F7C50138AF}"/>
          </ac:spMkLst>
        </pc:spChg>
      </pc:sldChg>
      <pc:sldChg chg="modSp">
        <pc:chgData name="Douglas Pelletier" userId="S::dpelleti@services.fnal.gov::d7c2a380-7a3d-4e62-9bc2-c7cbd04f5bce" providerId="AD" clId="Web-{D419FDB6-69B0-4682-BBAB-03595AA822CA}" dt="2019-08-19T13:05:38.480" v="62" actId="1076"/>
        <pc:sldMkLst>
          <pc:docMk/>
          <pc:sldMk cId="1800200994" sldId="1767"/>
        </pc:sldMkLst>
        <pc:spChg chg="mod">
          <ac:chgData name="Douglas Pelletier" userId="S::dpelleti@services.fnal.gov::d7c2a380-7a3d-4e62-9bc2-c7cbd04f5bce" providerId="AD" clId="Web-{D419FDB6-69B0-4682-BBAB-03595AA822CA}" dt="2019-08-19T13:05:38.480" v="62" actId="1076"/>
          <ac:spMkLst>
            <pc:docMk/>
            <pc:sldMk cId="1800200994" sldId="1767"/>
            <ac:spMk id="6" creationId="{5950A00B-1118-426B-BF4E-5C8F7D26DE5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07.24.19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Macier | FSCF handoff to FS Integration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529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743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313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221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504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992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3063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09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07.24.19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09C-6C5E-44F5-8A86-17792D67C9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78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2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6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4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62756" y="1694434"/>
            <a:ext cx="8218488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Sequencing of handoff between FSCF EXC &amp; BSI for Cryostat Installation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54025" y="3209925"/>
            <a:ext cx="8221663" cy="17208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Jolie Macier</a:t>
            </a:r>
          </a:p>
          <a:p>
            <a:r>
              <a:rPr lang="en-US" dirty="0">
                <a:latin typeface="Helvetica" charset="0"/>
              </a:rPr>
              <a:t>19 August 2019</a:t>
            </a:r>
          </a:p>
        </p:txBody>
      </p:sp>
    </p:spTree>
    <p:extLst>
      <p:ext uri="{BB962C8B-B14F-4D97-AF65-F5344CB8AC3E}">
        <p14:creationId xmlns:p14="http://schemas.microsoft.com/office/powerpoint/2010/main" val="1037141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9D8E-09E6-4164-AD80-4061DE25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/>
          <a:lstStyle/>
          <a:p>
            <a:r>
              <a:rPr lang="en-US" dirty="0"/>
              <a:t>FSCF Pre-Excavation 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4D9B3-F4C4-40A9-92DD-F48C6545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August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78AC8-319C-4058-8D78-676258E6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LBNF Project Team | LBNF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9A78E-93F4-4966-8641-340ED886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9151D-717A-46F9-9190-E4F7C50138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944717"/>
            <a:ext cx="8293100" cy="5187140"/>
          </a:xfrm>
        </p:spPr>
        <p:txBody>
          <a:bodyPr lIns="0" rIns="0" anchor="t">
            <a:normAutofit/>
          </a:bodyPr>
          <a:lstStyle/>
          <a:p>
            <a:pPr marL="255905" indent="-264795"/>
            <a:r>
              <a:rPr lang="en-US" sz="1800" dirty="0">
                <a:cs typeface="Helvetica"/>
              </a:rPr>
              <a:t>Electrical Infrastructure @ Surface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57FF38D-54A3-4943-90A3-688FD9E92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2663"/>
            <a:ext cx="3988340" cy="4145593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14F89EA-6947-4A5A-8B2C-E32CD425B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77" y="1478662"/>
            <a:ext cx="4085617" cy="42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25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9D8E-09E6-4164-AD80-4061DE25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/>
          <a:lstStyle/>
          <a:p>
            <a:r>
              <a:rPr lang="en-US" dirty="0"/>
              <a:t>FSCF Pre-Excavation 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4D9B3-F4C4-40A9-92DD-F48C6545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August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78AC8-319C-4058-8D78-676258E6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LBNF Project Team | LBNF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9A78E-93F4-4966-8641-340ED886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9151D-717A-46F9-9190-E4F7C50138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835430"/>
            <a:ext cx="8293100" cy="5187140"/>
          </a:xfrm>
        </p:spPr>
        <p:txBody>
          <a:bodyPr lIns="0" rIns="0" anchor="t">
            <a:normAutofit/>
          </a:bodyPr>
          <a:lstStyle/>
          <a:p>
            <a:pPr marL="255905" indent="-264795"/>
            <a:r>
              <a:rPr lang="en-US" sz="1800" dirty="0">
                <a:cs typeface="Helvetica"/>
              </a:rPr>
              <a:t>Ross Headframe Reinforcement</a:t>
            </a:r>
            <a:endParaRPr lang="en-US" dirty="0"/>
          </a:p>
          <a:p>
            <a:pPr marL="255905" indent="-264795"/>
            <a:endParaRPr lang="en-US" dirty="0"/>
          </a:p>
          <a:p>
            <a:pPr marL="255905" indent="-264795"/>
            <a:endParaRPr lang="en-US" dirty="0"/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8C6DBA-7810-44FE-8B37-72CD6A1A8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38216"/>
            <a:ext cx="3803946" cy="5071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0BAA4-5F6C-4CC4-9A48-5E56E3F09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561" y="1123004"/>
            <a:ext cx="3890355" cy="51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12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C17C-B487-4290-89E1-B19C6C8B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FSCF Pre-Excavation Construction</a:t>
            </a:r>
            <a:br>
              <a:rPr lang="en-US" dirty="0"/>
            </a:br>
            <a:r>
              <a:rPr lang="en-US" sz="1800" b="0" dirty="0">
                <a:solidFill>
                  <a:srgbClr val="63666A"/>
                </a:solidFill>
                <a:cs typeface="Helvetica"/>
              </a:rPr>
              <a:t>Crushers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8BBC-1B40-4337-958F-43873C10BF0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7.24.19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07235-71A4-4F46-9235-E6C17AA96B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Joshua Willhite | CD3a Construction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280A9-1DAA-49E2-80AA-C97276518A4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FB09B43-4486-477C-B4F7-5A11A23CD60A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92" y="1238250"/>
            <a:ext cx="3634978" cy="48466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BFF3A1-C462-4EBD-BEE2-183D2794837F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355" y="1238250"/>
            <a:ext cx="3634978" cy="4846638"/>
          </a:xfrm>
        </p:spPr>
      </p:pic>
    </p:spTree>
    <p:extLst>
      <p:ext uri="{BB962C8B-B14F-4D97-AF65-F5344CB8AC3E}">
        <p14:creationId xmlns:p14="http://schemas.microsoft.com/office/powerpoint/2010/main" val="1184713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4A95-0AD0-4C2F-AFA7-1CE0ABC31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/>
          <a:lstStyle/>
          <a:p>
            <a:r>
              <a:rPr lang="en-US" dirty="0"/>
              <a:t>KAJV CPM, Update thru August 1, 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0EE82-4370-4587-BC66-1D986290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August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FD296-43E4-4FB4-89B6-89DFCC7EA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LBNF Project Team | LBNF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343E4-087E-4593-91D9-E798F526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225D431B-FD3A-4D1A-8186-4900A3928CC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66592" y="803813"/>
            <a:ext cx="8383708" cy="539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7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EFB75-1200-46C8-82A6-EA93D8C48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/>
          <a:lstStyle/>
          <a:p>
            <a:r>
              <a:rPr lang="en-US" dirty="0">
                <a:cs typeface="Helvetica"/>
              </a:rPr>
              <a:t>FSCF - Reliability Projects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D04C1-BECB-4203-9C7D-CBCC385A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August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49F7C-3B58-4565-A0BB-80AD6447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LBNF Project Team | LBNF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56FE-E088-424C-A99D-A2777CE3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88D62C-E116-45ED-BCBB-E813BC1029D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966142"/>
            <a:ext cx="8293100" cy="5432791"/>
          </a:xfrm>
        </p:spPr>
        <p:txBody>
          <a:bodyPr lIns="0" rIns="0" anchor="t"/>
          <a:lstStyle/>
          <a:p>
            <a:pPr marL="255905" indent="-264795">
              <a:lnSpc>
                <a:spcPct val="150000"/>
              </a:lnSpc>
            </a:pPr>
            <a:r>
              <a:rPr lang="en-US" sz="1800" dirty="0">
                <a:cs typeface="Helvetica"/>
              </a:rPr>
              <a:t>Ross Shaft Rehabilitation </a:t>
            </a:r>
          </a:p>
          <a:p>
            <a:pPr marL="255905" indent="-264795">
              <a:lnSpc>
                <a:spcPct val="150000"/>
              </a:lnSpc>
            </a:pPr>
            <a:r>
              <a:rPr lang="en-US" sz="1800" dirty="0">
                <a:cs typeface="Helvetica"/>
              </a:rPr>
              <a:t>Ross Cage is 100% designed, to be delivered in October 2019</a:t>
            </a:r>
          </a:p>
          <a:p>
            <a:pPr marL="255905" indent="-264795">
              <a:lnSpc>
                <a:spcPct val="150000"/>
              </a:lnSpc>
            </a:pPr>
            <a:r>
              <a:rPr lang="en-US" sz="1800" dirty="0">
                <a:cs typeface="Helvetica"/>
              </a:rPr>
              <a:t>Ross Skips are fabricated, delivery in August 2019</a:t>
            </a:r>
          </a:p>
          <a:p>
            <a:pPr marL="255905" indent="-264795">
              <a:lnSpc>
                <a:spcPct val="150000"/>
              </a:lnSpc>
            </a:pPr>
            <a:r>
              <a:rPr lang="en-US" sz="1800" dirty="0">
                <a:cs typeface="Helvetica"/>
              </a:rPr>
              <a:t>Oro Hondo Fan VFD, demo completed, new VFD installed in August, to be completed and commissioned by October 2019</a:t>
            </a:r>
          </a:p>
          <a:p>
            <a:pPr marL="255905" indent="-264795">
              <a:lnSpc>
                <a:spcPct val="150000"/>
              </a:lnSpc>
            </a:pPr>
            <a:r>
              <a:rPr lang="en-US" sz="1800" dirty="0"/>
              <a:t>Ross Hoist Drives, Brakes, and Clutches, preliminary design to be completed in August</a:t>
            </a:r>
          </a:p>
          <a:p>
            <a:pPr marL="255905" indent="-264795">
              <a:lnSpc>
                <a:spcPct val="150000"/>
              </a:lnSpc>
            </a:pPr>
            <a:r>
              <a:rPr lang="en-US" sz="1800" dirty="0"/>
              <a:t>Refuge Chamber materials delivered in August, to be completed by September 2019</a:t>
            </a:r>
          </a:p>
          <a:p>
            <a:pPr marL="255905" indent="-264795">
              <a:lnSpc>
                <a:spcPct val="150000"/>
              </a:lnSpc>
            </a:pPr>
            <a:r>
              <a:rPr lang="en-US" sz="1800" dirty="0"/>
              <a:t>Ross Hoist Bearings and Bushings, Fusion Babbitting work on first set</a:t>
            </a:r>
          </a:p>
          <a:p>
            <a:pPr marL="255905" indent="-264795">
              <a:lnSpc>
                <a:spcPct val="150000"/>
              </a:lnSpc>
            </a:pPr>
            <a:r>
              <a:rPr lang="en-US" sz="1800" dirty="0"/>
              <a:t>Ross Hoist motor rebuild has been advertised, proposals due end of August</a:t>
            </a:r>
          </a:p>
          <a:p>
            <a:pPr marL="255905" indent="-264795">
              <a:lnSpc>
                <a:spcPct val="150000"/>
              </a:lnSpc>
            </a:pPr>
            <a:endParaRPr lang="en-US" sz="180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70981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279B-D7A8-430A-9153-559C0ABD2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FSCF – Excavation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B1E69-488A-443A-BD27-0073565F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69A35-5B37-4640-8699-6A862D0F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2F747-DE6F-4AC5-AC90-E1DB7BC3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71862D-8E8C-4765-8844-A530A9F19A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917237"/>
            <a:ext cx="8293100" cy="5089829"/>
          </a:xfrm>
        </p:spPr>
        <p:txBody>
          <a:bodyPr lIns="0" rIns="0" anchor="t"/>
          <a:lstStyle/>
          <a:p>
            <a:pPr marL="255905" indent="-264795">
              <a:lnSpc>
                <a:spcPct val="150000"/>
              </a:lnSpc>
            </a:pPr>
            <a:r>
              <a:rPr lang="en-US" dirty="0"/>
              <a:t>Status</a:t>
            </a:r>
          </a:p>
          <a:p>
            <a:pPr lvl="1" indent="255905">
              <a:lnSpc>
                <a:spcPct val="150000"/>
              </a:lnSpc>
            </a:pPr>
            <a:r>
              <a:rPr lang="en-US" dirty="0">
                <a:cs typeface="Helvetica"/>
              </a:rPr>
              <a:t>Subcontracting for EXC underway</a:t>
            </a:r>
          </a:p>
          <a:p>
            <a:pPr lvl="3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US" dirty="0">
                <a:cs typeface="Helvetica"/>
              </a:rPr>
              <a:t>Pre-solicitation advertised in August</a:t>
            </a:r>
          </a:p>
          <a:p>
            <a:pPr lvl="3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US" dirty="0">
                <a:cs typeface="Helvetica"/>
              </a:rPr>
              <a:t>Site Visit on September 10, 2019</a:t>
            </a:r>
          </a:p>
          <a:p>
            <a:pPr lvl="3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US" dirty="0">
                <a:cs typeface="Helvetica"/>
              </a:rPr>
              <a:t>Bids due January 2020</a:t>
            </a:r>
          </a:p>
          <a:p>
            <a:pPr marL="255905" indent="-264795">
              <a:lnSpc>
                <a:spcPct val="150000"/>
              </a:lnSpc>
            </a:pPr>
            <a:r>
              <a:rPr lang="en-US" dirty="0"/>
              <a:t>Scope</a:t>
            </a:r>
          </a:p>
          <a:p>
            <a:pPr lvl="1" indent="255905">
              <a:lnSpc>
                <a:spcPct val="150000"/>
              </a:lnSpc>
            </a:pPr>
            <a:r>
              <a:rPr lang="en-US" dirty="0"/>
              <a:t>As shown in 100% EXC drawings and specifications</a:t>
            </a:r>
            <a:endParaRPr lang="en-US" dirty="0">
              <a:cs typeface="Helvetica"/>
            </a:endParaRPr>
          </a:p>
          <a:p>
            <a:pPr marL="255905" indent="-264795">
              <a:lnSpc>
                <a:spcPct val="150000"/>
              </a:lnSpc>
            </a:pPr>
            <a:r>
              <a:rPr lang="en-US" dirty="0"/>
              <a:t>Sequence</a:t>
            </a:r>
          </a:p>
          <a:p>
            <a:pPr lvl="1" indent="255905">
              <a:lnSpc>
                <a:spcPct val="150000"/>
              </a:lnSpc>
            </a:pPr>
            <a:r>
              <a:rPr lang="en-US" dirty="0"/>
              <a:t>To be determined by successful bidder</a:t>
            </a:r>
            <a:endParaRPr lang="en-US" dirty="0">
              <a:cs typeface="Helvetica"/>
            </a:endParaRPr>
          </a:p>
          <a:p>
            <a:pPr lvl="1" indent="255905">
              <a:lnSpc>
                <a:spcPct val="150000"/>
              </a:lnSpc>
            </a:pPr>
            <a:r>
              <a:rPr lang="en-US" dirty="0">
                <a:cs typeface="Helvetica"/>
              </a:rPr>
              <a:t>Award criteria weighted by quickest schedule</a:t>
            </a:r>
          </a:p>
        </p:txBody>
      </p:sp>
    </p:spTree>
    <p:extLst>
      <p:ext uri="{BB962C8B-B14F-4D97-AF65-F5344CB8AC3E}">
        <p14:creationId xmlns:p14="http://schemas.microsoft.com/office/powerpoint/2010/main" val="3753865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61B1-2F50-4F18-9C66-2692571F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Handoff to FS Integration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5E2D9F-8711-44E1-AF9E-C697819A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07.24.19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A6932-6A78-4D0A-975B-BB7B1F5AC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Macier | FSCF handoff to FS Integration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2DB5F-AF01-4EF8-99D3-5F095195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0A00B-1118-426B-BF4E-5C8F7D26DE5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004786"/>
            <a:ext cx="8293100" cy="4846638"/>
          </a:xfrm>
        </p:spPr>
        <p:txBody>
          <a:bodyPr/>
          <a:lstStyle/>
          <a:p>
            <a:r>
              <a:rPr lang="en-US" sz="2000" dirty="0"/>
              <a:t>Minimum BSI requirements</a:t>
            </a:r>
          </a:p>
          <a:p>
            <a:pPr lvl="1"/>
            <a:r>
              <a:rPr lang="en-US" sz="1800" dirty="0"/>
              <a:t>North Cavern floor complete &amp; crane rail installed</a:t>
            </a:r>
          </a:p>
          <a:p>
            <a:pPr lvl="1"/>
            <a:r>
              <a:rPr lang="en-US" sz="1800" dirty="0"/>
              <a:t>Temporary services: </a:t>
            </a:r>
          </a:p>
          <a:p>
            <a:pPr lvl="2"/>
            <a:r>
              <a:rPr lang="en-US" sz="1600" dirty="0"/>
              <a:t>Lighting</a:t>
            </a:r>
          </a:p>
          <a:p>
            <a:pPr lvl="2"/>
            <a:r>
              <a:rPr lang="en-US" sz="1600" dirty="0"/>
              <a:t>Ventilation</a:t>
            </a:r>
          </a:p>
          <a:p>
            <a:pPr lvl="2"/>
            <a:r>
              <a:rPr lang="en-US" sz="1600" dirty="0"/>
              <a:t>Power</a:t>
            </a:r>
          </a:p>
          <a:p>
            <a:r>
              <a:rPr lang="en-US" sz="2000" dirty="0"/>
              <a:t>First activities</a:t>
            </a:r>
          </a:p>
          <a:p>
            <a:pPr lvl="1"/>
            <a:r>
              <a:rPr lang="en-US" sz="1800" dirty="0"/>
              <a:t>Floor survey &amp; leveling</a:t>
            </a:r>
          </a:p>
          <a:p>
            <a:pPr lvl="1"/>
            <a:r>
              <a:rPr lang="en-US" sz="1800" dirty="0"/>
              <a:t>Crane installation</a:t>
            </a:r>
          </a:p>
          <a:p>
            <a:pPr lvl="1"/>
            <a:r>
              <a:rPr lang="en-US" sz="1800" dirty="0"/>
              <a:t>Move steel for cryostat floor first</a:t>
            </a:r>
          </a:p>
          <a:p>
            <a:r>
              <a:rPr lang="en-US" sz="2000" dirty="0"/>
              <a:t>Shared occupancy for cryostat installation</a:t>
            </a:r>
          </a:p>
          <a:p>
            <a:r>
              <a:rPr lang="en-US" sz="2000" dirty="0"/>
              <a:t>Need fire protection provisions for cold membrane storage underground</a:t>
            </a:r>
          </a:p>
          <a:p>
            <a:r>
              <a:rPr lang="en-US" sz="2000" dirty="0"/>
              <a:t>Need final ventilation for cold membrane installation</a:t>
            </a:r>
          </a:p>
        </p:txBody>
      </p:sp>
    </p:spTree>
    <p:extLst>
      <p:ext uri="{BB962C8B-B14F-4D97-AF65-F5344CB8AC3E}">
        <p14:creationId xmlns:p14="http://schemas.microsoft.com/office/powerpoint/2010/main" val="1800200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38630D-416C-4818-8297-AF73D3A9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282904"/>
            <a:ext cx="8293100" cy="56926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4264C-42C4-437B-AC64-2CA7F409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noProof="0"/>
              <a:t>07.24.19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371C-EEFE-4D9A-ABA3-69A74217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Macier | FSCF handoff to FS Integration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69DFF-8B65-4EA0-B450-AA5D16D3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8C009B-CB69-E04A-B9B3-34B26D69E9CF}" type="slidenum">
              <a:rPr lang="en-US" noProof="0" smtClean="0"/>
              <a:pPr lvl="0"/>
              <a:t>17</a:t>
            </a:fld>
            <a:endParaRPr lang="en-US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53BA25-34FB-4074-A811-223CD19AE2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1950" y="722758"/>
            <a:ext cx="8356600" cy="5625548"/>
          </a:xfrm>
        </p:spPr>
        <p:txBody>
          <a:bodyPr lIns="0" rIns="0" anchor="t">
            <a:normAutofit/>
          </a:bodyPr>
          <a:lstStyle/>
          <a:p>
            <a:pPr marL="4064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FSCF work continues on all fronts: pre-excavation, reliability work, 1B-&gt;1A Early Works Packages</a:t>
            </a:r>
          </a:p>
          <a:p>
            <a:pPr lvl="3">
              <a:lnSpc>
                <a:spcPct val="120000"/>
              </a:lnSpc>
            </a:pPr>
            <a:r>
              <a:rPr lang="en-US" dirty="0">
                <a:cs typeface="Helvetica"/>
              </a:rPr>
              <a:t>NOC 40: Blast Doors, 4700L Ventilation Fan, Borehole Grouting</a:t>
            </a:r>
          </a:p>
          <a:p>
            <a:pPr lvl="3">
              <a:lnSpc>
                <a:spcPct val="120000"/>
              </a:lnSpc>
            </a:pPr>
            <a:r>
              <a:rPr lang="en-US" dirty="0">
                <a:cs typeface="Helvetica"/>
              </a:rPr>
              <a:t>NOC 50: 3650L Rehabilitation for Raise Bore Early Mobilization</a:t>
            </a:r>
            <a:endParaRPr lang="en-US" dirty="0"/>
          </a:p>
          <a:p>
            <a:pPr lvl="3">
              <a:lnSpc>
                <a:spcPct val="120000"/>
              </a:lnSpc>
            </a:pPr>
            <a:r>
              <a:rPr lang="en-US" dirty="0">
                <a:cs typeface="Helvetica"/>
              </a:rPr>
              <a:t>NOC 51: 4850L Advance Drift to Spray Chamber</a:t>
            </a:r>
            <a:endParaRPr lang="en-US" dirty="0"/>
          </a:p>
          <a:p>
            <a:pPr marL="4064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Subcontracting for EXC underway</a:t>
            </a:r>
            <a:endParaRPr lang="en-US" dirty="0">
              <a:cs typeface="Helvetica"/>
            </a:endParaRPr>
          </a:p>
          <a:p>
            <a:pPr marL="4064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FSCF goal to turn-over North Cavern first</a:t>
            </a:r>
            <a:endParaRPr lang="en-US" dirty="0">
              <a:cs typeface="Helvetica"/>
            </a:endParaRPr>
          </a:p>
          <a:p>
            <a:pPr marL="4064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cs typeface="Helvetica"/>
            </a:endParaRPr>
          </a:p>
          <a:p>
            <a:pPr marL="4064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cs typeface="Helvetica"/>
            </a:endParaRPr>
          </a:p>
          <a:p>
            <a:pPr marL="4064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cs typeface="Helvetica"/>
            </a:endParaRPr>
          </a:p>
          <a:p>
            <a:pPr marL="295275" lvl="1" indent="-231775">
              <a:lnSpc>
                <a:spcPct val="120000"/>
              </a:lnSpc>
            </a:pPr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31491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sky&#10;&#10;Description automatically generated">
            <a:extLst>
              <a:ext uri="{FF2B5EF4-FFF2-40B4-BE49-F238E27FC236}">
                <a16:creationId xmlns:a16="http://schemas.microsoft.com/office/drawing/2014/main" id="{1194E0C9-CB81-45BF-A064-B8CD76A6A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00" b="2374"/>
          <a:stretch/>
        </p:blipFill>
        <p:spPr>
          <a:xfrm>
            <a:off x="1016812" y="2391028"/>
            <a:ext cx="8164512" cy="3933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07.24.19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Macier | FSCF handoff to FS Integration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393700" y="865480"/>
            <a:ext cx="8293100" cy="5127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LBNF FSCF scope</a:t>
            </a:r>
          </a:p>
          <a:p>
            <a:pPr lvl="1"/>
            <a:r>
              <a:rPr lang="en-US" dirty="0"/>
              <a:t>Pre-excavation</a:t>
            </a:r>
          </a:p>
          <a:p>
            <a:pPr lvl="1"/>
            <a:r>
              <a:rPr lang="en-US" dirty="0"/>
              <a:t>Reliability work</a:t>
            </a:r>
          </a:p>
          <a:p>
            <a:pPr lvl="1"/>
            <a:r>
              <a:rPr lang="en-US" dirty="0"/>
              <a:t>Excavation</a:t>
            </a:r>
          </a:p>
          <a:p>
            <a:pPr lvl="1"/>
            <a:r>
              <a:rPr lang="en-US" dirty="0"/>
              <a:t>BSI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Handover to FS Integration team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14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9CEB-8B11-4617-8A59-F0BB3290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</p:spPr>
        <p:txBody>
          <a:bodyPr/>
          <a:lstStyle/>
          <a:p>
            <a:r>
              <a:rPr lang="en-US" dirty="0"/>
              <a:t>FSCF Pre-Excavation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2363C-397E-4368-B220-7ED83B9B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7.24.19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3B40B-7AE2-4B54-BD20-77917319B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Joshua Willhite | CD3a Construction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D28B6-CC53-4D20-8B72-C6F69245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3D046-EA2D-41E0-BEF5-118F85479D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4439829" cy="4846638"/>
          </a:xfrm>
        </p:spPr>
        <p:txBody>
          <a:bodyPr/>
          <a:lstStyle/>
          <a:p>
            <a:r>
              <a:rPr lang="en-US" sz="2400" dirty="0"/>
              <a:t>Focused on establishing the necessary systems to facilitate major underground excavation.</a:t>
            </a:r>
          </a:p>
          <a:p>
            <a:r>
              <a:rPr lang="en-US" sz="2400" dirty="0"/>
              <a:t>Includes 28 bid packages, some self-performed by Kiewit Alberici Joint Venture (KAJV), others sub-subcontracted by KAJV.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2920AF-6A9F-4884-96AE-95EA218DED09}"/>
              </a:ext>
            </a:extLst>
          </p:cNvPr>
          <p:cNvGrpSpPr/>
          <p:nvPr/>
        </p:nvGrpSpPr>
        <p:grpSpPr>
          <a:xfrm>
            <a:off x="5050902" y="1563316"/>
            <a:ext cx="4066496" cy="3731368"/>
            <a:chOff x="3512466" y="986560"/>
            <a:chExt cx="4066496" cy="37313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3E1AB2-0783-43F2-84CC-D6EE7FC3E3F5}"/>
                </a:ext>
              </a:extLst>
            </p:cNvPr>
            <p:cNvSpPr/>
            <p:nvPr/>
          </p:nvSpPr>
          <p:spPr>
            <a:xfrm>
              <a:off x="3512466" y="1099580"/>
              <a:ext cx="1280570" cy="164711"/>
            </a:xfrm>
            <a:prstGeom prst="rect">
              <a:avLst/>
            </a:prstGeom>
            <a:pattFill prst="wd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1727E7-32F1-4AFF-AF83-7E089492ED12}"/>
                </a:ext>
              </a:extLst>
            </p:cNvPr>
            <p:cNvSpPr/>
            <p:nvPr/>
          </p:nvSpPr>
          <p:spPr>
            <a:xfrm>
              <a:off x="3854760" y="4176068"/>
              <a:ext cx="933899" cy="18288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rgbClr val="1A3D68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C72F34-96FB-4B7A-8B04-522CDDCC9F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0379" y="1172079"/>
              <a:ext cx="7586" cy="3091884"/>
            </a:xfrm>
            <a:prstGeom prst="line">
              <a:avLst/>
            </a:prstGeom>
            <a:ln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9F814E-2578-41AC-9EB5-C20BA6ABD8F6}"/>
                </a:ext>
              </a:extLst>
            </p:cNvPr>
            <p:cNvCxnSpPr>
              <a:cxnSpLocks/>
            </p:cNvCxnSpPr>
            <p:nvPr/>
          </p:nvCxnSpPr>
          <p:spPr>
            <a:xfrm>
              <a:off x="4378471" y="986560"/>
              <a:ext cx="1" cy="3731368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59">
              <a:extLst>
                <a:ext uri="{FF2B5EF4-FFF2-40B4-BE49-F238E27FC236}">
                  <a16:creationId xmlns:a16="http://schemas.microsoft.com/office/drawing/2014/main" id="{20ADEB10-D096-433A-AC15-89993A521C19}"/>
                </a:ext>
              </a:extLst>
            </p:cNvPr>
            <p:cNvSpPr txBox="1"/>
            <p:nvPr/>
          </p:nvSpPr>
          <p:spPr>
            <a:xfrm>
              <a:off x="4383196" y="1769928"/>
              <a:ext cx="17496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200" b="1" dirty="0">
                  <a:solidFill>
                    <a:prstClr val="black"/>
                  </a:solidFill>
                </a:rPr>
                <a:t>Tramway Rehabilitation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7A8AC4-0B4F-4E2C-B1DE-F76569D0F6E9}"/>
                </a:ext>
              </a:extLst>
            </p:cNvPr>
            <p:cNvSpPr/>
            <p:nvPr/>
          </p:nvSpPr>
          <p:spPr>
            <a:xfrm>
              <a:off x="4645161" y="3400335"/>
              <a:ext cx="185009" cy="18288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rgbClr val="1A3D68"/>
                </a:solidFill>
              </a:endParaRPr>
            </a:p>
          </p:txBody>
        </p:sp>
        <p:sp>
          <p:nvSpPr>
            <p:cNvPr id="15" name="TextBox 63">
              <a:extLst>
                <a:ext uri="{FF2B5EF4-FFF2-40B4-BE49-F238E27FC236}">
                  <a16:creationId xmlns:a16="http://schemas.microsoft.com/office/drawing/2014/main" id="{A6441F1A-4EC1-4208-BCD4-E7E88794984F}"/>
                </a:ext>
              </a:extLst>
            </p:cNvPr>
            <p:cNvSpPr txBox="1"/>
            <p:nvPr/>
          </p:nvSpPr>
          <p:spPr>
            <a:xfrm>
              <a:off x="4982353" y="3359422"/>
              <a:ext cx="14948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200" b="1" dirty="0">
                  <a:solidFill>
                    <a:prstClr val="black"/>
                  </a:solidFill>
                </a:rPr>
                <a:t>Ross Shaft Utilities</a:t>
              </a:r>
            </a:p>
          </p:txBody>
        </p:sp>
        <p:sp>
          <p:nvSpPr>
            <p:cNvPr id="16" name="TextBox 65">
              <a:extLst>
                <a:ext uri="{FF2B5EF4-FFF2-40B4-BE49-F238E27FC236}">
                  <a16:creationId xmlns:a16="http://schemas.microsoft.com/office/drawing/2014/main" id="{239713B6-DB81-4B86-BC47-9D50A1028F03}"/>
                </a:ext>
              </a:extLst>
            </p:cNvPr>
            <p:cNvSpPr txBox="1"/>
            <p:nvPr/>
          </p:nvSpPr>
          <p:spPr>
            <a:xfrm>
              <a:off x="4982353" y="4117397"/>
              <a:ext cx="1661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200" b="1" dirty="0">
                  <a:solidFill>
                    <a:prstClr val="black"/>
                  </a:solidFill>
                </a:rPr>
                <a:t>Crusher Rehabilitation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FDB8C0-0214-4E4D-B534-E4080C9B95DF}"/>
                </a:ext>
              </a:extLst>
            </p:cNvPr>
            <p:cNvSpPr/>
            <p:nvPr/>
          </p:nvSpPr>
          <p:spPr>
            <a:xfrm>
              <a:off x="4207856" y="3787696"/>
              <a:ext cx="489085" cy="18288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rgbClr val="1A3D68"/>
                </a:solidFill>
              </a:endParaRPr>
            </a:p>
          </p:txBody>
        </p:sp>
        <p:sp>
          <p:nvSpPr>
            <p:cNvPr id="18" name="TextBox 71">
              <a:extLst>
                <a:ext uri="{FF2B5EF4-FFF2-40B4-BE49-F238E27FC236}">
                  <a16:creationId xmlns:a16="http://schemas.microsoft.com/office/drawing/2014/main" id="{9D6A3F02-A1B0-4C60-A853-A639E18EED51}"/>
                </a:ext>
              </a:extLst>
            </p:cNvPr>
            <p:cNvSpPr txBox="1"/>
            <p:nvPr/>
          </p:nvSpPr>
          <p:spPr>
            <a:xfrm>
              <a:off x="4700993" y="3735528"/>
              <a:ext cx="15167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200" b="1" dirty="0">
                  <a:solidFill>
                    <a:prstClr val="black"/>
                  </a:solidFill>
                </a:rPr>
                <a:t>Skip Loading System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B165075-3068-4E62-8136-D3FD6B61611A}"/>
                </a:ext>
              </a:extLst>
            </p:cNvPr>
            <p:cNvSpPr/>
            <p:nvPr/>
          </p:nvSpPr>
          <p:spPr>
            <a:xfrm>
              <a:off x="3692755" y="2211497"/>
              <a:ext cx="418657" cy="18288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rgbClr val="1A3D68"/>
                </a:solidFill>
              </a:endParaRPr>
            </a:p>
          </p:txBody>
        </p:sp>
        <p:sp>
          <p:nvSpPr>
            <p:cNvPr id="20" name="TextBox 73">
              <a:extLst>
                <a:ext uri="{FF2B5EF4-FFF2-40B4-BE49-F238E27FC236}">
                  <a16:creationId xmlns:a16="http://schemas.microsoft.com/office/drawing/2014/main" id="{FA6283F5-2A24-4DE9-8C4A-141531DEBEAA}"/>
                </a:ext>
              </a:extLst>
            </p:cNvPr>
            <p:cNvSpPr txBox="1"/>
            <p:nvPr/>
          </p:nvSpPr>
          <p:spPr>
            <a:xfrm>
              <a:off x="4155738" y="2170889"/>
              <a:ext cx="1751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200" b="1" dirty="0">
                  <a:solidFill>
                    <a:prstClr val="black"/>
                  </a:solidFill>
                </a:rPr>
                <a:t>Ore Pass Refurbishment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217AA6-3E4B-49BD-AB03-A37351717FF2}"/>
                </a:ext>
              </a:extLst>
            </p:cNvPr>
            <p:cNvSpPr/>
            <p:nvPr/>
          </p:nvSpPr>
          <p:spPr>
            <a:xfrm>
              <a:off x="4779290" y="4479568"/>
              <a:ext cx="2162797" cy="182880"/>
            </a:xfrm>
            <a:prstGeom prst="rect">
              <a:avLst/>
            </a:prstGeom>
            <a:pattFill prst="wd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22" name="TextBox 75">
              <a:extLst>
                <a:ext uri="{FF2B5EF4-FFF2-40B4-BE49-F238E27FC236}">
                  <a16:creationId xmlns:a16="http://schemas.microsoft.com/office/drawing/2014/main" id="{D9C6EFAE-08B7-4C58-9066-729782E062CB}"/>
                </a:ext>
              </a:extLst>
            </p:cNvPr>
            <p:cNvSpPr txBox="1"/>
            <p:nvPr/>
          </p:nvSpPr>
          <p:spPr>
            <a:xfrm>
              <a:off x="5203375" y="4435838"/>
              <a:ext cx="14089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200" b="1" dirty="0">
                  <a:solidFill>
                    <a:prstClr val="black"/>
                  </a:solidFill>
                </a:rPr>
                <a:t>Excavation</a:t>
              </a:r>
            </a:p>
          </p:txBody>
        </p:sp>
        <p:sp>
          <p:nvSpPr>
            <p:cNvPr id="23" name="TextBox 76">
              <a:extLst>
                <a:ext uri="{FF2B5EF4-FFF2-40B4-BE49-F238E27FC236}">
                  <a16:creationId xmlns:a16="http://schemas.microsoft.com/office/drawing/2014/main" id="{DABBEDC7-9B9F-4479-94AE-3CE2B178B6E1}"/>
                </a:ext>
              </a:extLst>
            </p:cNvPr>
            <p:cNvSpPr txBox="1"/>
            <p:nvPr/>
          </p:nvSpPr>
          <p:spPr>
            <a:xfrm>
              <a:off x="4779674" y="2970460"/>
              <a:ext cx="23764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200" b="1" dirty="0">
                  <a:solidFill>
                    <a:prstClr val="black"/>
                  </a:solidFill>
                </a:rPr>
                <a:t>New Substation and Site Electrical</a:t>
              </a:r>
            </a:p>
          </p:txBody>
        </p:sp>
        <p:sp>
          <p:nvSpPr>
            <p:cNvPr id="24" name="TextBox 77">
              <a:extLst>
                <a:ext uri="{FF2B5EF4-FFF2-40B4-BE49-F238E27FC236}">
                  <a16:creationId xmlns:a16="http://schemas.microsoft.com/office/drawing/2014/main" id="{67801BE4-157E-4889-A5B4-E296414136DA}"/>
                </a:ext>
              </a:extLst>
            </p:cNvPr>
            <p:cNvSpPr txBox="1"/>
            <p:nvPr/>
          </p:nvSpPr>
          <p:spPr>
            <a:xfrm>
              <a:off x="4784903" y="1407355"/>
              <a:ext cx="2793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200" b="1" dirty="0">
                  <a:solidFill>
                    <a:prstClr val="black"/>
                  </a:solidFill>
                </a:rPr>
                <a:t>Headframe Remediation &amp; Modifications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A2A794C-7783-48E1-A70A-737B4B4506F6}"/>
                </a:ext>
              </a:extLst>
            </p:cNvPr>
            <p:cNvCxnSpPr>
              <a:cxnSpLocks/>
            </p:cNvCxnSpPr>
            <p:nvPr/>
          </p:nvCxnSpPr>
          <p:spPr>
            <a:xfrm>
              <a:off x="3846954" y="1160519"/>
              <a:ext cx="361887" cy="6516"/>
            </a:xfrm>
            <a:prstGeom prst="line">
              <a:avLst/>
            </a:prstGeom>
            <a:ln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BFE8DA4-CE11-4168-8C4E-5B21E46F7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7259" y="1168349"/>
              <a:ext cx="7586" cy="2685618"/>
            </a:xfrm>
            <a:prstGeom prst="line">
              <a:avLst/>
            </a:prstGeom>
            <a:ln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8F8CEAE-DAF0-4A37-B06C-DFE47652E93F}"/>
                </a:ext>
              </a:extLst>
            </p:cNvPr>
            <p:cNvCxnSpPr>
              <a:cxnSpLocks/>
            </p:cNvCxnSpPr>
            <p:nvPr/>
          </p:nvCxnSpPr>
          <p:spPr>
            <a:xfrm>
              <a:off x="4634408" y="3481815"/>
              <a:ext cx="77934" cy="6451"/>
            </a:xfrm>
            <a:prstGeom prst="line">
              <a:avLst/>
            </a:prstGeom>
            <a:ln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3495B7-C2E0-4F5B-8244-3CB69FC7ED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8603" y="3500932"/>
              <a:ext cx="7586" cy="376064"/>
            </a:xfrm>
            <a:prstGeom prst="line">
              <a:avLst/>
            </a:prstGeom>
            <a:ln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56079D7-19A1-47AA-99C1-8002442E3565}"/>
                </a:ext>
              </a:extLst>
            </p:cNvPr>
            <p:cNvCxnSpPr>
              <a:cxnSpLocks/>
            </p:cNvCxnSpPr>
            <p:nvPr/>
          </p:nvCxnSpPr>
          <p:spPr>
            <a:xfrm>
              <a:off x="4198919" y="3877441"/>
              <a:ext cx="442263" cy="6451"/>
            </a:xfrm>
            <a:prstGeom prst="line">
              <a:avLst/>
            </a:prstGeom>
            <a:ln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86">
              <a:extLst>
                <a:ext uri="{FF2B5EF4-FFF2-40B4-BE49-F238E27FC236}">
                  <a16:creationId xmlns:a16="http://schemas.microsoft.com/office/drawing/2014/main" id="{9C2D21B4-D4F8-4C31-BB9F-46E9B92084EE}"/>
                </a:ext>
              </a:extLst>
            </p:cNvPr>
            <p:cNvSpPr txBox="1"/>
            <p:nvPr/>
          </p:nvSpPr>
          <p:spPr>
            <a:xfrm>
              <a:off x="4749692" y="2564880"/>
              <a:ext cx="21536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200" b="1" dirty="0">
                  <a:solidFill>
                    <a:prstClr val="black"/>
                  </a:solidFill>
                </a:rPr>
                <a:t>Rock Conveyor Supply &amp; Install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FFFA28-F36A-46E4-B9E2-57ABD7691F19}"/>
                </a:ext>
              </a:extLst>
            </p:cNvPr>
            <p:cNvSpPr/>
            <p:nvPr/>
          </p:nvSpPr>
          <p:spPr>
            <a:xfrm>
              <a:off x="3705883" y="1806355"/>
              <a:ext cx="723204" cy="19478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rgbClr val="1A3D68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15B13B4-C740-4D7C-B60E-901ABFF1E868}"/>
                </a:ext>
              </a:extLst>
            </p:cNvPr>
            <p:cNvSpPr/>
            <p:nvPr/>
          </p:nvSpPr>
          <p:spPr>
            <a:xfrm>
              <a:off x="3956429" y="3022268"/>
              <a:ext cx="602121" cy="182881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rgbClr val="1A3D68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1F84101-8BF8-4B84-AF8D-95904F0319AA}"/>
                </a:ext>
              </a:extLst>
            </p:cNvPr>
            <p:cNvSpPr/>
            <p:nvPr/>
          </p:nvSpPr>
          <p:spPr>
            <a:xfrm>
              <a:off x="3706539" y="1441499"/>
              <a:ext cx="1096831" cy="18288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rgbClr val="1A3D68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630FA8E-3E62-4A93-8DD6-B614DDBBF781}"/>
                </a:ext>
              </a:extLst>
            </p:cNvPr>
            <p:cNvCxnSpPr>
              <a:cxnSpLocks/>
            </p:cNvCxnSpPr>
            <p:nvPr/>
          </p:nvCxnSpPr>
          <p:spPr>
            <a:xfrm>
              <a:off x="3698687" y="1535647"/>
              <a:ext cx="153475" cy="6516"/>
            </a:xfrm>
            <a:prstGeom prst="line">
              <a:avLst/>
            </a:prstGeom>
            <a:ln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BB5A22B-306B-4A49-A3A6-540D414857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7654" y="1167449"/>
              <a:ext cx="7586" cy="376064"/>
            </a:xfrm>
            <a:prstGeom prst="line">
              <a:avLst/>
            </a:prstGeom>
            <a:ln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C590C91-60BC-4EDD-8BCC-3DEC08A52F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6644" y="1186217"/>
              <a:ext cx="7586" cy="2322978"/>
            </a:xfrm>
            <a:prstGeom prst="line">
              <a:avLst/>
            </a:prstGeom>
            <a:ln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102">
              <a:extLst>
                <a:ext uri="{FF2B5EF4-FFF2-40B4-BE49-F238E27FC236}">
                  <a16:creationId xmlns:a16="http://schemas.microsoft.com/office/drawing/2014/main" id="{CCDC8449-FA83-4DC8-8BC6-52AA17305788}"/>
                </a:ext>
              </a:extLst>
            </p:cNvPr>
            <p:cNvSpPr txBox="1"/>
            <p:nvPr/>
          </p:nvSpPr>
          <p:spPr>
            <a:xfrm>
              <a:off x="4785782" y="1061735"/>
              <a:ext cx="2793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200" b="1" dirty="0">
                  <a:solidFill>
                    <a:prstClr val="black"/>
                  </a:solidFill>
                </a:rPr>
                <a:t>Ross Shaft &amp; SURF Reliability Projects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46D85D-ECDB-4165-A706-EA1BCFD99C4E}"/>
                </a:ext>
              </a:extLst>
            </p:cNvPr>
            <p:cNvCxnSpPr>
              <a:cxnSpLocks/>
            </p:cNvCxnSpPr>
            <p:nvPr/>
          </p:nvCxnSpPr>
          <p:spPr>
            <a:xfrm>
              <a:off x="4691762" y="1186554"/>
              <a:ext cx="110747" cy="6451"/>
            </a:xfrm>
            <a:prstGeom prst="line">
              <a:avLst/>
            </a:prstGeom>
            <a:ln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100710C-F76B-4BA6-A89D-22D33223157C}"/>
                </a:ext>
              </a:extLst>
            </p:cNvPr>
            <p:cNvCxnSpPr>
              <a:cxnSpLocks/>
            </p:cNvCxnSpPr>
            <p:nvPr/>
          </p:nvCxnSpPr>
          <p:spPr>
            <a:xfrm>
              <a:off x="4721917" y="4247623"/>
              <a:ext cx="111385" cy="6451"/>
            </a:xfrm>
            <a:prstGeom prst="line">
              <a:avLst/>
            </a:prstGeom>
            <a:ln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DF6E37C-A40D-4D1F-8A7F-43C3FBA58DFB}"/>
                </a:ext>
              </a:extLst>
            </p:cNvPr>
            <p:cNvSpPr/>
            <p:nvPr/>
          </p:nvSpPr>
          <p:spPr>
            <a:xfrm>
              <a:off x="3991244" y="2615236"/>
              <a:ext cx="852540" cy="18288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rgbClr val="1A3D68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A0CDFA2-4658-4D77-AC77-0A08E1EB1BFB}"/>
                </a:ext>
              </a:extLst>
            </p:cNvPr>
            <p:cNvCxnSpPr>
              <a:cxnSpLocks/>
            </p:cNvCxnSpPr>
            <p:nvPr/>
          </p:nvCxnSpPr>
          <p:spPr>
            <a:xfrm>
              <a:off x="4001283" y="2700649"/>
              <a:ext cx="808799" cy="6516"/>
            </a:xfrm>
            <a:prstGeom prst="line">
              <a:avLst/>
            </a:prstGeom>
            <a:ln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3474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9E3BC1-985D-4808-A855-068C52987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982" y="40415"/>
            <a:ext cx="5219018" cy="631997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4690B0F-6BEC-435A-94EE-A07FE1A7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KAJV Self Performed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FBD03-9E1A-4704-95B0-8E4238D3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7.24.19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A83FC-D8F6-4F46-B2DE-582B0B2C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Joshua Willhite | CD3a Construction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105D1-8401-4F69-8394-F322CA7F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698BD4-6D96-4831-82B8-479A8E71B4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4407812" cy="4846638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Tramway Rehabilitation</a:t>
            </a:r>
          </a:p>
          <a:p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Surface Waste Rock Handling System</a:t>
            </a:r>
          </a:p>
          <a:p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Ore Pass Rehabilitation &amp; Reservoir </a:t>
            </a:r>
          </a:p>
          <a:p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Ross shaft work at 5000L</a:t>
            </a:r>
          </a:p>
          <a:p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Skip Loader &amp; Spill Collection</a:t>
            </a:r>
          </a:p>
          <a:p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 Anchors &amp; Supports</a:t>
            </a:r>
          </a:p>
        </p:txBody>
      </p:sp>
    </p:spTree>
    <p:extLst>
      <p:ext uri="{BB962C8B-B14F-4D97-AF65-F5344CB8AC3E}">
        <p14:creationId xmlns:p14="http://schemas.microsoft.com/office/powerpoint/2010/main" val="2899923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745E980-877E-447B-972B-EE5A31F0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/>
          <a:lstStyle/>
          <a:p>
            <a:r>
              <a:rPr lang="en-US" dirty="0"/>
              <a:t>Pre Excavation – Sub Subcontracted Packages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4BA5A2-7BEE-4735-A136-AD7A83BA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7.24.19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E9608-D230-4717-8293-CCB4DD8D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Joshua Willhite | CD3a Construction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CCE54-3FCC-4EA1-85B7-508996E7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606F6D44-50FA-492E-A417-C96420338921}"/>
              </a:ext>
            </a:extLst>
          </p:cNvPr>
          <p:cNvSpPr txBox="1"/>
          <p:nvPr/>
        </p:nvSpPr>
        <p:spPr>
          <a:xfrm>
            <a:off x="457200" y="992575"/>
            <a:ext cx="6123305" cy="56220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Site </a:t>
            </a:r>
            <a:r>
              <a:rPr spc="-15" dirty="0">
                <a:latin typeface="Helvetica" panose="020B0604020202020204" pitchFamily="34" charset="0"/>
                <a:cs typeface="Helvetica" panose="020B0604020202020204" pitchFamily="34" charset="0"/>
              </a:rPr>
              <a:t>Preparation, </a:t>
            </a: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Surface </a:t>
            </a:r>
            <a:r>
              <a:rPr spc="-5" dirty="0">
                <a:latin typeface="Helvetica" panose="020B0604020202020204" pitchFamily="34" charset="0"/>
                <a:cs typeface="Helvetica" panose="020B0604020202020204" pitchFamily="34" charset="0"/>
              </a:rPr>
              <a:t>Civil, </a:t>
            </a:r>
            <a:r>
              <a:rPr spc="-15" dirty="0">
                <a:latin typeface="Helvetica" panose="020B0604020202020204" pitchFamily="34" charset="0"/>
                <a:cs typeface="Helvetica" panose="020B0604020202020204" pitchFamily="34" charset="0"/>
              </a:rPr>
              <a:t>General</a:t>
            </a:r>
            <a:r>
              <a:rPr spc="5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pc="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Fencing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5" dirty="0">
                <a:latin typeface="Helvetica" panose="020B0604020202020204" pitchFamily="34" charset="0"/>
                <a:cs typeface="Helvetica" panose="020B0604020202020204" pitchFamily="34" charset="0"/>
              </a:rPr>
              <a:t>Environmental </a:t>
            </a: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Abatement </a:t>
            </a:r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–</a:t>
            </a:r>
            <a:r>
              <a:rPr spc="5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Monitoring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5" dirty="0">
                <a:latin typeface="Helvetica" panose="020B0604020202020204" pitchFamily="34" charset="0"/>
                <a:cs typeface="Helvetica" panose="020B0604020202020204" pitchFamily="34" charset="0"/>
              </a:rPr>
              <a:t>Environmental </a:t>
            </a: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Abatement </a:t>
            </a:r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Execution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Structural</a:t>
            </a:r>
            <a:r>
              <a:rPr spc="-15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pc="-5" dirty="0">
                <a:latin typeface="Helvetica" panose="020B0604020202020204" pitchFamily="34" charset="0"/>
                <a:cs typeface="Helvetica" panose="020B0604020202020204" pitchFamily="34" charset="0"/>
              </a:rPr>
              <a:t>Steel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Helvetica" panose="020B0604020202020204" pitchFamily="34" charset="0"/>
                <a:cs typeface="Helvetica" panose="020B0604020202020204" pitchFamily="34" charset="0"/>
              </a:rPr>
              <a:t>Mechanical </a:t>
            </a:r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Fire</a:t>
            </a:r>
            <a:r>
              <a:rPr spc="-2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Protection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Helvetica" panose="020B0604020202020204" pitchFamily="34" charset="0"/>
                <a:cs typeface="Helvetica" panose="020B0604020202020204" pitchFamily="34" charset="0"/>
              </a:rPr>
              <a:t>Electrical</a:t>
            </a:r>
            <a:r>
              <a:rPr spc="-15" dirty="0">
                <a:latin typeface="Helvetica" panose="020B0604020202020204" pitchFamily="34" charset="0"/>
                <a:cs typeface="Helvetica" panose="020B0604020202020204" pitchFamily="34" charset="0"/>
              </a:rPr>
              <a:t> Systems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Communication</a:t>
            </a:r>
            <a:r>
              <a:rPr spc="-15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pc="-20" dirty="0">
                <a:latin typeface="Helvetica" panose="020B0604020202020204" pitchFamily="34" charset="0"/>
                <a:cs typeface="Helvetica" panose="020B0604020202020204" pitchFamily="34" charset="0"/>
              </a:rPr>
              <a:t>Systems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Helvetica" panose="020B0604020202020204" pitchFamily="34" charset="0"/>
                <a:cs typeface="Helvetica" panose="020B0604020202020204" pitchFamily="34" charset="0"/>
              </a:rPr>
              <a:t>Crusher </a:t>
            </a:r>
            <a:r>
              <a:rPr spc="-20" dirty="0">
                <a:latin typeface="Helvetica" panose="020B0604020202020204" pitchFamily="34" charset="0"/>
                <a:cs typeface="Helvetica" panose="020B0604020202020204" pitchFamily="34" charset="0"/>
              </a:rPr>
              <a:t>System </a:t>
            </a: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Refurbishment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Hoists </a:t>
            </a:r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&amp; </a:t>
            </a:r>
            <a:r>
              <a:rPr spc="-5" dirty="0">
                <a:latin typeface="Helvetica" panose="020B0604020202020204" pitchFamily="34" charset="0"/>
                <a:cs typeface="Helvetica" panose="020B0604020202020204" pitchFamily="34" charset="0"/>
              </a:rPr>
              <a:t>Overhead</a:t>
            </a:r>
            <a:r>
              <a:rPr spc="-1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pc="-15" dirty="0">
                <a:latin typeface="Helvetica" panose="020B0604020202020204" pitchFamily="34" charset="0"/>
                <a:cs typeface="Helvetica" panose="020B0604020202020204" pitchFamily="34" charset="0"/>
              </a:rPr>
              <a:t>Cranes</a:t>
            </a:r>
            <a:endParaRPr lang="en-US" spc="-1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Quality </a:t>
            </a:r>
            <a:r>
              <a:rPr lang="en-US" spc="-10" dirty="0">
                <a:latin typeface="Helvetica" panose="020B0604020202020204" pitchFamily="34" charset="0"/>
                <a:cs typeface="Helvetica" panose="020B0604020202020204" pitchFamily="34" charset="0"/>
              </a:rPr>
              <a:t>Control</a:t>
            </a:r>
            <a:r>
              <a:rPr lang="en-US" spc="-2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Services</a:t>
            </a:r>
          </a:p>
          <a:p>
            <a:pPr marL="355600" indent="-342900">
              <a:spcBef>
                <a:spcPts val="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Noise and </a:t>
            </a:r>
            <a:r>
              <a:rPr lang="en-US" spc="-15" dirty="0">
                <a:latin typeface="Helvetica" panose="020B0604020202020204" pitchFamily="34" charset="0"/>
                <a:cs typeface="Helvetica" panose="020B0604020202020204" pitchFamily="34" charset="0"/>
              </a:rPr>
              <a:t>Vibration </a:t>
            </a:r>
            <a:r>
              <a:rPr lang="en-US" spc="-10" dirty="0">
                <a:latin typeface="Helvetica" panose="020B0604020202020204" pitchFamily="34" charset="0"/>
                <a:cs typeface="Helvetica" panose="020B0604020202020204" pitchFamily="34" charset="0"/>
              </a:rPr>
              <a:t>Monitoring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10" dirty="0">
                <a:latin typeface="Helvetica" panose="020B0604020202020204" pitchFamily="34" charset="0"/>
                <a:cs typeface="Helvetica" panose="020B0604020202020204" pitchFamily="34" charset="0"/>
              </a:rPr>
              <a:t>Survey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Services</a:t>
            </a:r>
          </a:p>
          <a:p>
            <a:pPr marL="355600" indent="-342900"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10" dirty="0">
                <a:latin typeface="Helvetica" panose="020B0604020202020204" pitchFamily="34" charset="0"/>
                <a:cs typeface="Helvetica" panose="020B0604020202020204" pitchFamily="34" charset="0"/>
              </a:rPr>
              <a:t>Pre-Mobilization</a:t>
            </a:r>
            <a:r>
              <a:rPr lang="en-US" spc="-15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pc="-10" dirty="0">
                <a:latin typeface="Helvetica" panose="020B0604020202020204" pitchFamily="34" charset="0"/>
                <a:cs typeface="Helvetica" panose="020B0604020202020204" pitchFamily="34" charset="0"/>
              </a:rPr>
              <a:t>Survey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Security</a:t>
            </a:r>
            <a:r>
              <a:rPr lang="en-US" spc="-1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Services</a:t>
            </a: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5" dirty="0">
                <a:latin typeface="Helvetica" panose="020B0604020202020204" pitchFamily="34" charset="0"/>
                <a:cs typeface="Helvetica" panose="020B0604020202020204" pitchFamily="34" charset="0"/>
              </a:rPr>
              <a:t>Temp </a:t>
            </a:r>
            <a:r>
              <a:rPr lang="en-US" spc="-15" dirty="0">
                <a:latin typeface="Helvetica" panose="020B0604020202020204" pitchFamily="34" charset="0"/>
                <a:cs typeface="Helvetica" panose="020B0604020202020204" pitchFamily="34" charset="0"/>
              </a:rPr>
              <a:t>Craft </a:t>
            </a: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Sanitary</a:t>
            </a:r>
            <a:r>
              <a:rPr lang="en-US" spc="35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Services</a:t>
            </a:r>
          </a:p>
          <a:p>
            <a:pPr marL="355600" indent="-342900"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10" dirty="0">
                <a:latin typeface="Helvetica" panose="020B0604020202020204" pitchFamily="34" charset="0"/>
                <a:cs typeface="Helvetica" panose="020B0604020202020204" pitchFamily="34" charset="0"/>
              </a:rPr>
              <a:t>General Dumpster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&amp; </a:t>
            </a:r>
            <a:r>
              <a:rPr lang="en-US" spc="-40" dirty="0">
                <a:latin typeface="Helvetica" panose="020B0604020202020204" pitchFamily="34" charset="0"/>
                <a:cs typeface="Helvetica" panose="020B0604020202020204" pitchFamily="34" charset="0"/>
              </a:rPr>
              <a:t>Trash</a:t>
            </a:r>
            <a:r>
              <a:rPr lang="en-US" spc="-75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Services</a:t>
            </a:r>
          </a:p>
          <a:p>
            <a:pPr marL="355600" indent="-342900"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Snow</a:t>
            </a:r>
            <a:r>
              <a:rPr lang="en-US" spc="-15" dirty="0">
                <a:latin typeface="Helvetica" panose="020B0604020202020204" pitchFamily="34" charset="0"/>
                <a:cs typeface="Helvetica" panose="020B0604020202020204" pitchFamily="34" charset="0"/>
              </a:rPr>
              <a:t> Removal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indent="-342900"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4EFFE2-C449-4D49-B9C4-7A4D53067AD4}"/>
              </a:ext>
            </a:extLst>
          </p:cNvPr>
          <p:cNvCxnSpPr>
            <a:cxnSpLocks/>
          </p:cNvCxnSpPr>
          <p:nvPr/>
        </p:nvCxnSpPr>
        <p:spPr>
          <a:xfrm>
            <a:off x="0" y="389365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rrow: Up 8">
            <a:extLst>
              <a:ext uri="{FF2B5EF4-FFF2-40B4-BE49-F238E27FC236}">
                <a16:creationId xmlns:a16="http://schemas.microsoft.com/office/drawing/2014/main" id="{41A2C29B-384F-4A25-A423-EBE03C583552}"/>
              </a:ext>
            </a:extLst>
          </p:cNvPr>
          <p:cNvSpPr/>
          <p:nvPr/>
        </p:nvSpPr>
        <p:spPr>
          <a:xfrm>
            <a:off x="8216989" y="3370234"/>
            <a:ext cx="227023" cy="428821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E47FE09D-F450-4890-A664-2D67857581F5}"/>
              </a:ext>
            </a:extLst>
          </p:cNvPr>
          <p:cNvSpPr/>
          <p:nvPr/>
        </p:nvSpPr>
        <p:spPr>
          <a:xfrm rot="10800000">
            <a:off x="8216989" y="4026082"/>
            <a:ext cx="227023" cy="428821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FB07C-DE00-40C4-9991-7BD513BD3F93}"/>
              </a:ext>
            </a:extLst>
          </p:cNvPr>
          <p:cNvSpPr txBox="1"/>
          <p:nvPr/>
        </p:nvSpPr>
        <p:spPr>
          <a:xfrm>
            <a:off x="8323869" y="3310545"/>
            <a:ext cx="71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D17CAF-650B-4FDB-9E5D-1C5C5B080AEA}"/>
              </a:ext>
            </a:extLst>
          </p:cNvPr>
          <p:cNvSpPr txBox="1"/>
          <p:nvPr/>
        </p:nvSpPr>
        <p:spPr>
          <a:xfrm>
            <a:off x="8330500" y="3972217"/>
            <a:ext cx="87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472387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9D8E-09E6-4164-AD80-4061DE25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490976"/>
            <a:ext cx="8293100" cy="569268"/>
          </a:xfrm>
        </p:spPr>
        <p:txBody>
          <a:bodyPr vert="horz" lIns="0" tIns="0" rIns="0" bIns="0" anchor="t"/>
          <a:lstStyle/>
          <a:p>
            <a:r>
              <a:rPr lang="en-US" dirty="0"/>
              <a:t>FSCF Pre-Excavation 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4D9B3-F4C4-40A9-92DD-F48C6545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August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78AC8-319C-4058-8D78-676258E6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LBNF Project Team | LBNF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9A78E-93F4-4966-8641-340ED886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9151D-717A-46F9-9190-E4F7C50138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850793"/>
            <a:ext cx="8293100" cy="5574597"/>
          </a:xfrm>
        </p:spPr>
        <p:txBody>
          <a:bodyPr lIns="0" rIns="0" anchor="t">
            <a:normAutofit/>
          </a:bodyPr>
          <a:lstStyle/>
          <a:p>
            <a:pPr marL="255905" indent="-264795"/>
            <a:r>
              <a:rPr lang="en-US" sz="1800" dirty="0">
                <a:cs typeface="Helvetica"/>
              </a:rPr>
              <a:t>Tramway &amp; </a:t>
            </a:r>
            <a:r>
              <a:rPr lang="en-US" sz="1800" dirty="0" err="1">
                <a:cs typeface="Helvetica"/>
              </a:rPr>
              <a:t>Snowshed</a:t>
            </a:r>
            <a:r>
              <a:rPr lang="en-US" sz="1800" dirty="0">
                <a:cs typeface="Helvetica"/>
              </a:rPr>
              <a:t> Progress (for proposed conveyor)</a:t>
            </a: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sz="1800" dirty="0">
              <a:cs typeface="Helvetica"/>
            </a:endParaRPr>
          </a:p>
          <a:p>
            <a:pPr marL="255905" indent="-264795"/>
            <a:endParaRPr lang="en-US" sz="1800" dirty="0">
              <a:cs typeface="Helvetica"/>
            </a:endParaRPr>
          </a:p>
          <a:p>
            <a:pPr marL="0" indent="0">
              <a:buNone/>
            </a:pPr>
            <a:endParaRPr lang="en-US" dirty="0">
              <a:cs typeface="Helvetica"/>
            </a:endParaRPr>
          </a:p>
          <a:p>
            <a:pPr marL="255905" indent="-264795"/>
            <a:endParaRPr lang="en-US" sz="1800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636B41F-CF34-49E3-81A8-F87E9AA54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47" y="1269014"/>
            <a:ext cx="3694309" cy="433665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DBC4C33-301B-4E27-8C66-42893331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875" y="1269512"/>
            <a:ext cx="3694309" cy="4310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6416B1-083D-4BC4-B018-5FF4158DDE23}"/>
              </a:ext>
            </a:extLst>
          </p:cNvPr>
          <p:cNvSpPr txBox="1"/>
          <p:nvPr/>
        </p:nvSpPr>
        <p:spPr>
          <a:xfrm>
            <a:off x="5904412" y="182245"/>
            <a:ext cx="18473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00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9D8E-09E6-4164-AD80-4061DE25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/>
          <a:lstStyle/>
          <a:p>
            <a:r>
              <a:rPr lang="en-US" dirty="0"/>
              <a:t>FSCF Pre-Excavation 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4D9B3-F4C4-40A9-92DD-F48C6545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August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78AC8-319C-4058-8D78-676258E6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LBNF Project Team | LBNF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9A78E-93F4-4966-8641-340ED886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9151D-717A-46F9-9190-E4F7C50138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850793"/>
            <a:ext cx="8293100" cy="5574597"/>
          </a:xfrm>
        </p:spPr>
        <p:txBody>
          <a:bodyPr lIns="0" rIns="0" anchor="t">
            <a:normAutofit/>
          </a:bodyPr>
          <a:lstStyle/>
          <a:p>
            <a:pPr marL="255905" indent="-264795"/>
            <a:r>
              <a:rPr lang="en-US" sz="1800" dirty="0">
                <a:cs typeface="Helvetica"/>
              </a:rPr>
              <a:t>Site Clearing for Conveyor</a:t>
            </a: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sz="1800" dirty="0">
              <a:cs typeface="Helvetica"/>
            </a:endParaRPr>
          </a:p>
          <a:p>
            <a:pPr marL="255905" indent="-264795"/>
            <a:endParaRPr lang="en-US" sz="1800" dirty="0">
              <a:cs typeface="Helvetica"/>
            </a:endParaRPr>
          </a:p>
          <a:p>
            <a:pPr marL="0" indent="0">
              <a:buNone/>
            </a:pPr>
            <a:endParaRPr lang="en-US" dirty="0">
              <a:cs typeface="Helvetica"/>
            </a:endParaRPr>
          </a:p>
          <a:p>
            <a:pPr marL="255905" indent="-264795"/>
            <a:endParaRPr lang="en-US" sz="1800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416B1-083D-4BC4-B018-5FF4158DDE23}"/>
              </a:ext>
            </a:extLst>
          </p:cNvPr>
          <p:cNvSpPr txBox="1"/>
          <p:nvPr/>
        </p:nvSpPr>
        <p:spPr>
          <a:xfrm>
            <a:off x="5904412" y="182245"/>
            <a:ext cx="18473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5328DEB-D9A9-4F92-ABEE-894A6F0EA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73" y="1437262"/>
            <a:ext cx="6070058" cy="455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8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9D8E-09E6-4164-AD80-4061DE25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/>
          <a:lstStyle/>
          <a:p>
            <a:r>
              <a:rPr lang="en-US" dirty="0"/>
              <a:t>FSCF Pre-Excavation 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4D9B3-F4C4-40A9-92DD-F48C6545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August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78AC8-319C-4058-8D78-676258E6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LBNF Project Team | LBNF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9A78E-93F4-4966-8641-340ED886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9151D-717A-46F9-9190-E4F7C50138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900242"/>
            <a:ext cx="8293100" cy="5187140"/>
          </a:xfrm>
        </p:spPr>
        <p:txBody>
          <a:bodyPr lIns="0" rIns="0" anchor="t">
            <a:normAutofit/>
          </a:bodyPr>
          <a:lstStyle/>
          <a:p>
            <a:pPr marL="255905" indent="-264795"/>
            <a:r>
              <a:rPr lang="en-US" sz="1800" dirty="0">
                <a:cs typeface="Helvetica"/>
              </a:rPr>
              <a:t>Ore Pass Progress  (about 50' down, 45% Complete)</a:t>
            </a:r>
            <a:endParaRPr lang="en-US" dirty="0"/>
          </a:p>
          <a:p>
            <a:pPr marL="255905" indent="-264795"/>
            <a:endParaRPr lang="en-US" sz="1800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/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395CCF6-AA31-4586-AE3C-B5C6C8B35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31" y="1276221"/>
            <a:ext cx="4119805" cy="419709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DE93A9A-12AB-4F6E-8E48-A71E7B9BC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767" y="1280014"/>
            <a:ext cx="3210127" cy="429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8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9D8E-09E6-4164-AD80-4061DE25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/>
          <a:lstStyle/>
          <a:p>
            <a:r>
              <a:rPr lang="en-US" dirty="0"/>
              <a:t>FSCF Pre-Excavation 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4D9B3-F4C4-40A9-92DD-F48C6545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August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78AC8-319C-4058-8D78-676258E6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LBNF Project Team | LBNF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9A78E-93F4-4966-8641-340ED886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9151D-717A-46F9-9190-E4F7C50138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944717"/>
            <a:ext cx="8293100" cy="5187140"/>
          </a:xfrm>
        </p:spPr>
        <p:txBody>
          <a:bodyPr lIns="0" rIns="0" anchor="t">
            <a:normAutofit/>
          </a:bodyPr>
          <a:lstStyle/>
          <a:p>
            <a:pPr marL="255905" indent="-264795"/>
            <a:r>
              <a:rPr lang="en-US" sz="1800" dirty="0">
                <a:cs typeface="Helvetica"/>
              </a:rPr>
              <a:t>5000L Progress, reinforced sump slab</a:t>
            </a:r>
            <a:endParaRPr lang="en-US" dirty="0"/>
          </a:p>
          <a:p>
            <a:pPr marL="255905" indent="-264795"/>
            <a:endParaRPr lang="en-US" dirty="0"/>
          </a:p>
          <a:p>
            <a:pPr marL="255905" indent="-264795"/>
            <a:endParaRPr lang="en-US" dirty="0"/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  <a:p>
            <a:pPr marL="255905" indent="-264795"/>
            <a:endParaRPr lang="en-US" dirty="0">
              <a:cs typeface="Helvetica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DE615D8-E0A3-4949-B6F0-6A7DF542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43" y="1551562"/>
            <a:ext cx="4610909" cy="46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7644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E136C6823184499040EF32FECB2863" ma:contentTypeVersion="12" ma:contentTypeDescription="Create a new document." ma:contentTypeScope="" ma:versionID="86b5167867d8a0c97ef44d66abf3dbbf">
  <xsd:schema xmlns:xsd="http://www.w3.org/2001/XMLSchema" xmlns:xs="http://www.w3.org/2001/XMLSchema" xmlns:p="http://schemas.microsoft.com/office/2006/metadata/properties" xmlns:ns3="217384e2-1cc7-462a-88d5-a9f0c79de128" xmlns:ns4="47630a84-84bd-4c0e-8a4d-0e925dfde686" targetNamespace="http://schemas.microsoft.com/office/2006/metadata/properties" ma:root="true" ma:fieldsID="7129394e52a3b6990431e8a208151742" ns3:_="" ns4:_="">
    <xsd:import namespace="217384e2-1cc7-462a-88d5-a9f0c79de128"/>
    <xsd:import namespace="47630a84-84bd-4c0e-8a4d-0e925dfde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384e2-1cc7-462a-88d5-a9f0c79de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30a84-84bd-4c0e-8a4d-0e925dfde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FE8C9A-0EAE-4F0E-8C02-4938843203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71F12DF-AECC-411C-945B-5E35A06094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7384e2-1cc7-462a-88d5-a9f0c79de128"/>
    <ds:schemaRef ds:uri="47630a84-84bd-4c0e-8a4d-0e925dfde6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05D99F-21BB-4920-AB6C-34D07620BD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55604</TotalTime>
  <Words>447</Words>
  <Application>Microsoft Office PowerPoint</Application>
  <PresentationFormat>On-screen Show (4:3)</PresentationFormat>
  <Paragraphs>187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LBNF Content-Footer Theme</vt:lpstr>
      <vt:lpstr>LBNF Template_051215</vt:lpstr>
      <vt:lpstr>1_LBNF Content-Footer Theme</vt:lpstr>
      <vt:lpstr>Sequencing of handoff between FSCF EXC &amp; BSI for Cryostat Installation</vt:lpstr>
      <vt:lpstr>Outline</vt:lpstr>
      <vt:lpstr>FSCF Pre-Excavation</vt:lpstr>
      <vt:lpstr>KAJV Self Performed Work</vt:lpstr>
      <vt:lpstr>Pre Excavation – Sub Subcontracted Packages</vt:lpstr>
      <vt:lpstr>FSCF Pre-Excavation Construction</vt:lpstr>
      <vt:lpstr>FSCF Pre-Excavation Construction</vt:lpstr>
      <vt:lpstr>FSCF Pre-Excavation Construction</vt:lpstr>
      <vt:lpstr>FSCF Pre-Excavation Construction</vt:lpstr>
      <vt:lpstr>FSCF Pre-Excavation Construction</vt:lpstr>
      <vt:lpstr>FSCF Pre-Excavation Construction</vt:lpstr>
      <vt:lpstr>FSCF Pre-Excavation Construction Crushers</vt:lpstr>
      <vt:lpstr>KAJV CPM, Update thru August 1, 2019</vt:lpstr>
      <vt:lpstr>FSCF - Reliability Projects</vt:lpstr>
      <vt:lpstr>FSCF – Excavation</vt:lpstr>
      <vt:lpstr>Handoff to FS Integration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Jolie R. Macier x2353 11220N</cp:lastModifiedBy>
  <cp:revision>1098</cp:revision>
  <cp:lastPrinted>2019-02-08T13:43:12Z</cp:lastPrinted>
  <dcterms:created xsi:type="dcterms:W3CDTF">2015-04-30T14:29:22Z</dcterms:created>
  <dcterms:modified xsi:type="dcterms:W3CDTF">2019-08-19T13:06:37Z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0x010100FDE136C6823184499040EF32FECB2863</vt:lpwstr>
  </property>
</Properties>
</file>