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294" r:id="rId2"/>
    <p:sldId id="357" r:id="rId3"/>
    <p:sldId id="360" r:id="rId4"/>
    <p:sldId id="361" r:id="rId5"/>
    <p:sldId id="359" r:id="rId6"/>
    <p:sldId id="358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9860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49" y="6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0680" y="900747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32080" y="22127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B677E49-F064-4044-BDAD-0FA6D04E69CD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7D49B21-0D35-4BA5-BB6C-1D22D2DB242C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F902B90C-1C02-4AA5-B6F4-73B989CC8769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68F9E93-7A65-4FDF-980A-75B87504A670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0E6C25D5-C11A-4C1D-A84C-1882D87EB44F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03694C-0343-4EDB-B6E3-BCB927D6A640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5852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61866B-689A-49D9-AD23-09186E72688D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5852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20700" indent="-228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85800" indent="-1651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5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2410D13-70CE-4C66-BE23-82F7BD01C0D1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5900" y="6054879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5900" y="6258863"/>
            <a:ext cx="526286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418" y="6190317"/>
            <a:ext cx="731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LBNF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35018" y="6173440"/>
            <a:ext cx="1108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CERN NP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52482"/>
            <a:ext cx="8499231" cy="1390219"/>
          </a:xfrm>
        </p:spPr>
        <p:txBody>
          <a:bodyPr/>
          <a:lstStyle/>
          <a:p>
            <a:r>
              <a:rPr lang="en-US" dirty="0"/>
              <a:t>Dimitar MLADENOV &amp; The entire CERN Team 	</a:t>
            </a:r>
          </a:p>
          <a:p>
            <a:r>
              <a:rPr lang="en-US" dirty="0" smtClean="0"/>
              <a:t>FS Installation Workshop</a:t>
            </a:r>
          </a:p>
          <a:p>
            <a:r>
              <a:rPr lang="en-US" dirty="0" smtClean="0"/>
              <a:t>SURF, 19-22 August 2019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1463" y="4172311"/>
            <a:ext cx="8802076" cy="1003049"/>
          </a:xfrm>
        </p:spPr>
        <p:txBody>
          <a:bodyPr>
            <a:noAutofit/>
          </a:bodyPr>
          <a:lstStyle/>
          <a:p>
            <a:r>
              <a:rPr lang="en-GB" sz="2000" dirty="0" smtClean="0"/>
              <a:t>LBNF - </a:t>
            </a:r>
            <a:r>
              <a:rPr lang="en-GB" sz="2000" dirty="0"/>
              <a:t>Bridge and cryogenics mezzanine installation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52400"/>
            <a:ext cx="6703226" cy="3949699"/>
          </a:xfrm>
          <a:prstGeom prst="rect">
            <a:avLst/>
          </a:prstGeom>
        </p:spPr>
      </p:pic>
      <p:pic>
        <p:nvPicPr>
          <p:cNvPr id="9" name="Picture Placeholder 30" descr="CERNlogoOutline_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" r="1053"/>
          <a:stretch>
            <a:fillRect/>
          </a:stretch>
        </p:blipFill>
        <p:spPr>
          <a:xfrm>
            <a:off x="6221061" y="5725390"/>
            <a:ext cx="1132610" cy="1132610"/>
          </a:xfrm>
          <a:prstGeom prst="rect">
            <a:avLst/>
          </a:prstGeom>
        </p:spPr>
      </p:pic>
      <p:pic>
        <p:nvPicPr>
          <p:cNvPr id="10" name="Picture 16" descr="SanfordSURF-horiz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6370239"/>
            <a:ext cx="1304677" cy="4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ermiLogo_RGB_NALBlu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5870469"/>
            <a:ext cx="1532249" cy="27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6" y="88173"/>
            <a:ext cx="7982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LBNF –  Bridge Installation</a:t>
            </a:r>
            <a:endParaRPr lang="en-GB" sz="1800" b="1" i="1" dirty="0"/>
          </a:p>
        </p:txBody>
      </p:sp>
      <p:sp>
        <p:nvSpPr>
          <p:cNvPr id="7" name="Rectangle 6"/>
          <p:cNvSpPr/>
          <p:nvPr/>
        </p:nvSpPr>
        <p:spPr>
          <a:xfrm>
            <a:off x="6795083" y="900793"/>
            <a:ext cx="23489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Two Main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Same as the Cryostat 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Around 10T </a:t>
            </a:r>
            <a:r>
              <a:rPr lang="en-US" sz="1400" dirty="0" smtClean="0"/>
              <a:t>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Probably in two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Couple of days per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/>
          <a:stretch/>
        </p:blipFill>
        <p:spPr>
          <a:xfrm>
            <a:off x="0" y="932221"/>
            <a:ext cx="6795083" cy="4397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/>
          <a:stretch/>
        </p:blipFill>
        <p:spPr>
          <a:xfrm>
            <a:off x="0" y="932221"/>
            <a:ext cx="6795083" cy="4397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/>
          <a:stretch/>
        </p:blipFill>
        <p:spPr>
          <a:xfrm>
            <a:off x="-1" y="932222"/>
            <a:ext cx="6795083" cy="4402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/>
          <a:stretch/>
        </p:blipFill>
        <p:spPr>
          <a:xfrm>
            <a:off x="0" y="932221"/>
            <a:ext cx="6795082" cy="4402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/>
          <a:stretch/>
        </p:blipFill>
        <p:spPr>
          <a:xfrm>
            <a:off x="-1" y="932223"/>
            <a:ext cx="6795083" cy="440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/>
          <a:stretch/>
        </p:blipFill>
        <p:spPr>
          <a:xfrm>
            <a:off x="0" y="932223"/>
            <a:ext cx="6795082" cy="44023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95079" y="2188244"/>
            <a:ext cx="2348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Crossing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2T each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95083" y="2747179"/>
            <a:ext cx="2348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Floor and handrail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3866" y="3523955"/>
            <a:ext cx="2231347" cy="190630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95079" y="3178134"/>
            <a:ext cx="2348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Bridge Abutment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5247" y="5368570"/>
            <a:ext cx="3893553" cy="14542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2250" y="5496750"/>
            <a:ext cx="1602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Weight calculation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8630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21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6" y="88173"/>
            <a:ext cx="7982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LBNF – Cryogenic Mezzanine 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95" y="5834542"/>
            <a:ext cx="1959653" cy="10086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79" y="5834542"/>
            <a:ext cx="1959653" cy="100869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602136" y="27682"/>
            <a:ext cx="2348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Wall brackets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Shall be there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02136" y="646019"/>
            <a:ext cx="2348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Main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Temporary supported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602132" y="1541215"/>
            <a:ext cx="2541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Vertical rods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 agree on the sequencing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02134" y="2125274"/>
            <a:ext cx="2541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Crossing Beam </a:t>
            </a:r>
            <a:r>
              <a:rPr lang="en-US" sz="1600" b="1" dirty="0" smtClean="0"/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Will arrive preassembled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6602137" y="2671300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Floor and Stairs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02137" y="2985210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Handrail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02137" y="3256075"/>
            <a:ext cx="212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Services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05237" y="6138833"/>
            <a:ext cx="1355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Cryogenics </a:t>
            </a:r>
          </a:p>
        </p:txBody>
      </p:sp>
    </p:spTree>
    <p:extLst>
      <p:ext uri="{BB962C8B-B14F-4D97-AF65-F5344CB8AC3E}">
        <p14:creationId xmlns:p14="http://schemas.microsoft.com/office/powerpoint/2010/main" val="10736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76263"/>
            <a:ext cx="8585200" cy="569268"/>
          </a:xfrm>
        </p:spPr>
        <p:txBody>
          <a:bodyPr/>
          <a:lstStyle/>
          <a:p>
            <a:r>
              <a:rPr lang="en-US" dirty="0" smtClean="0"/>
              <a:t>The Tie Rods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4513B-9FD2-524A-9C99-D07F43DE24CE}" type="datetime1">
              <a:rPr lang="en-US" smtClean="0"/>
              <a:t>8/18/2019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9309" y="301745"/>
            <a:ext cx="6474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8 x 50mm Tie Rods connected to the cavern ceiling </a:t>
            </a:r>
          </a:p>
          <a:p>
            <a:r>
              <a:rPr lang="en-GB" dirty="0" smtClean="0"/>
              <a:t>each capable of supporting 100T</a:t>
            </a:r>
            <a:endParaRPr lang="en-GB" i="1" dirty="0"/>
          </a:p>
        </p:txBody>
      </p:sp>
      <p:sp>
        <p:nvSpPr>
          <p:cNvPr id="7" name="Rectangle 6"/>
          <p:cNvSpPr/>
          <p:nvPr/>
        </p:nvSpPr>
        <p:spPr>
          <a:xfrm>
            <a:off x="1718780" y="6421144"/>
            <a:ext cx="13058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Side Wall Interface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0" r="11360" b="19809"/>
          <a:stretch/>
        </p:blipFill>
        <p:spPr>
          <a:xfrm>
            <a:off x="3441739" y="6332486"/>
            <a:ext cx="2034285" cy="142609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204519" y="6409038"/>
            <a:ext cx="489633" cy="336475"/>
          </a:xfrm>
          <a:prstGeom prst="straightConnector1">
            <a:avLst/>
          </a:prstGeom>
          <a:ln w="15875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12195" y="6026695"/>
            <a:ext cx="1919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Still to define</a:t>
            </a:r>
            <a:endParaRPr lang="en-GB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39" y="1093209"/>
            <a:ext cx="3631190" cy="48379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9" y="1093209"/>
            <a:ext cx="3150907" cy="48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6" y="88173"/>
            <a:ext cx="7982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LBNF – Detector Mezzanine Installation</a:t>
            </a:r>
            <a:endParaRPr lang="en-GB" sz="18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3" y="5817744"/>
            <a:ext cx="2020973" cy="10402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66" y="5817744"/>
            <a:ext cx="2025050" cy="10423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66" y="5813119"/>
            <a:ext cx="2029960" cy="104488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56" y="5817744"/>
            <a:ext cx="2025051" cy="10423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66" y="5810250"/>
            <a:ext cx="2028466" cy="10441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0147" y="1075654"/>
            <a:ext cx="2348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Main superstructure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Currently around 40T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146" y="1660429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Stairs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0145" y="2075927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Floor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0144" y="2491425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Handrail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0147" y="2906923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Cable trays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30458" y="6338921"/>
            <a:ext cx="2348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Racks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353032" y="523682"/>
            <a:ext cx="3123824" cy="126299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503730" y="474191"/>
            <a:ext cx="1602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Weight calculation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099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09406" y="2447109"/>
            <a:ext cx="296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772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BN_PPT_113015-SBND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SBN_PPT_113015-SBND.potx</Template>
  <TotalTime>34379</TotalTime>
  <Words>134</Words>
  <Application>Microsoft Office PowerPoint</Application>
  <PresentationFormat>On-screen Show (4:3)</PresentationFormat>
  <Paragraphs>50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ＭＳ Ｐゴシック</vt:lpstr>
      <vt:lpstr>Arial</vt:lpstr>
      <vt:lpstr>Calibri</vt:lpstr>
      <vt:lpstr>Geneva</vt:lpstr>
      <vt:lpstr>Helvetica</vt:lpstr>
      <vt:lpstr>Lucida Grande</vt:lpstr>
      <vt:lpstr>SBN_PPT_113015-SBND</vt:lpstr>
      <vt:lpstr>PowerPoint Presentation</vt:lpstr>
      <vt:lpstr>PowerPoint Presentation</vt:lpstr>
      <vt:lpstr>PowerPoint Presentation</vt:lpstr>
      <vt:lpstr>The Tie Rods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Dimitar Mladenov</cp:lastModifiedBy>
  <cp:revision>446</cp:revision>
  <cp:lastPrinted>2015-12-16T08:26:01Z</cp:lastPrinted>
  <dcterms:created xsi:type="dcterms:W3CDTF">2014-01-03T20:18:13Z</dcterms:created>
  <dcterms:modified xsi:type="dcterms:W3CDTF">2019-08-18T21:29:13Z</dcterms:modified>
</cp:coreProperties>
</file>