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90" r:id="rId2"/>
  </p:sldMasterIdLst>
  <p:notesMasterIdLst>
    <p:notesMasterId r:id="rId22"/>
  </p:notesMasterIdLst>
  <p:handoutMasterIdLst>
    <p:handoutMasterId r:id="rId23"/>
  </p:handoutMasterIdLst>
  <p:sldIdLst>
    <p:sldId id="287" r:id="rId3"/>
    <p:sldId id="299" r:id="rId4"/>
    <p:sldId id="303" r:id="rId5"/>
    <p:sldId id="300" r:id="rId6"/>
    <p:sldId id="309" r:id="rId7"/>
    <p:sldId id="301" r:id="rId8"/>
    <p:sldId id="304" r:id="rId9"/>
    <p:sldId id="291" r:id="rId10"/>
    <p:sldId id="294" r:id="rId11"/>
    <p:sldId id="293" r:id="rId12"/>
    <p:sldId id="295" r:id="rId13"/>
    <p:sldId id="310" r:id="rId14"/>
    <p:sldId id="311" r:id="rId15"/>
    <p:sldId id="302" r:id="rId16"/>
    <p:sldId id="305" r:id="rId17"/>
    <p:sldId id="307" r:id="rId18"/>
    <p:sldId id="306" r:id="rId19"/>
    <p:sldId id="298" r:id="rId20"/>
    <p:sldId id="308" r:id="rId21"/>
  </p:sldIdLst>
  <p:sldSz cx="12192000" cy="6858000"/>
  <p:notesSz cx="9296400" cy="147828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userDrawn="1">
          <p15:clr>
            <a:srgbClr val="A4A3A4"/>
          </p15:clr>
        </p15:guide>
        <p15:guide id="2" orient="horz" pos="476" userDrawn="1">
          <p15:clr>
            <a:srgbClr val="A4A3A4"/>
          </p15:clr>
        </p15:guide>
        <p15:guide id="3" orient="horz" pos="1443" userDrawn="1">
          <p15:clr>
            <a:srgbClr val="A4A3A4"/>
          </p15:clr>
        </p15:guide>
        <p15:guide id="4" orient="horz" pos="966" userDrawn="1">
          <p15:clr>
            <a:srgbClr val="A4A3A4"/>
          </p15:clr>
        </p15:guide>
        <p15:guide id="5" orient="horz" pos="1876" userDrawn="1">
          <p15:clr>
            <a:srgbClr val="A4A3A4"/>
          </p15:clr>
        </p15:guide>
        <p15:guide id="6" orient="horz" pos="3616" userDrawn="1">
          <p15:clr>
            <a:srgbClr val="A4A3A4"/>
          </p15:clr>
        </p15:guide>
        <p15:guide id="7" pos="2920" userDrawn="1">
          <p15:clr>
            <a:srgbClr val="A4A3A4"/>
          </p15:clr>
        </p15:guide>
        <p15:guide id="8" pos="2917" userDrawn="1">
          <p15:clr>
            <a:srgbClr val="A4A3A4"/>
          </p15:clr>
        </p15:guide>
        <p15:guide id="9" pos="6701" userDrawn="1">
          <p15:clr>
            <a:srgbClr val="A4A3A4"/>
          </p15:clr>
        </p15:guide>
        <p15:guide id="10" pos="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009291"/>
    <a:srgbClr val="AAAACF"/>
    <a:srgbClr val="EDEDD6"/>
    <a:srgbClr val="BC5F2B"/>
    <a:srgbClr val="E95125"/>
    <a:srgbClr val="F37C23"/>
    <a:srgbClr val="3C5A77"/>
    <a:srgbClr val="32547A"/>
    <a:srgbClr val="B856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9027" autoAdjust="0"/>
  </p:normalViewPr>
  <p:slideViewPr>
    <p:cSldViewPr snapToGrid="0" snapToObjects="1">
      <p:cViewPr varScale="1">
        <p:scale>
          <a:sx n="76" d="100"/>
          <a:sy n="76" d="100"/>
        </p:scale>
        <p:origin x="50" y="403"/>
      </p:cViewPr>
      <p:guideLst>
        <p:guide orient="horz" pos="4204"/>
        <p:guide orient="horz" pos="476"/>
        <p:guide orient="horz" pos="1443"/>
        <p:guide orient="horz" pos="966"/>
        <p:guide orient="horz" pos="1876"/>
        <p:guide orient="horz" pos="3616"/>
        <p:guide pos="2920"/>
        <p:guide pos="2917"/>
        <p:guide pos="6701"/>
        <p:guide pos="3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8440" cy="739140"/>
          </a:xfrm>
          <a:prstGeom prst="rect">
            <a:avLst/>
          </a:prstGeom>
        </p:spPr>
        <p:txBody>
          <a:bodyPr vert="horz" lIns="137560" tIns="68781" rIns="137560" bIns="68781" rtlCol="0"/>
          <a:lstStyle>
            <a:lvl1pPr algn="l" fontAlgn="auto">
              <a:spcBef>
                <a:spcPts val="0"/>
              </a:spcBef>
              <a:spcAft>
                <a:spcPts val="0"/>
              </a:spcAft>
              <a:defRPr sz="19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5265810" y="0"/>
            <a:ext cx="4028440" cy="739140"/>
          </a:xfrm>
          <a:prstGeom prst="rect">
            <a:avLst/>
          </a:prstGeom>
        </p:spPr>
        <p:txBody>
          <a:bodyPr vert="horz" lIns="137560" tIns="68781" rIns="137560" bIns="68781" rtlCol="0"/>
          <a:lstStyle>
            <a:lvl1pPr algn="r" fontAlgn="auto">
              <a:spcBef>
                <a:spcPts val="0"/>
              </a:spcBef>
              <a:spcAft>
                <a:spcPts val="0"/>
              </a:spcAft>
              <a:defRPr sz="1900" smtClean="0">
                <a:latin typeface="+mn-lt"/>
                <a:ea typeface="+mn-ea"/>
                <a:cs typeface="+mn-cs"/>
              </a:defRPr>
            </a:lvl1pPr>
          </a:lstStyle>
          <a:p>
            <a:pPr>
              <a:defRPr/>
            </a:pPr>
            <a:fld id="{FB589245-636E-234E-BFAD-9607949806CA}" type="datetimeFigureOut">
              <a:rPr lang="en-US"/>
              <a:pPr>
                <a:defRPr/>
              </a:pPr>
              <a:t>8/20/2019</a:t>
            </a:fld>
            <a:endParaRPr lang="en-US" dirty="0"/>
          </a:p>
        </p:txBody>
      </p:sp>
      <p:sp>
        <p:nvSpPr>
          <p:cNvPr id="4" name="Footer Placeholder 3"/>
          <p:cNvSpPr>
            <a:spLocks noGrp="1"/>
          </p:cNvSpPr>
          <p:nvPr>
            <p:ph type="ftr" sz="quarter" idx="2"/>
          </p:nvPr>
        </p:nvSpPr>
        <p:spPr>
          <a:xfrm>
            <a:off x="2" y="14041095"/>
            <a:ext cx="4028440" cy="739140"/>
          </a:xfrm>
          <a:prstGeom prst="rect">
            <a:avLst/>
          </a:prstGeom>
        </p:spPr>
        <p:txBody>
          <a:bodyPr vert="horz" lIns="137560" tIns="68781" rIns="137560" bIns="68781" rtlCol="0" anchor="b"/>
          <a:lstStyle>
            <a:lvl1pPr algn="l" fontAlgn="auto">
              <a:spcBef>
                <a:spcPts val="0"/>
              </a:spcBef>
              <a:spcAft>
                <a:spcPts val="0"/>
              </a:spcAft>
              <a:defRPr sz="19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5265810" y="14041095"/>
            <a:ext cx="4028440" cy="739140"/>
          </a:xfrm>
          <a:prstGeom prst="rect">
            <a:avLst/>
          </a:prstGeom>
        </p:spPr>
        <p:txBody>
          <a:bodyPr vert="horz" lIns="137560" tIns="68781" rIns="137560" bIns="68781" rtlCol="0" anchor="b"/>
          <a:lstStyle>
            <a:lvl1pPr algn="r" fontAlgn="auto">
              <a:spcBef>
                <a:spcPts val="0"/>
              </a:spcBef>
              <a:spcAft>
                <a:spcPts val="0"/>
              </a:spcAft>
              <a:defRPr sz="1900" smtClean="0">
                <a:latin typeface="+mn-lt"/>
                <a:ea typeface="+mn-ea"/>
                <a:cs typeface="+mn-cs"/>
              </a:defRPr>
            </a:lvl1pPr>
          </a:lstStyle>
          <a:p>
            <a:pPr>
              <a:defRPr/>
            </a:pPr>
            <a:fld id="{62F3B233-32CA-1B4D-AFEE-D703F5CA5C37}" type="slidenum">
              <a:rPr lang="en-US"/>
              <a:pPr>
                <a:defRPr/>
              </a:pPr>
              <a:t>‹#›</a:t>
            </a:fld>
            <a:endParaRPr lang="en-US" dirty="0"/>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8440" cy="739140"/>
          </a:xfrm>
          <a:prstGeom prst="rect">
            <a:avLst/>
          </a:prstGeom>
        </p:spPr>
        <p:txBody>
          <a:bodyPr vert="horz" lIns="137560" tIns="68781" rIns="137560" bIns="68781" rtlCol="0"/>
          <a:lstStyle>
            <a:lvl1pPr algn="l" fontAlgn="auto">
              <a:spcBef>
                <a:spcPts val="0"/>
              </a:spcBef>
              <a:spcAft>
                <a:spcPts val="0"/>
              </a:spcAft>
              <a:defRPr sz="19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5265810" y="0"/>
            <a:ext cx="4028440" cy="739140"/>
          </a:xfrm>
          <a:prstGeom prst="rect">
            <a:avLst/>
          </a:prstGeom>
        </p:spPr>
        <p:txBody>
          <a:bodyPr vert="horz" lIns="137560" tIns="68781" rIns="137560" bIns="68781" rtlCol="0"/>
          <a:lstStyle>
            <a:lvl1pPr algn="r" fontAlgn="auto">
              <a:spcBef>
                <a:spcPts val="0"/>
              </a:spcBef>
              <a:spcAft>
                <a:spcPts val="0"/>
              </a:spcAft>
              <a:defRPr sz="1900" smtClean="0">
                <a:latin typeface="+mn-lt"/>
                <a:ea typeface="+mn-ea"/>
                <a:cs typeface="+mn-cs"/>
              </a:defRPr>
            </a:lvl1pPr>
          </a:lstStyle>
          <a:p>
            <a:pPr>
              <a:defRPr/>
            </a:pPr>
            <a:fld id="{129BCED8-DCF3-A94B-99F8-D2FB79A8911E}" type="datetimeFigureOut">
              <a:rPr lang="en-US"/>
              <a:pPr>
                <a:defRPr/>
              </a:pPr>
              <a:t>8/20/2019</a:t>
            </a:fld>
            <a:endParaRPr lang="en-US" dirty="0"/>
          </a:p>
        </p:txBody>
      </p:sp>
      <p:sp>
        <p:nvSpPr>
          <p:cNvPr id="4" name="Slide Image Placeholder 3"/>
          <p:cNvSpPr>
            <a:spLocks noGrp="1" noRot="1" noChangeAspect="1"/>
          </p:cNvSpPr>
          <p:nvPr>
            <p:ph type="sldImg" idx="2"/>
          </p:nvPr>
        </p:nvSpPr>
        <p:spPr>
          <a:xfrm>
            <a:off x="-279400" y="1109663"/>
            <a:ext cx="9855200" cy="5545137"/>
          </a:xfrm>
          <a:prstGeom prst="rect">
            <a:avLst/>
          </a:prstGeom>
          <a:noFill/>
          <a:ln w="12700">
            <a:solidFill>
              <a:prstClr val="black"/>
            </a:solidFill>
          </a:ln>
        </p:spPr>
        <p:txBody>
          <a:bodyPr vert="horz" lIns="137560" tIns="68781" rIns="137560" bIns="68781" rtlCol="0" anchor="ctr"/>
          <a:lstStyle/>
          <a:p>
            <a:pPr lvl="0"/>
            <a:endParaRPr lang="en-US" noProof="0" dirty="0"/>
          </a:p>
        </p:txBody>
      </p:sp>
      <p:sp>
        <p:nvSpPr>
          <p:cNvPr id="5" name="Notes Placeholder 4"/>
          <p:cNvSpPr>
            <a:spLocks noGrp="1"/>
          </p:cNvSpPr>
          <p:nvPr>
            <p:ph type="body" sz="quarter" idx="3"/>
          </p:nvPr>
        </p:nvSpPr>
        <p:spPr>
          <a:xfrm>
            <a:off x="929641" y="7021831"/>
            <a:ext cx="7437120" cy="6652260"/>
          </a:xfrm>
          <a:prstGeom prst="rect">
            <a:avLst/>
          </a:prstGeom>
        </p:spPr>
        <p:txBody>
          <a:bodyPr vert="horz" lIns="137560" tIns="68781" rIns="137560" bIns="6878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14041095"/>
            <a:ext cx="4028440" cy="739140"/>
          </a:xfrm>
          <a:prstGeom prst="rect">
            <a:avLst/>
          </a:prstGeom>
        </p:spPr>
        <p:txBody>
          <a:bodyPr vert="horz" lIns="137560" tIns="68781" rIns="137560" bIns="68781" rtlCol="0" anchor="b"/>
          <a:lstStyle>
            <a:lvl1pPr algn="l" fontAlgn="auto">
              <a:spcBef>
                <a:spcPts val="0"/>
              </a:spcBef>
              <a:spcAft>
                <a:spcPts val="0"/>
              </a:spcAft>
              <a:defRPr sz="19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5265810" y="14041095"/>
            <a:ext cx="4028440" cy="739140"/>
          </a:xfrm>
          <a:prstGeom prst="rect">
            <a:avLst/>
          </a:prstGeom>
        </p:spPr>
        <p:txBody>
          <a:bodyPr vert="horz" lIns="137560" tIns="68781" rIns="137560" bIns="68781" rtlCol="0" anchor="b"/>
          <a:lstStyle>
            <a:lvl1pPr algn="r" fontAlgn="auto">
              <a:spcBef>
                <a:spcPts val="0"/>
              </a:spcBef>
              <a:spcAft>
                <a:spcPts val="0"/>
              </a:spcAft>
              <a:defRPr sz="1900" smtClean="0">
                <a:latin typeface="+mn-lt"/>
                <a:ea typeface="+mn-ea"/>
                <a:cs typeface="+mn-cs"/>
              </a:defRPr>
            </a:lvl1pPr>
          </a:lstStyle>
          <a:p>
            <a:pPr>
              <a:defRPr/>
            </a:pPr>
            <a:fld id="{EEA82294-BF3E-954A-9E49-35D72A5F0004}" type="slidenum">
              <a:rPr lang="en-US"/>
              <a:pPr>
                <a:defRPr/>
              </a:pPr>
              <a:t>‹#›</a:t>
            </a:fld>
            <a:endParaRPr lang="en-US" dirty="0"/>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14" name="Title 1"/>
          <p:cNvSpPr>
            <a:spLocks noGrp="1"/>
          </p:cNvSpPr>
          <p:nvPr>
            <p:ph type="title"/>
          </p:nvPr>
        </p:nvSpPr>
        <p:spPr>
          <a:xfrm>
            <a:off x="605368" y="462518"/>
            <a:ext cx="109728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605373" y="1207770"/>
            <a:ext cx="10977028"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1352915" y="6537430"/>
            <a:ext cx="1968355" cy="171978"/>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20  August, 2019</a:t>
            </a:r>
            <a:endParaRPr lang="en-US" dirty="0">
              <a:latin typeface="Helvetica"/>
              <a:cs typeface="Helvetica"/>
            </a:endParaRPr>
          </a:p>
        </p:txBody>
      </p:sp>
      <p:sp>
        <p:nvSpPr>
          <p:cNvPr id="9" name="Footer Placeholder 4"/>
          <p:cNvSpPr>
            <a:spLocks noGrp="1"/>
          </p:cNvSpPr>
          <p:nvPr>
            <p:ph type="ftr" sz="quarter" idx="3"/>
          </p:nvPr>
        </p:nvSpPr>
        <p:spPr>
          <a:xfrm>
            <a:off x="3666470" y="6537430"/>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Ash River Installation Prototyping   Lead Installation Workshop</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20  August, 2019</a:t>
            </a:r>
            <a:endParaRPr lang="en-US" dirty="0"/>
          </a:p>
        </p:txBody>
      </p:sp>
      <p:sp>
        <p:nvSpPr>
          <p:cNvPr id="5" name="Footer Placeholder 4"/>
          <p:cNvSpPr>
            <a:spLocks noGrp="1"/>
          </p:cNvSpPr>
          <p:nvPr>
            <p:ph type="ftr" sz="quarter" idx="11"/>
          </p:nvPr>
        </p:nvSpPr>
        <p:spPr/>
        <p:txBody>
          <a:bodyPr/>
          <a:lstStyle/>
          <a:p>
            <a:r>
              <a:rPr lang="en-US" smtClean="0"/>
              <a:t>Ash River Installation Prototyping   Lead Installation Workshop</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310817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t>20  August, 2019</a:t>
            </a:r>
            <a:endParaRPr lang="en-US" dirty="0"/>
          </a:p>
        </p:txBody>
      </p:sp>
      <p:sp>
        <p:nvSpPr>
          <p:cNvPr id="5" name="Footer Placeholder 4"/>
          <p:cNvSpPr>
            <a:spLocks noGrp="1"/>
          </p:cNvSpPr>
          <p:nvPr>
            <p:ph type="ftr" sz="quarter" idx="11"/>
          </p:nvPr>
        </p:nvSpPr>
        <p:spPr/>
        <p:txBody>
          <a:bodyPr/>
          <a:lstStyle/>
          <a:p>
            <a:r>
              <a:rPr lang="en-US" smtClean="0"/>
              <a:t>Ash River Installation Prototyping   Lead Installation Workshop</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765109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t>20  August, 2019</a:t>
            </a:r>
            <a:endParaRPr lang="en-US" dirty="0"/>
          </a:p>
        </p:txBody>
      </p:sp>
      <p:sp>
        <p:nvSpPr>
          <p:cNvPr id="6" name="Footer Placeholder 5"/>
          <p:cNvSpPr>
            <a:spLocks noGrp="1"/>
          </p:cNvSpPr>
          <p:nvPr>
            <p:ph type="ftr" sz="quarter" idx="11"/>
          </p:nvPr>
        </p:nvSpPr>
        <p:spPr/>
        <p:txBody>
          <a:bodyPr/>
          <a:lstStyle/>
          <a:p>
            <a:r>
              <a:rPr lang="en-US" smtClean="0"/>
              <a:t>Ash River Installation Prototyping   Lead Installation Workshop</a:t>
            </a:r>
            <a:endParaRPr lang="en-US" dirty="0"/>
          </a:p>
        </p:txBody>
      </p:sp>
      <p:sp>
        <p:nvSpPr>
          <p:cNvPr id="7" name="Slide Number Placeholder 6"/>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41772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t>20  August, 2019</a:t>
            </a:r>
            <a:endParaRPr lang="en-US" dirty="0"/>
          </a:p>
        </p:txBody>
      </p:sp>
      <p:sp>
        <p:nvSpPr>
          <p:cNvPr id="8" name="Footer Placeholder 7"/>
          <p:cNvSpPr>
            <a:spLocks noGrp="1"/>
          </p:cNvSpPr>
          <p:nvPr>
            <p:ph type="ftr" sz="quarter" idx="11"/>
          </p:nvPr>
        </p:nvSpPr>
        <p:spPr/>
        <p:txBody>
          <a:bodyPr/>
          <a:lstStyle/>
          <a:p>
            <a:r>
              <a:rPr lang="en-US" smtClean="0"/>
              <a:t>Ash River Installation Prototyping   Lead Installation Workshop</a:t>
            </a:r>
            <a:endParaRPr lang="en-US" dirty="0"/>
          </a:p>
        </p:txBody>
      </p:sp>
      <p:sp>
        <p:nvSpPr>
          <p:cNvPr id="9" name="Slide Number Placeholder 8"/>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268868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t>20  August, 2019</a:t>
            </a:r>
            <a:endParaRPr lang="en-US" dirty="0"/>
          </a:p>
        </p:txBody>
      </p:sp>
      <p:sp>
        <p:nvSpPr>
          <p:cNvPr id="4" name="Footer Placeholder 3"/>
          <p:cNvSpPr>
            <a:spLocks noGrp="1"/>
          </p:cNvSpPr>
          <p:nvPr>
            <p:ph type="ftr" sz="quarter" idx="11"/>
          </p:nvPr>
        </p:nvSpPr>
        <p:spPr/>
        <p:txBody>
          <a:bodyPr/>
          <a:lstStyle/>
          <a:p>
            <a:r>
              <a:rPr lang="en-US" smtClean="0"/>
              <a:t>Ash River Installation Prototyping   Lead Installation Workshop</a:t>
            </a:r>
            <a:endParaRPr lang="en-US" dirty="0"/>
          </a:p>
        </p:txBody>
      </p:sp>
      <p:sp>
        <p:nvSpPr>
          <p:cNvPr id="5" name="Slide Number Placeholder 4"/>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837271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  August, 2019</a:t>
            </a:r>
            <a:endParaRPr lang="en-US" dirty="0"/>
          </a:p>
        </p:txBody>
      </p:sp>
      <p:sp>
        <p:nvSpPr>
          <p:cNvPr id="3" name="Footer Placeholder 2"/>
          <p:cNvSpPr>
            <a:spLocks noGrp="1"/>
          </p:cNvSpPr>
          <p:nvPr>
            <p:ph type="ftr" sz="quarter" idx="11"/>
          </p:nvPr>
        </p:nvSpPr>
        <p:spPr/>
        <p:txBody>
          <a:bodyPr/>
          <a:lstStyle/>
          <a:p>
            <a:r>
              <a:rPr lang="en-US" smtClean="0"/>
              <a:t>Ash River Installation Prototyping   Lead Installation Workshop</a:t>
            </a:r>
            <a:endParaRPr lang="en-US" dirty="0"/>
          </a:p>
        </p:txBody>
      </p:sp>
      <p:sp>
        <p:nvSpPr>
          <p:cNvPr id="4" name="Slide Number Placeholder 3"/>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740048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20  August, 2019</a:t>
            </a:r>
            <a:endParaRPr lang="en-US" dirty="0"/>
          </a:p>
        </p:txBody>
      </p:sp>
      <p:sp>
        <p:nvSpPr>
          <p:cNvPr id="6" name="Footer Placeholder 5"/>
          <p:cNvSpPr>
            <a:spLocks noGrp="1"/>
          </p:cNvSpPr>
          <p:nvPr>
            <p:ph type="ftr" sz="quarter" idx="11"/>
          </p:nvPr>
        </p:nvSpPr>
        <p:spPr/>
        <p:txBody>
          <a:bodyPr/>
          <a:lstStyle/>
          <a:p>
            <a:r>
              <a:rPr lang="en-US" smtClean="0"/>
              <a:t>Ash River Installation Prototyping   Lead Installation Workshop</a:t>
            </a:r>
            <a:endParaRPr lang="en-US" dirty="0"/>
          </a:p>
        </p:txBody>
      </p:sp>
      <p:sp>
        <p:nvSpPr>
          <p:cNvPr id="7" name="Slide Number Placeholder 6"/>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49138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20  August, 2019</a:t>
            </a:r>
            <a:endParaRPr lang="en-US" dirty="0"/>
          </a:p>
        </p:txBody>
      </p:sp>
      <p:sp>
        <p:nvSpPr>
          <p:cNvPr id="6" name="Footer Placeholder 5"/>
          <p:cNvSpPr>
            <a:spLocks noGrp="1"/>
          </p:cNvSpPr>
          <p:nvPr>
            <p:ph type="ftr" sz="quarter" idx="11"/>
          </p:nvPr>
        </p:nvSpPr>
        <p:spPr/>
        <p:txBody>
          <a:bodyPr/>
          <a:lstStyle/>
          <a:p>
            <a:r>
              <a:rPr lang="en-US" smtClean="0"/>
              <a:t>Ash River Installation Prototyping   Lead Installation Workshop</a:t>
            </a:r>
            <a:endParaRPr lang="en-US" dirty="0"/>
          </a:p>
        </p:txBody>
      </p:sp>
      <p:sp>
        <p:nvSpPr>
          <p:cNvPr id="7" name="Slide Number Placeholder 6"/>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429062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20  August, 2019</a:t>
            </a:r>
            <a:endParaRPr lang="en-US" dirty="0"/>
          </a:p>
        </p:txBody>
      </p:sp>
      <p:sp>
        <p:nvSpPr>
          <p:cNvPr id="5" name="Footer Placeholder 4"/>
          <p:cNvSpPr>
            <a:spLocks noGrp="1"/>
          </p:cNvSpPr>
          <p:nvPr>
            <p:ph type="ftr" sz="quarter" idx="11"/>
          </p:nvPr>
        </p:nvSpPr>
        <p:spPr/>
        <p:txBody>
          <a:bodyPr/>
          <a:lstStyle/>
          <a:p>
            <a:r>
              <a:rPr lang="en-US" smtClean="0"/>
              <a:t>Ash River Installation Prototyping   Lead Installation Workshop</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857771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20  August, 2019</a:t>
            </a:r>
            <a:endParaRPr lang="en-US" dirty="0"/>
          </a:p>
        </p:txBody>
      </p:sp>
      <p:sp>
        <p:nvSpPr>
          <p:cNvPr id="5" name="Footer Placeholder 4"/>
          <p:cNvSpPr>
            <a:spLocks noGrp="1"/>
          </p:cNvSpPr>
          <p:nvPr>
            <p:ph type="ftr" sz="quarter" idx="11"/>
          </p:nvPr>
        </p:nvSpPr>
        <p:spPr/>
        <p:txBody>
          <a:bodyPr/>
          <a:lstStyle/>
          <a:p>
            <a:r>
              <a:rPr lang="en-US" smtClean="0"/>
              <a:t>Ash River Installation Prototyping   Lead Installation Workshop</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146371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959791"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20  August, 2019</a:t>
            </a:r>
            <a:endParaRPr lang="en-US" dirty="0">
              <a:latin typeface="Helvetica"/>
              <a:cs typeface="Helvetica"/>
            </a:endParaRPr>
          </a:p>
        </p:txBody>
      </p:sp>
      <p:sp>
        <p:nvSpPr>
          <p:cNvPr id="9" name="Footer Placeholder 4"/>
          <p:cNvSpPr>
            <a:spLocks noGrp="1"/>
          </p:cNvSpPr>
          <p:nvPr>
            <p:ph type="ftr" sz="quarter" idx="3"/>
          </p:nvPr>
        </p:nvSpPr>
        <p:spPr>
          <a:xfrm>
            <a:off x="3722914"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Ash River Installation Prototyping   Lead Installation Workshop</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2" name="Content Placeholder 2"/>
          <p:cNvSpPr>
            <a:spLocks noGrp="1"/>
          </p:cNvSpPr>
          <p:nvPr>
            <p:ph idx="11"/>
          </p:nvPr>
        </p:nvSpPr>
        <p:spPr>
          <a:xfrm>
            <a:off x="605368" y="1207770"/>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6261400" y="1215721"/>
            <a:ext cx="532100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6244261" y="5521483"/>
            <a:ext cx="5338140"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1448371" y="6549549"/>
            <a:ext cx="1980812"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20  August, 2019</a:t>
            </a:r>
            <a:endParaRPr lang="en-US" dirty="0">
              <a:latin typeface="Helvetica"/>
              <a:cs typeface="Helvetica"/>
            </a:endParaRPr>
          </a:p>
        </p:txBody>
      </p:sp>
      <p:sp>
        <p:nvSpPr>
          <p:cNvPr id="11" name="Footer Placeholder 4"/>
          <p:cNvSpPr>
            <a:spLocks noGrp="1"/>
          </p:cNvSpPr>
          <p:nvPr>
            <p:ph type="ftr" sz="quarter" idx="3"/>
          </p:nvPr>
        </p:nvSpPr>
        <p:spPr>
          <a:xfrm>
            <a:off x="3954142" y="6556407"/>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Ash River Installation Prototyping   Lead Installation Workshop</a:t>
            </a:r>
            <a:endParaRPr lang="en-US" dirty="0"/>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6" name="Content Placeholder 2"/>
          <p:cNvSpPr>
            <a:spLocks noGrp="1"/>
          </p:cNvSpPr>
          <p:nvPr>
            <p:ph idx="11"/>
          </p:nvPr>
        </p:nvSpPr>
        <p:spPr>
          <a:xfrm>
            <a:off x="626745"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6261400" y="1206941"/>
            <a:ext cx="532100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09600" y="1238251"/>
            <a:ext cx="109728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1172292" y="6549549"/>
            <a:ext cx="1728563"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20  August, 2019</a:t>
            </a:r>
            <a:endParaRPr lang="en-US" dirty="0">
              <a:latin typeface="Helvetica"/>
              <a:cs typeface="Helvetica"/>
            </a:endParaRPr>
          </a:p>
        </p:txBody>
      </p:sp>
      <p:sp>
        <p:nvSpPr>
          <p:cNvPr id="8" name="Footer Placeholder 4"/>
          <p:cNvSpPr>
            <a:spLocks noGrp="1"/>
          </p:cNvSpPr>
          <p:nvPr>
            <p:ph type="ftr" sz="quarter" idx="3"/>
          </p:nvPr>
        </p:nvSpPr>
        <p:spPr>
          <a:xfrm>
            <a:off x="3196460"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Ash River Installation Prototyping   Lead Installation Workshop</a:t>
            </a:r>
            <a:endParaRPr lang="en-US" dirty="0"/>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12192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1172293" y="6549549"/>
            <a:ext cx="20241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20  August, 2019</a:t>
            </a:r>
            <a:endParaRPr lang="en-US" dirty="0">
              <a:latin typeface="Helvetica"/>
              <a:cs typeface="Helvetica"/>
            </a:endParaRPr>
          </a:p>
        </p:txBody>
      </p:sp>
      <p:sp>
        <p:nvSpPr>
          <p:cNvPr id="7" name="Footer Placeholder 4"/>
          <p:cNvSpPr>
            <a:spLocks noGrp="1"/>
          </p:cNvSpPr>
          <p:nvPr>
            <p:ph type="ftr" sz="quarter" idx="3"/>
          </p:nvPr>
        </p:nvSpPr>
        <p:spPr>
          <a:xfrm>
            <a:off x="3196460"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Ash River Installation Prototyping   Lead Installation Workshop</a:t>
            </a:r>
            <a:endParaRPr lang="en-US" dirty="0"/>
          </a:p>
        </p:txBody>
      </p:sp>
      <p:sp>
        <p:nvSpPr>
          <p:cNvPr id="9"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340612"/>
            <a:ext cx="402336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08366"/>
            <a:ext cx="6613023"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609600" y="462518"/>
            <a:ext cx="109728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1172293" y="6549549"/>
            <a:ext cx="20241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20  August, 2019</a:t>
            </a:r>
            <a:endParaRPr lang="en-US" dirty="0">
              <a:latin typeface="Helvetica"/>
              <a:cs typeface="Helvetica"/>
            </a:endParaRPr>
          </a:p>
        </p:txBody>
      </p:sp>
      <p:sp>
        <p:nvSpPr>
          <p:cNvPr id="10" name="Footer Placeholder 4"/>
          <p:cNvSpPr>
            <a:spLocks noGrp="1"/>
          </p:cNvSpPr>
          <p:nvPr>
            <p:ph type="ftr" sz="quarter" idx="3"/>
          </p:nvPr>
        </p:nvSpPr>
        <p:spPr>
          <a:xfrm>
            <a:off x="3196460"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Ash River Installation Prototyping   Lead Installation Workshop</a:t>
            </a:r>
            <a:endParaRPr lang="en-US" dirty="0"/>
          </a:p>
        </p:txBody>
      </p:sp>
      <p:sp>
        <p:nvSpPr>
          <p:cNvPr id="12"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Content Placeholder 2"/>
          <p:cNvSpPr>
            <a:spLocks noGrp="1"/>
          </p:cNvSpPr>
          <p:nvPr>
            <p:ph idx="16"/>
          </p:nvPr>
        </p:nvSpPr>
        <p:spPr>
          <a:xfrm>
            <a:off x="626746" y="1206941"/>
            <a:ext cx="4006220"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7" y="1227137"/>
            <a:ext cx="109728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609605" y="5839748"/>
            <a:ext cx="10972795"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609605" y="458988"/>
            <a:ext cx="109728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1172293" y="6549549"/>
            <a:ext cx="1855065"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20  August, 2019</a:t>
            </a:r>
            <a:endParaRPr lang="en-US" dirty="0">
              <a:latin typeface="Helvetica"/>
              <a:cs typeface="Helvetica"/>
            </a:endParaRPr>
          </a:p>
        </p:txBody>
      </p:sp>
      <p:sp>
        <p:nvSpPr>
          <p:cNvPr id="9" name="Footer Placeholder 4"/>
          <p:cNvSpPr>
            <a:spLocks noGrp="1"/>
          </p:cNvSpPr>
          <p:nvPr>
            <p:ph type="ftr" sz="quarter" idx="3"/>
          </p:nvPr>
        </p:nvSpPr>
        <p:spPr>
          <a:xfrm>
            <a:off x="3365562" y="6549549"/>
            <a:ext cx="579908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Ash River Installation Prototyping   Lead Installation Workshop</a:t>
            </a:r>
            <a:endParaRPr lang="en-US" dirty="0"/>
          </a:p>
        </p:txBody>
      </p:sp>
      <p:sp>
        <p:nvSpPr>
          <p:cNvPr id="10"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41241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230416"/>
            <a:ext cx="10957984" cy="1143000"/>
          </a:xfrm>
          <a:prstGeom prst="rect">
            <a:avLst/>
          </a:prstGeom>
        </p:spPr>
        <p:txBody>
          <a:bodyPr vert="horz" lIns="0" tIns="0" rIns="0" bIns="0" anchor="b" anchorCtr="0"/>
          <a:lstStyle>
            <a:lvl1pPr algn="l">
              <a:defRPr sz="3200" b="1" i="0" baseline="0">
                <a:solidFill>
                  <a:srgbClr val="BC5F2B"/>
                </a:solidFill>
                <a:latin typeface="Helvetica"/>
                <a:cs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605368" y="2696828"/>
            <a:ext cx="10962217" cy="1721069"/>
          </a:xfrm>
          <a:prstGeom prst="rect">
            <a:avLst/>
          </a:prstGeom>
        </p:spPr>
        <p:txBody>
          <a:bodyPr vert="horz" lIns="0" tIns="0" rIns="0" bIns="0"/>
          <a:lstStyle>
            <a:lvl1pPr marL="0" indent="0">
              <a:buFontTx/>
              <a:buNone/>
              <a:defRPr sz="2200" b="0" i="0" baseline="0">
                <a:solidFill>
                  <a:srgbClr val="BC5F2B"/>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
        <p:nvSpPr>
          <p:cNvPr id="3" name="Date Placeholder 2">
            <a:extLst>
              <a:ext uri="{FF2B5EF4-FFF2-40B4-BE49-F238E27FC236}">
                <a16:creationId xmlns:a16="http://schemas.microsoft.com/office/drawing/2014/main" id="{3108AF28-5701-496F-BB94-EC80D2EA5BF7}"/>
              </a:ext>
            </a:extLst>
          </p:cNvPr>
          <p:cNvSpPr>
            <a:spLocks noGrp="1"/>
          </p:cNvSpPr>
          <p:nvPr>
            <p:ph type="dt" sz="half" idx="11"/>
          </p:nvPr>
        </p:nvSpPr>
        <p:spPr>
          <a:xfrm>
            <a:off x="1172293" y="6549549"/>
            <a:ext cx="1875708" cy="158697"/>
          </a:xfrm>
        </p:spPr>
        <p:txBody>
          <a:bodyPr/>
          <a:lstStyle/>
          <a:p>
            <a:pPr>
              <a:defRPr/>
            </a:pPr>
            <a:r>
              <a:rPr lang="en-US" smtClean="0">
                <a:latin typeface="Helvetica"/>
                <a:cs typeface="Helvetica"/>
              </a:rPr>
              <a:t>20  August, 2019</a:t>
            </a:r>
            <a:endParaRPr lang="en-US" dirty="0">
              <a:latin typeface="Helvetica"/>
              <a:cs typeface="Helvetica"/>
            </a:endParaRPr>
          </a:p>
        </p:txBody>
      </p:sp>
      <p:sp>
        <p:nvSpPr>
          <p:cNvPr id="5" name="Footer Placeholder 4">
            <a:extLst>
              <a:ext uri="{FF2B5EF4-FFF2-40B4-BE49-F238E27FC236}">
                <a16:creationId xmlns:a16="http://schemas.microsoft.com/office/drawing/2014/main" id="{BDE3FF9F-621A-48B4-9AE1-182E78DB5D8F}"/>
              </a:ext>
            </a:extLst>
          </p:cNvPr>
          <p:cNvSpPr>
            <a:spLocks noGrp="1"/>
          </p:cNvSpPr>
          <p:nvPr>
            <p:ph type="ftr" sz="quarter" idx="12"/>
          </p:nvPr>
        </p:nvSpPr>
        <p:spPr>
          <a:xfrm>
            <a:off x="3239439" y="6543536"/>
            <a:ext cx="6523352" cy="170720"/>
          </a:xfrm>
        </p:spPr>
        <p:txBody>
          <a:bodyPr/>
          <a:lstStyle/>
          <a:p>
            <a:pPr>
              <a:defRPr/>
            </a:pPr>
            <a:r>
              <a:rPr lang="en-US" smtClean="0"/>
              <a:t>Ash River Installation Prototyping   Lead Installation Workshop</a:t>
            </a:r>
            <a:endParaRPr lang="en-GB" dirty="0"/>
          </a:p>
        </p:txBody>
      </p:sp>
      <p:sp>
        <p:nvSpPr>
          <p:cNvPr id="6" name="Slide Number Placeholder 5">
            <a:extLst>
              <a:ext uri="{FF2B5EF4-FFF2-40B4-BE49-F238E27FC236}">
                <a16:creationId xmlns:a16="http://schemas.microsoft.com/office/drawing/2014/main" id="{3A2BC027-1E1A-471C-AA90-E1293244A997}"/>
              </a:ext>
            </a:extLst>
          </p:cNvPr>
          <p:cNvSpPr>
            <a:spLocks noGrp="1"/>
          </p:cNvSpPr>
          <p:nvPr>
            <p:ph type="sldNum" sz="quarter" idx="13"/>
          </p:nvPr>
        </p:nvSpPr>
        <p:spPr/>
        <p:txBody>
          <a:body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7934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t>20  August, 2019</a:t>
            </a:r>
            <a:endParaRPr lang="en-US" dirty="0"/>
          </a:p>
        </p:txBody>
      </p:sp>
      <p:sp>
        <p:nvSpPr>
          <p:cNvPr id="5" name="Footer Placeholder 4"/>
          <p:cNvSpPr>
            <a:spLocks noGrp="1"/>
          </p:cNvSpPr>
          <p:nvPr>
            <p:ph type="ftr" sz="quarter" idx="11"/>
          </p:nvPr>
        </p:nvSpPr>
        <p:spPr/>
        <p:txBody>
          <a:bodyPr/>
          <a:lstStyle/>
          <a:p>
            <a:r>
              <a:rPr lang="en-US" smtClean="0"/>
              <a:t>Ash River Installation Prototyping   Lead Installation Workshop</a:t>
            </a:r>
            <a:endParaRPr lang="en-US" dirty="0"/>
          </a:p>
        </p:txBody>
      </p:sp>
      <p:sp>
        <p:nvSpPr>
          <p:cNvPr id="6" name="Slide Number Placeholder 5"/>
          <p:cNvSpPr>
            <a:spLocks noGrp="1"/>
          </p:cNvSpPr>
          <p:nvPr>
            <p:ph type="sldNum" sz="quarter" idx="12"/>
          </p:nvPr>
        </p:nvSpPr>
        <p:spPr/>
        <p:txBody>
          <a:bodyPr/>
          <a:lstStyle/>
          <a:p>
            <a:fld id="{E8BA2A6F-0506-4E36-A7D8-2780F9E6E2D2}" type="slidenum">
              <a:rPr lang="en-US" smtClean="0"/>
              <a:t>‹#›</a:t>
            </a:fld>
            <a:endParaRPr lang="en-US" dirty="0"/>
          </a:p>
        </p:txBody>
      </p:sp>
    </p:spTree>
    <p:extLst>
      <p:ext uri="{BB962C8B-B14F-4D97-AF65-F5344CB8AC3E}">
        <p14:creationId xmlns:p14="http://schemas.microsoft.com/office/powerpoint/2010/main" val="227591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172292" y="6549549"/>
            <a:ext cx="1938771"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20  August, 2019</a:t>
            </a:r>
            <a:endParaRPr lang="en-US" dirty="0">
              <a:latin typeface="Helvetica"/>
              <a:cs typeface="Helvetica"/>
            </a:endParaRPr>
          </a:p>
        </p:txBody>
      </p:sp>
      <p:sp>
        <p:nvSpPr>
          <p:cNvPr id="5" name="Footer Placeholder 4"/>
          <p:cNvSpPr>
            <a:spLocks noGrp="1"/>
          </p:cNvSpPr>
          <p:nvPr>
            <p:ph type="ftr" sz="quarter" idx="3"/>
          </p:nvPr>
        </p:nvSpPr>
        <p:spPr>
          <a:xfrm>
            <a:off x="3410964" y="6537525"/>
            <a:ext cx="6523352"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Ash River Installation Prototyping   Lead Installation Workshop</a:t>
            </a:r>
            <a:endParaRPr lang="en-GB" dirty="0"/>
          </a:p>
        </p:txBody>
      </p:sp>
      <p:sp>
        <p:nvSpPr>
          <p:cNvPr id="6" name="Slide Number Placeholder 5"/>
          <p:cNvSpPr>
            <a:spLocks noGrp="1"/>
          </p:cNvSpPr>
          <p:nvPr>
            <p:ph type="sldNum" sz="quarter" idx="4"/>
          </p:nvPr>
        </p:nvSpPr>
        <p:spPr>
          <a:xfrm>
            <a:off x="605368" y="6549549"/>
            <a:ext cx="566925"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609600" y="6357635"/>
            <a:ext cx="109728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0841567" y="6489520"/>
            <a:ext cx="749299" cy="237098"/>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 id="2147483689"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  August, 2019</a:t>
            </a:r>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Ash River Installation Prototyping   Lead Installation Workshop</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A2A6F-0506-4E36-A7D8-2780F9E6E2D2}" type="slidenum">
              <a:rPr lang="en-US" smtClean="0"/>
              <a:t>‹#›</a:t>
            </a:fld>
            <a:endParaRPr lang="en-US" dirty="0"/>
          </a:p>
        </p:txBody>
      </p:sp>
    </p:spTree>
    <p:extLst>
      <p:ext uri="{BB962C8B-B14F-4D97-AF65-F5344CB8AC3E}">
        <p14:creationId xmlns:p14="http://schemas.microsoft.com/office/powerpoint/2010/main" val="135484680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cid:image002.png@01D4309D.684DE0C0" TargetMode="External"/><Relationship Id="rId5" Type="http://schemas.openxmlformats.org/officeDocument/2006/relationships/image" Target="../media/image30.png"/><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2113015_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Status of DUNE Trial Assembly-Ash River</a:t>
            </a:r>
            <a:endParaRPr lang="en-US" sz="4000" dirty="0"/>
          </a:p>
        </p:txBody>
      </p:sp>
      <p:sp>
        <p:nvSpPr>
          <p:cNvPr id="4" name="Date Placeholder 3"/>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a:t>
            </a:fld>
            <a:endParaRPr lang="en-US" dirty="0"/>
          </a:p>
        </p:txBody>
      </p:sp>
      <p:pic>
        <p:nvPicPr>
          <p:cNvPr id="10" name="Content Placeholder 9">
            <a:extLst>
              <a:ext uri="{FF2B5EF4-FFF2-40B4-BE49-F238E27FC236}">
                <a16:creationId xmlns:a16="http://schemas.microsoft.com/office/drawing/2014/main" id="{97BE6B1D-305D-9543-A78F-A2C9E0147E8A}"/>
              </a:ext>
            </a:extLst>
          </p:cNvPr>
          <p:cNvPicPr>
            <a:picLocks noGrp="1" noChangeAspect="1"/>
          </p:cNvPicPr>
          <p:nvPr>
            <p:ph idx="11"/>
          </p:nvPr>
        </p:nvPicPr>
        <p:blipFill rotWithShape="1">
          <a:blip r:embed="rId2"/>
          <a:srcRect l="4484" r="6463"/>
          <a:stretch/>
        </p:blipFill>
        <p:spPr>
          <a:xfrm>
            <a:off x="526930" y="1295497"/>
            <a:ext cx="5107086" cy="4431500"/>
          </a:xfrm>
          <a:prstGeom prst="rect">
            <a:avLst/>
          </a:prstGeom>
        </p:spPr>
      </p:pic>
      <p:sp>
        <p:nvSpPr>
          <p:cNvPr id="13" name="TextBox 12"/>
          <p:cNvSpPr txBox="1"/>
          <p:nvPr/>
        </p:nvSpPr>
        <p:spPr>
          <a:xfrm>
            <a:off x="6096000" y="5834842"/>
            <a:ext cx="5769331" cy="369332"/>
          </a:xfrm>
          <a:prstGeom prst="rect">
            <a:avLst/>
          </a:prstGeom>
          <a:noFill/>
        </p:spPr>
        <p:txBody>
          <a:bodyPr wrap="square" rtlCol="0">
            <a:spAutoFit/>
          </a:bodyPr>
          <a:lstStyle/>
          <a:p>
            <a:r>
              <a:rPr lang="en-US" dirty="0" smtClean="0"/>
              <a:t>APA Assembly Tower and Cryostat DSS structure at DUNE</a:t>
            </a:r>
            <a:endParaRPr lang="en-US" dirty="0"/>
          </a:p>
        </p:txBody>
      </p:sp>
      <p:sp>
        <p:nvSpPr>
          <p:cNvPr id="14" name="TextBox 13"/>
          <p:cNvSpPr txBox="1"/>
          <p:nvPr/>
        </p:nvSpPr>
        <p:spPr>
          <a:xfrm>
            <a:off x="468134" y="5822218"/>
            <a:ext cx="5260192" cy="369332"/>
          </a:xfrm>
          <a:prstGeom prst="rect">
            <a:avLst/>
          </a:prstGeom>
          <a:noFill/>
        </p:spPr>
        <p:txBody>
          <a:bodyPr wrap="square" rtlCol="0">
            <a:spAutoFit/>
          </a:bodyPr>
          <a:lstStyle/>
          <a:p>
            <a:r>
              <a:rPr lang="en-US" dirty="0" smtClean="0"/>
              <a:t>APA Assembly Tower and Cryostat DSS structure at AR</a:t>
            </a:r>
            <a:endParaRPr lang="en-US" dirty="0"/>
          </a:p>
        </p:txBody>
      </p:sp>
      <p:pic>
        <p:nvPicPr>
          <p:cNvPr id="7" name="Content Placeholder 6"/>
          <p:cNvPicPr>
            <a:picLocks noGrp="1" noChangeAspect="1"/>
          </p:cNvPicPr>
          <p:nvPr>
            <p:ph idx="12"/>
          </p:nvPr>
        </p:nvPicPr>
        <p:blipFill rotWithShape="1">
          <a:blip r:embed="rId3">
            <a:extLst>
              <a:ext uri="{28A0092B-C50C-407E-A947-70E740481C1C}">
                <a14:useLocalDpi xmlns:a14="http://schemas.microsoft.com/office/drawing/2010/main" val="0"/>
              </a:ext>
            </a:extLst>
          </a:blip>
          <a:srcRect l="13584" r="1980"/>
          <a:stretch/>
        </p:blipFill>
        <p:spPr>
          <a:xfrm>
            <a:off x="5723361" y="1414724"/>
            <a:ext cx="5967018" cy="4215383"/>
          </a:xfrm>
        </p:spPr>
      </p:pic>
    </p:spTree>
    <p:extLst>
      <p:ext uri="{BB962C8B-B14F-4D97-AF65-F5344CB8AC3E}">
        <p14:creationId xmlns:p14="http://schemas.microsoft.com/office/powerpoint/2010/main" val="2566104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212880"/>
            <a:ext cx="11265024" cy="647102"/>
          </a:xfrm>
        </p:spPr>
        <p:txBody>
          <a:bodyPr/>
          <a:lstStyle/>
          <a:p>
            <a:r>
              <a:rPr lang="en-US" sz="4000" dirty="0">
                <a:solidFill>
                  <a:schemeClr val="accent6">
                    <a:lumMod val="75000"/>
                  </a:schemeClr>
                </a:solidFill>
              </a:rPr>
              <a:t>Documents-APA </a:t>
            </a:r>
            <a:r>
              <a:rPr lang="en-US" sz="4000" dirty="0" smtClean="0">
                <a:solidFill>
                  <a:schemeClr val="accent6">
                    <a:lumMod val="75000"/>
                  </a:schemeClr>
                </a:solidFill>
              </a:rPr>
              <a:t>Pair Materials Handling</a:t>
            </a:r>
            <a:endParaRPr lang="en-US" sz="4000"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10</a:t>
            </a:fld>
            <a:endParaRPr lang="en-US" dirty="0"/>
          </a:p>
        </p:txBody>
      </p:sp>
      <p:pic>
        <p:nvPicPr>
          <p:cNvPr id="8" name="Content Placeholder 7"/>
          <p:cNvPicPr>
            <a:picLocks noGrp="1" noChangeAspect="1"/>
          </p:cNvPicPr>
          <p:nvPr>
            <p:ph idx="11"/>
          </p:nvPr>
        </p:nvPicPr>
        <p:blipFill>
          <a:blip r:embed="rId2"/>
          <a:stretch>
            <a:fillRect/>
          </a:stretch>
        </p:blipFill>
        <p:spPr>
          <a:xfrm>
            <a:off x="609600" y="1322537"/>
            <a:ext cx="3061530" cy="4924810"/>
          </a:xfrm>
          <a:prstGeom prst="rect">
            <a:avLst/>
          </a:prstGeom>
        </p:spPr>
      </p:pic>
      <p:pic>
        <p:nvPicPr>
          <p:cNvPr id="9" name="Picture 8"/>
          <p:cNvPicPr>
            <a:picLocks noChangeAspect="1"/>
          </p:cNvPicPr>
          <p:nvPr/>
        </p:nvPicPr>
        <p:blipFill>
          <a:blip r:embed="rId3"/>
          <a:stretch>
            <a:fillRect/>
          </a:stretch>
        </p:blipFill>
        <p:spPr>
          <a:xfrm>
            <a:off x="4003312" y="859982"/>
            <a:ext cx="7609666" cy="5390691"/>
          </a:xfrm>
          <a:prstGeom prst="rect">
            <a:avLst/>
          </a:prstGeom>
        </p:spPr>
      </p:pic>
    </p:spTree>
    <p:extLst>
      <p:ext uri="{BB962C8B-B14F-4D97-AF65-F5344CB8AC3E}">
        <p14:creationId xmlns:p14="http://schemas.microsoft.com/office/powerpoint/2010/main" val="873746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2</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11</a:t>
            </a:fld>
            <a:endParaRPr lang="en-US" dirty="0"/>
          </a:p>
        </p:txBody>
      </p:sp>
      <p:sp>
        <p:nvSpPr>
          <p:cNvPr id="6" name="Content Placeholder 5"/>
          <p:cNvSpPr>
            <a:spLocks noGrp="1"/>
          </p:cNvSpPr>
          <p:nvPr>
            <p:ph idx="11"/>
          </p:nvPr>
        </p:nvSpPr>
        <p:spPr>
          <a:xfrm>
            <a:off x="284400" y="1209480"/>
            <a:ext cx="6037200" cy="5031626"/>
          </a:xfrm>
        </p:spPr>
        <p:txBody>
          <a:bodyPr>
            <a:normAutofit lnSpcReduction="10000"/>
          </a:bodyPr>
          <a:lstStyle/>
          <a:p>
            <a:pPr marL="285306" lvl="1" indent="0">
              <a:buNone/>
            </a:pPr>
            <a:r>
              <a:rPr lang="en-US" dirty="0" smtClean="0"/>
              <a:t>Had initial meeting with Kevin </a:t>
            </a:r>
            <a:r>
              <a:rPr lang="en-US" dirty="0" err="1" smtClean="0"/>
              <a:t>Kalio</a:t>
            </a:r>
            <a:r>
              <a:rPr lang="en-US" dirty="0" smtClean="0"/>
              <a:t> from Barr Engineering to begin design/build documentation for next phase. This will be a several step process:</a:t>
            </a:r>
          </a:p>
          <a:p>
            <a:r>
              <a:rPr lang="en-US" b="1" dirty="0" smtClean="0"/>
              <a:t>Develop criteria</a:t>
            </a:r>
          </a:p>
          <a:p>
            <a:pPr lvl="1"/>
            <a:r>
              <a:rPr lang="en-US" dirty="0" smtClean="0"/>
              <a:t>Location and elevation of DSS and shuttle beam. Lower DSS to eliminate the subfloor on the bottom and adjust top floor to top cryostat skin </a:t>
            </a:r>
          </a:p>
          <a:p>
            <a:pPr lvl="1"/>
            <a:r>
              <a:rPr lang="en-US" b="1" dirty="0" smtClean="0"/>
              <a:t>Define feed-thrus required- DSS, Manhole, HV, monitor ports, calibration </a:t>
            </a:r>
          </a:p>
          <a:p>
            <a:pPr lvl="1"/>
            <a:r>
              <a:rPr lang="en-US" dirty="0" smtClean="0"/>
              <a:t>Define loads on DSS and grated floor</a:t>
            </a:r>
          </a:p>
          <a:p>
            <a:pPr marL="285306" lvl="1" indent="-10668">
              <a:buNone/>
            </a:pPr>
            <a:r>
              <a:rPr lang="en-US" dirty="0"/>
              <a:t> </a:t>
            </a:r>
            <a:r>
              <a:rPr lang="en-US" dirty="0" smtClean="0"/>
              <a:t> </a:t>
            </a:r>
            <a:r>
              <a:rPr lang="en-US" b="1" dirty="0" smtClean="0"/>
              <a:t>Goal is to have bid package reviewed and out on the street by the late Nov/Dec</a:t>
            </a:r>
          </a:p>
          <a:p>
            <a:pPr marL="285306" lvl="1" indent="-10668">
              <a:buNone/>
            </a:pPr>
            <a:r>
              <a:rPr lang="en-US" b="1" dirty="0" smtClean="0"/>
              <a:t>Fabrication/Installation completed March/April </a:t>
            </a:r>
            <a:endParaRPr lang="en-US" dirty="0"/>
          </a:p>
        </p:txBody>
      </p:sp>
      <p:pic>
        <p:nvPicPr>
          <p:cNvPr id="8" name="Content Placeholder 7"/>
          <p:cNvPicPr>
            <a:picLocks noGrp="1" noChangeAspect="1"/>
          </p:cNvPicPr>
          <p:nvPr>
            <p:ph idx="12"/>
          </p:nvPr>
        </p:nvPicPr>
        <p:blipFill rotWithShape="1">
          <a:blip r:embed="rId2"/>
          <a:srcRect l="7767" t="4562" r="20859"/>
          <a:stretch/>
        </p:blipFill>
        <p:spPr>
          <a:xfrm>
            <a:off x="6545877" y="507600"/>
            <a:ext cx="5327228" cy="5484867"/>
          </a:xfrm>
          <a:prstGeom prst="rect">
            <a:avLst/>
          </a:prstGeom>
        </p:spPr>
      </p:pic>
    </p:spTree>
    <p:extLst>
      <p:ext uri="{BB962C8B-B14F-4D97-AF65-F5344CB8AC3E}">
        <p14:creationId xmlns:p14="http://schemas.microsoft.com/office/powerpoint/2010/main" val="3058803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2AA167-60AC-4C39-9803-C7AB20E29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12" y="2047773"/>
            <a:ext cx="11123012" cy="4810228"/>
          </a:xfrm>
          <a:prstGeom prst="rect">
            <a:avLst/>
          </a:prstGeom>
        </p:spPr>
      </p:pic>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12</a:t>
            </a:fld>
            <a:endParaRPr lang="en-US" dirty="0"/>
          </a:p>
        </p:txBody>
      </p:sp>
      <p:sp>
        <p:nvSpPr>
          <p:cNvPr id="10" name="Content Placeholder 2">
            <a:extLst>
              <a:ext uri="{FF2B5EF4-FFF2-40B4-BE49-F238E27FC236}">
                <a16:creationId xmlns:a16="http://schemas.microsoft.com/office/drawing/2014/main" id="{2FF0127B-41E8-4D44-9EA8-0D7D2445C47C}"/>
              </a:ext>
            </a:extLst>
          </p:cNvPr>
          <p:cNvSpPr>
            <a:spLocks noGrp="1"/>
          </p:cNvSpPr>
          <p:nvPr>
            <p:ph idx="11"/>
          </p:nvPr>
        </p:nvSpPr>
        <p:spPr>
          <a:xfrm>
            <a:off x="605368" y="242637"/>
            <a:ext cx="10977028" cy="2027799"/>
          </a:xfrm>
        </p:spPr>
        <p:txBody>
          <a:bodyPr>
            <a:normAutofit lnSpcReduction="10000"/>
          </a:bodyPr>
          <a:lstStyle/>
          <a:p>
            <a:r>
              <a:rPr lang="en-US" dirty="0"/>
              <a:t>Single Phase Detector 1 mock cryostat at Ash River</a:t>
            </a:r>
          </a:p>
          <a:p>
            <a:pPr lvl="1"/>
            <a:r>
              <a:rPr lang="en-US" dirty="0"/>
              <a:t>SW cryostat corner merged with SE cryostat corner (bold dashed lines), full height</a:t>
            </a:r>
          </a:p>
          <a:p>
            <a:pPr lvl="1"/>
            <a:r>
              <a:rPr lang="en-US" dirty="0"/>
              <a:t>Penetrations to include for Ash River tests: support, cable, high voltage, instrumentation inside of bold dashed lines</a:t>
            </a:r>
          </a:p>
          <a:p>
            <a:pPr lvl="2"/>
            <a:r>
              <a:rPr lang="en-US" dirty="0"/>
              <a:t>Are there others? </a:t>
            </a:r>
          </a:p>
        </p:txBody>
      </p:sp>
    </p:spTree>
    <p:extLst>
      <p:ext uri="{BB962C8B-B14F-4D97-AF65-F5344CB8AC3E}">
        <p14:creationId xmlns:p14="http://schemas.microsoft.com/office/powerpoint/2010/main" val="1807348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70E6647B-B9F1-4151-91DF-0BE8B60F3B52}"/>
              </a:ext>
            </a:extLst>
          </p:cNvPr>
          <p:cNvGraphicFramePr>
            <a:graphicFrameLocks noGrp="1" noChangeAspect="1"/>
          </p:cNvGraphicFramePr>
          <p:nvPr>
            <p:ph idx="11"/>
            <p:extLst>
              <p:ext uri="{D42A27DB-BD31-4B8C-83A1-F6EECF244321}">
                <p14:modId xmlns:p14="http://schemas.microsoft.com/office/powerpoint/2010/main" val="2426304351"/>
              </p:ext>
            </p:extLst>
          </p:nvPr>
        </p:nvGraphicFramePr>
        <p:xfrm>
          <a:off x="48107" y="537587"/>
          <a:ext cx="3976288" cy="5143877"/>
        </p:xfrm>
        <a:graphic>
          <a:graphicData uri="http://schemas.openxmlformats.org/presentationml/2006/ole">
            <mc:AlternateContent xmlns:mc="http://schemas.openxmlformats.org/markup-compatibility/2006">
              <mc:Choice xmlns:v="urn:schemas-microsoft-com:vml" Requires="v">
                <p:oleObj spid="_x0000_s1028" name="Acrobat Document" r:id="rId3" imgW="5829300" imgH="7543622" progId="Acrobat.Document.11">
                  <p:embed/>
                </p:oleObj>
              </mc:Choice>
              <mc:Fallback>
                <p:oleObj name="Acrobat Document" r:id="rId3" imgW="5829300" imgH="7543622" progId="Acrobat.Document.11">
                  <p:embed/>
                  <p:pic>
                    <p:nvPicPr>
                      <p:cNvPr id="4" name="Object 3">
                        <a:extLst>
                          <a:ext uri="{FF2B5EF4-FFF2-40B4-BE49-F238E27FC236}">
                            <a16:creationId xmlns:a16="http://schemas.microsoft.com/office/drawing/2014/main" id="{70E6647B-B9F1-4151-91DF-0BE8B60F3B52}"/>
                          </a:ext>
                        </a:extLst>
                      </p:cNvPr>
                      <p:cNvPicPr/>
                      <p:nvPr/>
                    </p:nvPicPr>
                    <p:blipFill>
                      <a:blip r:embed="rId4"/>
                      <a:stretch>
                        <a:fillRect/>
                      </a:stretch>
                    </p:blipFill>
                    <p:spPr>
                      <a:xfrm>
                        <a:off x="48107" y="537587"/>
                        <a:ext cx="3976288" cy="5143877"/>
                      </a:xfrm>
                      <a:prstGeom prst="rect">
                        <a:avLst/>
                      </a:prstGeom>
                    </p:spPr>
                  </p:pic>
                </p:oleObj>
              </mc:Fallback>
            </mc:AlternateContent>
          </a:graphicData>
        </a:graphic>
      </p:graphicFrame>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13</a:t>
            </a:fld>
            <a:endParaRPr lang="en-US" dirty="0"/>
          </a:p>
        </p:txBody>
      </p:sp>
      <p:graphicFrame>
        <p:nvGraphicFramePr>
          <p:cNvPr id="11" name="Object 10">
            <a:extLst>
              <a:ext uri="{FF2B5EF4-FFF2-40B4-BE49-F238E27FC236}">
                <a16:creationId xmlns:a16="http://schemas.microsoft.com/office/drawing/2014/main" id="{33740993-74BE-4CB8-A5BE-093A0EA4B1C7}"/>
              </a:ext>
            </a:extLst>
          </p:cNvPr>
          <p:cNvGraphicFramePr>
            <a:graphicFrameLocks noChangeAspect="1"/>
          </p:cNvGraphicFramePr>
          <p:nvPr>
            <p:extLst>
              <p:ext uri="{D42A27DB-BD31-4B8C-83A1-F6EECF244321}">
                <p14:modId xmlns:p14="http://schemas.microsoft.com/office/powerpoint/2010/main" val="180041992"/>
              </p:ext>
            </p:extLst>
          </p:nvPr>
        </p:nvGraphicFramePr>
        <p:xfrm>
          <a:off x="3912875" y="609616"/>
          <a:ext cx="4236559" cy="5483266"/>
        </p:xfrm>
        <a:graphic>
          <a:graphicData uri="http://schemas.openxmlformats.org/presentationml/2006/ole">
            <mc:AlternateContent xmlns:mc="http://schemas.openxmlformats.org/markup-compatibility/2006">
              <mc:Choice xmlns:v="urn:schemas-microsoft-com:vml" Requires="v">
                <p:oleObj spid="_x0000_s1029" name="Acrobat Document" r:id="rId5" imgW="5829300" imgH="7543622" progId="Acrobat.Document.11">
                  <p:embed/>
                </p:oleObj>
              </mc:Choice>
              <mc:Fallback>
                <p:oleObj name="Acrobat Document" r:id="rId5" imgW="5829300" imgH="7543622" progId="Acrobat.Document.11">
                  <p:embed/>
                  <p:pic>
                    <p:nvPicPr>
                      <p:cNvPr id="5" name="Object 4">
                        <a:extLst>
                          <a:ext uri="{FF2B5EF4-FFF2-40B4-BE49-F238E27FC236}">
                            <a16:creationId xmlns:a16="http://schemas.microsoft.com/office/drawing/2014/main" id="{33740993-74BE-4CB8-A5BE-093A0EA4B1C7}"/>
                          </a:ext>
                        </a:extLst>
                      </p:cNvPr>
                      <p:cNvPicPr/>
                      <p:nvPr/>
                    </p:nvPicPr>
                    <p:blipFill>
                      <a:blip r:embed="rId6"/>
                      <a:stretch>
                        <a:fillRect/>
                      </a:stretch>
                    </p:blipFill>
                    <p:spPr>
                      <a:xfrm>
                        <a:off x="3912875" y="609616"/>
                        <a:ext cx="4236559" cy="548326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AC0FBAF-9EBE-41E1-9372-27E570E9C292}"/>
              </a:ext>
            </a:extLst>
          </p:cNvPr>
          <p:cNvGraphicFramePr>
            <a:graphicFrameLocks noChangeAspect="1"/>
          </p:cNvGraphicFramePr>
          <p:nvPr>
            <p:extLst>
              <p:ext uri="{D42A27DB-BD31-4B8C-83A1-F6EECF244321}">
                <p14:modId xmlns:p14="http://schemas.microsoft.com/office/powerpoint/2010/main" val="3437646157"/>
              </p:ext>
            </p:extLst>
          </p:nvPr>
        </p:nvGraphicFramePr>
        <p:xfrm>
          <a:off x="7975103" y="609616"/>
          <a:ext cx="4186238" cy="5418137"/>
        </p:xfrm>
        <a:graphic>
          <a:graphicData uri="http://schemas.openxmlformats.org/presentationml/2006/ole">
            <mc:AlternateContent xmlns:mc="http://schemas.openxmlformats.org/markup-compatibility/2006">
              <mc:Choice xmlns:v="urn:schemas-microsoft-com:vml" Requires="v">
                <p:oleObj spid="_x0000_s1030" name="Acrobat Document" r:id="rId7" imgW="5829300" imgH="7543622" progId="Acrobat.Document.11">
                  <p:embed/>
                </p:oleObj>
              </mc:Choice>
              <mc:Fallback>
                <p:oleObj name="Acrobat Document" r:id="rId7" imgW="5829300" imgH="7543622" progId="Acrobat.Document.11">
                  <p:embed/>
                  <p:pic>
                    <p:nvPicPr>
                      <p:cNvPr id="6" name="Object 5">
                        <a:extLst>
                          <a:ext uri="{FF2B5EF4-FFF2-40B4-BE49-F238E27FC236}">
                            <a16:creationId xmlns:a16="http://schemas.microsoft.com/office/drawing/2014/main" id="{CAC0FBAF-9EBE-41E1-9372-27E570E9C292}"/>
                          </a:ext>
                        </a:extLst>
                      </p:cNvPr>
                      <p:cNvPicPr/>
                      <p:nvPr/>
                    </p:nvPicPr>
                    <p:blipFill>
                      <a:blip r:embed="rId8"/>
                      <a:stretch>
                        <a:fillRect/>
                      </a:stretch>
                    </p:blipFill>
                    <p:spPr>
                      <a:xfrm>
                        <a:off x="7975103" y="609616"/>
                        <a:ext cx="4186238" cy="5418137"/>
                      </a:xfrm>
                      <a:prstGeom prst="rect">
                        <a:avLst/>
                      </a:prstGeom>
                    </p:spPr>
                  </p:pic>
                </p:oleObj>
              </mc:Fallback>
            </mc:AlternateContent>
          </a:graphicData>
        </a:graphic>
      </p:graphicFrame>
    </p:spTree>
    <p:extLst>
      <p:ext uri="{BB962C8B-B14F-4D97-AF65-F5344CB8AC3E}">
        <p14:creationId xmlns:p14="http://schemas.microsoft.com/office/powerpoint/2010/main" val="525702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68" y="312150"/>
            <a:ext cx="10972800" cy="647102"/>
          </a:xfrm>
        </p:spPr>
        <p:txBody>
          <a:bodyPr/>
          <a:lstStyle/>
          <a:p>
            <a:r>
              <a:rPr lang="en-US" dirty="0"/>
              <a:t>Phase </a:t>
            </a:r>
            <a:r>
              <a:rPr lang="en-US" dirty="0" smtClean="0"/>
              <a:t>2 DSS Shuttle</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sp>
        <p:nvSpPr>
          <p:cNvPr id="6" name="Content Placeholder 5"/>
          <p:cNvSpPr>
            <a:spLocks noGrp="1"/>
          </p:cNvSpPr>
          <p:nvPr>
            <p:ph idx="11"/>
          </p:nvPr>
        </p:nvSpPr>
        <p:spPr>
          <a:xfrm>
            <a:off x="605368" y="1089769"/>
            <a:ext cx="6096168" cy="2555806"/>
          </a:xfrm>
        </p:spPr>
        <p:txBody>
          <a:bodyPr>
            <a:normAutofit lnSpcReduction="10000"/>
          </a:bodyPr>
          <a:lstStyle/>
          <a:p>
            <a:r>
              <a:rPr lang="en-US" dirty="0"/>
              <a:t>Build DSS shuttle and DSS beams</a:t>
            </a:r>
          </a:p>
          <a:p>
            <a:pPr lvl="1"/>
            <a:r>
              <a:rPr lang="en-US" dirty="0"/>
              <a:t>Test how it is powered for movement</a:t>
            </a:r>
          </a:p>
          <a:p>
            <a:pPr lvl="1"/>
            <a:r>
              <a:rPr lang="en-US" dirty="0"/>
              <a:t>Test beam connections and access to them</a:t>
            </a:r>
          </a:p>
          <a:p>
            <a:pPr lvl="1"/>
            <a:r>
              <a:rPr lang="en-US" b="1" dirty="0"/>
              <a:t>Do we want to test DSS installation procedures?</a:t>
            </a:r>
          </a:p>
          <a:p>
            <a:r>
              <a:rPr lang="en-US" dirty="0"/>
              <a:t>Test how APA pair and CPA components move</a:t>
            </a:r>
            <a:endParaRPr lang="en-US" b="1" dirty="0"/>
          </a:p>
          <a:p>
            <a:pPr marL="0" indent="0">
              <a:buNone/>
            </a:pPr>
            <a:endParaRPr lang="en-US" dirty="0"/>
          </a:p>
        </p:txBody>
      </p:sp>
      <p:pic>
        <p:nvPicPr>
          <p:cNvPr id="8" name="Content Placeholder 7">
            <a:extLst>
              <a:ext uri="{FF2B5EF4-FFF2-40B4-BE49-F238E27FC236}">
                <a16:creationId xmlns:a16="http://schemas.microsoft.com/office/drawing/2014/main" id="{51AA0F52-60A0-4248-85D1-9275DE006B3D}"/>
              </a:ext>
            </a:extLst>
          </p:cNvPr>
          <p:cNvPicPr>
            <a:picLocks noGrp="1" noChangeAspect="1"/>
          </p:cNvPicPr>
          <p:nvPr>
            <p:ph idx="12"/>
          </p:nvPr>
        </p:nvPicPr>
        <p:blipFill rotWithShape="1">
          <a:blip r:embed="rId2">
            <a:extLst>
              <a:ext uri="{28A0092B-C50C-407E-A947-70E740481C1C}">
                <a14:useLocalDpi xmlns:a14="http://schemas.microsoft.com/office/drawing/2010/main" val="0"/>
              </a:ext>
            </a:extLst>
          </a:blip>
          <a:srcRect l="32397" r="18249"/>
          <a:stretch/>
        </p:blipFill>
        <p:spPr>
          <a:xfrm>
            <a:off x="6949440" y="160263"/>
            <a:ext cx="4413432" cy="4451372"/>
          </a:xfrm>
          <a:prstGeom prst="rect">
            <a:avLst/>
          </a:prstGeom>
        </p:spPr>
      </p:pic>
      <p:pic>
        <p:nvPicPr>
          <p:cNvPr id="9" name="Picture 8"/>
          <p:cNvPicPr>
            <a:picLocks noChangeAspect="1"/>
          </p:cNvPicPr>
          <p:nvPr/>
        </p:nvPicPr>
        <p:blipFill rotWithShape="1">
          <a:blip r:embed="rId3"/>
          <a:srcRect l="12112" r="3010" b="8727"/>
          <a:stretch/>
        </p:blipFill>
        <p:spPr>
          <a:xfrm>
            <a:off x="598592" y="3610478"/>
            <a:ext cx="3251221" cy="2630920"/>
          </a:xfrm>
          <a:prstGeom prst="rect">
            <a:avLst/>
          </a:prstGeom>
        </p:spPr>
      </p:pic>
      <p:sp>
        <p:nvSpPr>
          <p:cNvPr id="10" name="TextBox 9"/>
          <p:cNvSpPr txBox="1"/>
          <p:nvPr/>
        </p:nvSpPr>
        <p:spPr>
          <a:xfrm>
            <a:off x="932151" y="4004990"/>
            <a:ext cx="1328713" cy="646331"/>
          </a:xfrm>
          <a:prstGeom prst="rect">
            <a:avLst/>
          </a:prstGeom>
          <a:noFill/>
        </p:spPr>
        <p:txBody>
          <a:bodyPr wrap="square" rtlCol="0">
            <a:spAutoFit/>
          </a:bodyPr>
          <a:lstStyle/>
          <a:p>
            <a:r>
              <a:rPr lang="en-US" dirty="0" smtClean="0"/>
              <a:t>DSS Shuttle Beams</a:t>
            </a:r>
            <a:endParaRPr lang="en-US" dirty="0"/>
          </a:p>
        </p:txBody>
      </p:sp>
      <p:sp>
        <p:nvSpPr>
          <p:cNvPr id="11" name="TextBox 10"/>
          <p:cNvSpPr txBox="1"/>
          <p:nvPr/>
        </p:nvSpPr>
        <p:spPr>
          <a:xfrm>
            <a:off x="2321824" y="5738516"/>
            <a:ext cx="1620520" cy="369332"/>
          </a:xfrm>
          <a:prstGeom prst="rect">
            <a:avLst/>
          </a:prstGeom>
          <a:noFill/>
        </p:spPr>
        <p:txBody>
          <a:bodyPr wrap="square" rtlCol="0">
            <a:spAutoFit/>
          </a:bodyPr>
          <a:lstStyle/>
          <a:p>
            <a:r>
              <a:rPr lang="en-US" dirty="0" smtClean="0"/>
              <a:t>DSS Feed-thru</a:t>
            </a:r>
            <a:endParaRPr lang="en-US" dirty="0"/>
          </a:p>
        </p:txBody>
      </p:sp>
      <p:cxnSp>
        <p:nvCxnSpPr>
          <p:cNvPr id="12" name="Straight Arrow Connector 11"/>
          <p:cNvCxnSpPr/>
          <p:nvPr/>
        </p:nvCxnSpPr>
        <p:spPr>
          <a:xfrm flipH="1" flipV="1">
            <a:off x="1749951" y="5586728"/>
            <a:ext cx="571873" cy="2797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754325" y="4515838"/>
            <a:ext cx="303382" cy="29429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4"/>
          <a:srcRect l="571" t="19062" b="16607"/>
          <a:stretch/>
        </p:blipFill>
        <p:spPr>
          <a:xfrm>
            <a:off x="6055288" y="4378911"/>
            <a:ext cx="5307584" cy="1949788"/>
          </a:xfrm>
          <a:prstGeom prst="rect">
            <a:avLst/>
          </a:prstGeom>
        </p:spPr>
      </p:pic>
      <p:sp>
        <p:nvSpPr>
          <p:cNvPr id="19" name="TextBox 18">
            <a:extLst>
              <a:ext uri="{FF2B5EF4-FFF2-40B4-BE49-F238E27FC236}">
                <a16:creationId xmlns:a16="http://schemas.microsoft.com/office/drawing/2014/main" id="{243B6FBD-594A-4C8C-95DD-1543A459751C}"/>
              </a:ext>
            </a:extLst>
          </p:cNvPr>
          <p:cNvSpPr txBox="1"/>
          <p:nvPr/>
        </p:nvSpPr>
        <p:spPr>
          <a:xfrm>
            <a:off x="7793226" y="995436"/>
            <a:ext cx="332319" cy="369332"/>
          </a:xfrm>
          <a:prstGeom prst="rect">
            <a:avLst/>
          </a:prstGeom>
          <a:solidFill>
            <a:schemeClr val="bg1"/>
          </a:solidFill>
        </p:spPr>
        <p:txBody>
          <a:bodyPr wrap="square" rtlCol="0">
            <a:spAutoFit/>
          </a:bodyPr>
          <a:lstStyle/>
          <a:p>
            <a:r>
              <a:rPr lang="en-US" b="1" dirty="0"/>
              <a:t>1</a:t>
            </a:r>
          </a:p>
        </p:txBody>
      </p:sp>
      <p:sp>
        <p:nvSpPr>
          <p:cNvPr id="20" name="TextBox 19">
            <a:extLst>
              <a:ext uri="{FF2B5EF4-FFF2-40B4-BE49-F238E27FC236}">
                <a16:creationId xmlns:a16="http://schemas.microsoft.com/office/drawing/2014/main" id="{243B6FBD-594A-4C8C-95DD-1543A459751C}"/>
              </a:ext>
            </a:extLst>
          </p:cNvPr>
          <p:cNvSpPr txBox="1"/>
          <p:nvPr/>
        </p:nvSpPr>
        <p:spPr>
          <a:xfrm>
            <a:off x="8471912" y="1207770"/>
            <a:ext cx="332319" cy="369332"/>
          </a:xfrm>
          <a:prstGeom prst="rect">
            <a:avLst/>
          </a:prstGeom>
          <a:solidFill>
            <a:schemeClr val="bg1"/>
          </a:solidFill>
        </p:spPr>
        <p:txBody>
          <a:bodyPr wrap="square" rtlCol="0">
            <a:spAutoFit/>
          </a:bodyPr>
          <a:lstStyle/>
          <a:p>
            <a:r>
              <a:rPr lang="en-US" b="1" dirty="0"/>
              <a:t>2</a:t>
            </a:r>
          </a:p>
        </p:txBody>
      </p:sp>
      <p:cxnSp>
        <p:nvCxnSpPr>
          <p:cNvPr id="21" name="Straight Connector 20">
            <a:extLst>
              <a:ext uri="{FF2B5EF4-FFF2-40B4-BE49-F238E27FC236}">
                <a16:creationId xmlns:a16="http://schemas.microsoft.com/office/drawing/2014/main" id="{CD7FD496-BC85-4DE8-8505-44E5FF3A0F6A}"/>
              </a:ext>
            </a:extLst>
          </p:cNvPr>
          <p:cNvCxnSpPr>
            <a:cxnSpLocks/>
          </p:cNvCxnSpPr>
          <p:nvPr/>
        </p:nvCxnSpPr>
        <p:spPr>
          <a:xfrm>
            <a:off x="7887633" y="646172"/>
            <a:ext cx="2955119" cy="794221"/>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D7FD496-BC85-4DE8-8505-44E5FF3A0F6A}"/>
              </a:ext>
            </a:extLst>
          </p:cNvPr>
          <p:cNvCxnSpPr>
            <a:cxnSpLocks/>
          </p:cNvCxnSpPr>
          <p:nvPr/>
        </p:nvCxnSpPr>
        <p:spPr>
          <a:xfrm>
            <a:off x="7731169" y="867022"/>
            <a:ext cx="2955119" cy="794221"/>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6B429BB-9E4E-4C01-9B5C-516E82BBD766}"/>
              </a:ext>
            </a:extLst>
          </p:cNvPr>
          <p:cNvCxnSpPr>
            <a:cxnSpLocks/>
          </p:cNvCxnSpPr>
          <p:nvPr/>
        </p:nvCxnSpPr>
        <p:spPr>
          <a:xfrm flipH="1">
            <a:off x="8471912" y="811283"/>
            <a:ext cx="154379" cy="225710"/>
          </a:xfrm>
          <a:prstGeom prst="line">
            <a:avLst/>
          </a:prstGeom>
          <a:ln w="508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6B429BB-9E4E-4C01-9B5C-516E82BBD766}"/>
              </a:ext>
            </a:extLst>
          </p:cNvPr>
          <p:cNvCxnSpPr>
            <a:cxnSpLocks/>
          </p:cNvCxnSpPr>
          <p:nvPr/>
        </p:nvCxnSpPr>
        <p:spPr>
          <a:xfrm flipH="1">
            <a:off x="9973561" y="1264132"/>
            <a:ext cx="154378" cy="213491"/>
          </a:xfrm>
          <a:prstGeom prst="line">
            <a:avLst/>
          </a:prstGeom>
          <a:ln w="50800">
            <a:solidFill>
              <a:srgbClr val="00B0F0"/>
            </a:solidFill>
          </a:ln>
        </p:spPr>
        <p:style>
          <a:lnRef idx="2">
            <a:schemeClr val="accent1"/>
          </a:lnRef>
          <a:fillRef idx="0">
            <a:schemeClr val="accent1"/>
          </a:fillRef>
          <a:effectRef idx="1">
            <a:schemeClr val="accent1"/>
          </a:effectRef>
          <a:fontRef idx="minor">
            <a:schemeClr val="tx1"/>
          </a:fontRef>
        </p:style>
      </p:cxnSp>
      <p:pic>
        <p:nvPicPr>
          <p:cNvPr id="29" name="Picture 28" descr="cid:image002.png@01D4309D.684DE0C0">
            <a:extLst>
              <a:ext uri="{FF2B5EF4-FFF2-40B4-BE49-F238E27FC236}">
                <a16:creationId xmlns:a16="http://schemas.microsoft.com/office/drawing/2014/main" id="{A585B20A-4764-4883-87BE-DD0253CA406D}"/>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920159" y="4458516"/>
            <a:ext cx="2082369" cy="1800612"/>
          </a:xfrm>
          <a:prstGeom prst="rect">
            <a:avLst/>
          </a:prstGeom>
          <a:noFill/>
          <a:ln>
            <a:noFill/>
          </a:ln>
        </p:spPr>
      </p:pic>
    </p:spTree>
    <p:extLst>
      <p:ext uri="{BB962C8B-B14F-4D97-AF65-F5344CB8AC3E}">
        <p14:creationId xmlns:p14="http://schemas.microsoft.com/office/powerpoint/2010/main" val="1661441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36" y="330956"/>
            <a:ext cx="10131552" cy="647102"/>
          </a:xfrm>
        </p:spPr>
        <p:txBody>
          <a:bodyPr/>
          <a:lstStyle/>
          <a:p>
            <a:r>
              <a:rPr lang="en-US" dirty="0"/>
              <a:t>Phase </a:t>
            </a:r>
            <a:r>
              <a:rPr lang="en-US" dirty="0" smtClean="0"/>
              <a:t>2 TPC Component Deployment</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15</a:t>
            </a:fld>
            <a:endParaRPr lang="en-US" dirty="0"/>
          </a:p>
        </p:txBody>
      </p:sp>
      <p:sp>
        <p:nvSpPr>
          <p:cNvPr id="6" name="Content Placeholder 5"/>
          <p:cNvSpPr>
            <a:spLocks noGrp="1"/>
          </p:cNvSpPr>
          <p:nvPr>
            <p:ph idx="11"/>
          </p:nvPr>
        </p:nvSpPr>
        <p:spPr>
          <a:xfrm>
            <a:off x="491576" y="1230862"/>
            <a:ext cx="5897032" cy="2336038"/>
          </a:xfrm>
        </p:spPr>
        <p:txBody>
          <a:bodyPr/>
          <a:lstStyle/>
          <a:p>
            <a:r>
              <a:rPr lang="en-US" dirty="0" smtClean="0"/>
              <a:t>End Walls, Field cages, ground plane designs have all changed PLUS it is now 12m high making access more difficult  </a:t>
            </a:r>
          </a:p>
          <a:p>
            <a:r>
              <a:rPr lang="en-US" dirty="0" smtClean="0"/>
              <a:t>We need to understand how they interact with the APA</a:t>
            </a:r>
          </a:p>
          <a:p>
            <a:endParaRPr lang="en-US" dirty="0"/>
          </a:p>
        </p:txBody>
      </p:sp>
      <p:pic>
        <p:nvPicPr>
          <p:cNvPr id="8" name="Picture 7"/>
          <p:cNvPicPr>
            <a:picLocks noChangeAspect="1"/>
          </p:cNvPicPr>
          <p:nvPr/>
        </p:nvPicPr>
        <p:blipFill rotWithShape="1">
          <a:blip r:embed="rId2"/>
          <a:srcRect l="5396" t="3993" r="23749" b="15866"/>
          <a:stretch/>
        </p:blipFill>
        <p:spPr>
          <a:xfrm>
            <a:off x="5746496" y="1346435"/>
            <a:ext cx="5548833" cy="4834736"/>
          </a:xfrm>
          <a:prstGeom prst="rect">
            <a:avLst/>
          </a:prstGeom>
        </p:spPr>
      </p:pic>
      <p:sp>
        <p:nvSpPr>
          <p:cNvPr id="9" name="TextBox 8">
            <a:extLst>
              <a:ext uri="{FF2B5EF4-FFF2-40B4-BE49-F238E27FC236}">
                <a16:creationId xmlns:a16="http://schemas.microsoft.com/office/drawing/2014/main" id="{243B6FBD-594A-4C8C-95DD-1543A459751C}"/>
              </a:ext>
            </a:extLst>
          </p:cNvPr>
          <p:cNvSpPr txBox="1"/>
          <p:nvPr/>
        </p:nvSpPr>
        <p:spPr>
          <a:xfrm>
            <a:off x="7086953" y="1730081"/>
            <a:ext cx="332319" cy="369332"/>
          </a:xfrm>
          <a:prstGeom prst="rect">
            <a:avLst/>
          </a:prstGeom>
          <a:solidFill>
            <a:schemeClr val="bg1"/>
          </a:solidFill>
        </p:spPr>
        <p:txBody>
          <a:bodyPr wrap="square" rtlCol="0">
            <a:spAutoFit/>
          </a:bodyPr>
          <a:lstStyle/>
          <a:p>
            <a:r>
              <a:rPr lang="en-US" b="1" dirty="0"/>
              <a:t>1</a:t>
            </a:r>
          </a:p>
        </p:txBody>
      </p:sp>
      <p:sp>
        <p:nvSpPr>
          <p:cNvPr id="10" name="TextBox 9">
            <a:extLst>
              <a:ext uri="{FF2B5EF4-FFF2-40B4-BE49-F238E27FC236}">
                <a16:creationId xmlns:a16="http://schemas.microsoft.com/office/drawing/2014/main" id="{243B6FBD-594A-4C8C-95DD-1543A459751C}"/>
              </a:ext>
            </a:extLst>
          </p:cNvPr>
          <p:cNvSpPr txBox="1"/>
          <p:nvPr/>
        </p:nvSpPr>
        <p:spPr>
          <a:xfrm>
            <a:off x="7253112" y="2265810"/>
            <a:ext cx="332319" cy="369332"/>
          </a:xfrm>
          <a:prstGeom prst="rect">
            <a:avLst/>
          </a:prstGeom>
          <a:solidFill>
            <a:schemeClr val="bg1"/>
          </a:solidFill>
        </p:spPr>
        <p:txBody>
          <a:bodyPr wrap="square" rtlCol="0">
            <a:spAutoFit/>
          </a:bodyPr>
          <a:lstStyle/>
          <a:p>
            <a:r>
              <a:rPr lang="en-US" b="1" dirty="0"/>
              <a:t>2</a:t>
            </a:r>
          </a:p>
        </p:txBody>
      </p:sp>
      <p:sp>
        <p:nvSpPr>
          <p:cNvPr id="11" name="TextBox 10"/>
          <p:cNvSpPr txBox="1"/>
          <p:nvPr/>
        </p:nvSpPr>
        <p:spPr>
          <a:xfrm>
            <a:off x="7600197" y="5739952"/>
            <a:ext cx="816864" cy="369332"/>
          </a:xfrm>
          <a:prstGeom prst="rect">
            <a:avLst/>
          </a:prstGeom>
          <a:solidFill>
            <a:schemeClr val="bg1"/>
          </a:solidFill>
        </p:spPr>
        <p:txBody>
          <a:bodyPr wrap="square" rtlCol="0">
            <a:spAutoFit/>
          </a:bodyPr>
          <a:lstStyle/>
          <a:p>
            <a:r>
              <a:rPr lang="en-US" dirty="0" smtClean="0"/>
              <a:t>Row 1</a:t>
            </a:r>
            <a:endParaRPr lang="en-US" dirty="0"/>
          </a:p>
        </p:txBody>
      </p:sp>
      <p:sp>
        <p:nvSpPr>
          <p:cNvPr id="12" name="TextBox 11"/>
          <p:cNvSpPr txBox="1"/>
          <p:nvPr/>
        </p:nvSpPr>
        <p:spPr>
          <a:xfrm>
            <a:off x="8786553" y="5735888"/>
            <a:ext cx="905138" cy="369332"/>
          </a:xfrm>
          <a:prstGeom prst="rect">
            <a:avLst/>
          </a:prstGeom>
          <a:solidFill>
            <a:schemeClr val="bg1"/>
          </a:solidFill>
        </p:spPr>
        <p:txBody>
          <a:bodyPr wrap="square" rtlCol="0">
            <a:spAutoFit/>
          </a:bodyPr>
          <a:lstStyle/>
          <a:p>
            <a:r>
              <a:rPr lang="en-US" dirty="0" smtClean="0"/>
              <a:t>Row 25</a:t>
            </a:r>
            <a:endParaRPr lang="en-US" dirty="0"/>
          </a:p>
        </p:txBody>
      </p:sp>
      <p:pic>
        <p:nvPicPr>
          <p:cNvPr id="13" name="Picture 12">
            <a:extLst>
              <a:ext uri="{FF2B5EF4-FFF2-40B4-BE49-F238E27FC236}">
                <a16:creationId xmlns:a16="http://schemas.microsoft.com/office/drawing/2014/main" id="{178FD345-D493-4359-B8DA-659AE1D51400}"/>
              </a:ext>
            </a:extLst>
          </p:cNvPr>
          <p:cNvPicPr>
            <a:picLocks noChangeAspect="1"/>
          </p:cNvPicPr>
          <p:nvPr/>
        </p:nvPicPr>
        <p:blipFill>
          <a:blip r:embed="rId3"/>
          <a:stretch>
            <a:fillRect/>
          </a:stretch>
        </p:blipFill>
        <p:spPr>
          <a:xfrm>
            <a:off x="130690" y="3661392"/>
            <a:ext cx="4368567" cy="2530756"/>
          </a:xfrm>
          <a:prstGeom prst="rect">
            <a:avLst/>
          </a:prstGeom>
        </p:spPr>
      </p:pic>
      <p:sp>
        <p:nvSpPr>
          <p:cNvPr id="14" name="TextBox 13"/>
          <p:cNvSpPr txBox="1"/>
          <p:nvPr/>
        </p:nvSpPr>
        <p:spPr>
          <a:xfrm>
            <a:off x="1516465" y="3775870"/>
            <a:ext cx="1862667" cy="369332"/>
          </a:xfrm>
          <a:prstGeom prst="rect">
            <a:avLst/>
          </a:prstGeom>
          <a:noFill/>
        </p:spPr>
        <p:txBody>
          <a:bodyPr wrap="square" rtlCol="0">
            <a:spAutoFit/>
          </a:bodyPr>
          <a:lstStyle/>
          <a:p>
            <a:r>
              <a:rPr lang="en-US" dirty="0" smtClean="0"/>
              <a:t>New HV Design</a:t>
            </a:r>
            <a:endParaRPr lang="en-US" dirty="0"/>
          </a:p>
        </p:txBody>
      </p:sp>
      <p:pic>
        <p:nvPicPr>
          <p:cNvPr id="16" name="Content Placeholder 8">
            <a:extLst>
              <a:ext uri="{FF2B5EF4-FFF2-40B4-BE49-F238E27FC236}">
                <a16:creationId xmlns:a16="http://schemas.microsoft.com/office/drawing/2014/main" id="{097AE1F8-1F0B-4463-91F8-31872B5E6DD8}"/>
              </a:ext>
            </a:extLst>
          </p:cNvPr>
          <p:cNvPicPr>
            <a:picLocks noChangeAspect="1"/>
          </p:cNvPicPr>
          <p:nvPr/>
        </p:nvPicPr>
        <p:blipFill>
          <a:blip r:embed="rId4"/>
          <a:stretch>
            <a:fillRect/>
          </a:stretch>
        </p:blipFill>
        <p:spPr>
          <a:xfrm>
            <a:off x="4331064" y="2873187"/>
            <a:ext cx="2384755" cy="3318961"/>
          </a:xfrm>
          <a:prstGeom prst="rect">
            <a:avLst/>
          </a:prstGeom>
        </p:spPr>
      </p:pic>
      <p:pic>
        <p:nvPicPr>
          <p:cNvPr id="17" name="Content Placeholder 8">
            <a:extLst>
              <a:ext uri="{FF2B5EF4-FFF2-40B4-BE49-F238E27FC236}">
                <a16:creationId xmlns:a16="http://schemas.microsoft.com/office/drawing/2014/main" id="{C6E1466C-A2FF-451C-897F-56874C46CA65}"/>
              </a:ext>
            </a:extLst>
          </p:cNvPr>
          <p:cNvPicPr>
            <a:picLocks noChangeAspect="1"/>
          </p:cNvPicPr>
          <p:nvPr/>
        </p:nvPicPr>
        <p:blipFill rotWithShape="1">
          <a:blip r:embed="rId5"/>
          <a:srcRect r="5008"/>
          <a:stretch/>
        </p:blipFill>
        <p:spPr>
          <a:xfrm>
            <a:off x="10396229" y="1268226"/>
            <a:ext cx="1684812" cy="2364499"/>
          </a:xfrm>
          <a:prstGeom prst="rect">
            <a:avLst/>
          </a:prstGeom>
        </p:spPr>
      </p:pic>
      <p:pic>
        <p:nvPicPr>
          <p:cNvPr id="18" name="Picture 17">
            <a:extLst>
              <a:ext uri="{FF2B5EF4-FFF2-40B4-BE49-F238E27FC236}">
                <a16:creationId xmlns:a16="http://schemas.microsoft.com/office/drawing/2014/main" id="{4A9000F7-3929-4B37-9448-27338D76FF72}"/>
              </a:ext>
            </a:extLst>
          </p:cNvPr>
          <p:cNvPicPr>
            <a:picLocks noChangeAspect="1"/>
          </p:cNvPicPr>
          <p:nvPr/>
        </p:nvPicPr>
        <p:blipFill rotWithShape="1">
          <a:blip r:embed="rId6"/>
          <a:srcRect l="3748" r="1"/>
          <a:stretch/>
        </p:blipFill>
        <p:spPr>
          <a:xfrm>
            <a:off x="10432288" y="3825661"/>
            <a:ext cx="1648753" cy="2283623"/>
          </a:xfrm>
          <a:prstGeom prst="rect">
            <a:avLst/>
          </a:prstGeom>
        </p:spPr>
      </p:pic>
    </p:spTree>
    <p:extLst>
      <p:ext uri="{BB962C8B-B14F-4D97-AF65-F5344CB8AC3E}">
        <p14:creationId xmlns:p14="http://schemas.microsoft.com/office/powerpoint/2010/main" val="2798205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a:t>
            </a:r>
            <a:r>
              <a:rPr lang="en-US" dirty="0" smtClean="0"/>
              <a:t>2 Closing the TCO</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16</a:t>
            </a:fld>
            <a:endParaRPr lang="en-US" dirty="0"/>
          </a:p>
        </p:txBody>
      </p:sp>
      <p:sp>
        <p:nvSpPr>
          <p:cNvPr id="8" name="Content Placeholder 5"/>
          <p:cNvSpPr>
            <a:spLocks noGrp="1"/>
          </p:cNvSpPr>
          <p:nvPr>
            <p:ph idx="11"/>
          </p:nvPr>
        </p:nvSpPr>
        <p:spPr>
          <a:xfrm>
            <a:off x="560664" y="1212666"/>
            <a:ext cx="5636936" cy="1795526"/>
          </a:xfrm>
        </p:spPr>
        <p:txBody>
          <a:bodyPr>
            <a:normAutofit/>
          </a:bodyPr>
          <a:lstStyle/>
          <a:p>
            <a:pPr marL="0" indent="0">
              <a:buNone/>
            </a:pPr>
            <a:r>
              <a:rPr lang="en-US" dirty="0" smtClean="0"/>
              <a:t>Placing the 25</a:t>
            </a:r>
            <a:r>
              <a:rPr lang="en-US" baseline="30000" dirty="0" smtClean="0"/>
              <a:t>th</a:t>
            </a:r>
            <a:r>
              <a:rPr lang="en-US" dirty="0" smtClean="0"/>
              <a:t> row of TPC components and removing the runway beams while leaving enough room for closing the TCO (Temporary Construction Opening) will be difficult and needs to be tested </a:t>
            </a:r>
            <a:endParaRPr lang="en-US" dirty="0"/>
          </a:p>
        </p:txBody>
      </p:sp>
      <p:pic>
        <p:nvPicPr>
          <p:cNvPr id="9" name="Picture 8"/>
          <p:cNvPicPr>
            <a:picLocks noChangeAspect="1"/>
          </p:cNvPicPr>
          <p:nvPr/>
        </p:nvPicPr>
        <p:blipFill>
          <a:blip r:embed="rId2"/>
          <a:stretch>
            <a:fillRect/>
          </a:stretch>
        </p:blipFill>
        <p:spPr>
          <a:xfrm>
            <a:off x="1172293" y="3340270"/>
            <a:ext cx="4236891" cy="2877201"/>
          </a:xfrm>
          <a:prstGeom prst="rect">
            <a:avLst/>
          </a:prstGeom>
        </p:spPr>
      </p:pic>
      <p:pic>
        <p:nvPicPr>
          <p:cNvPr id="10" name="Content Placeholder 8"/>
          <p:cNvPicPr>
            <a:picLocks noGrp="1" noChangeAspect="1"/>
          </p:cNvPicPr>
          <p:nvPr>
            <p:ph idx="12"/>
          </p:nvPr>
        </p:nvPicPr>
        <p:blipFill>
          <a:blip r:embed="rId3"/>
          <a:stretch>
            <a:fillRect/>
          </a:stretch>
        </p:blipFill>
        <p:spPr>
          <a:xfrm>
            <a:off x="6316980" y="1436257"/>
            <a:ext cx="5321300" cy="4786654"/>
          </a:xfrm>
          <a:prstGeom prst="rect">
            <a:avLst/>
          </a:prstGeom>
        </p:spPr>
      </p:pic>
      <p:sp>
        <p:nvSpPr>
          <p:cNvPr id="11" name="Subtitle 2"/>
          <p:cNvSpPr txBox="1">
            <a:spLocks/>
          </p:cNvSpPr>
          <p:nvPr/>
        </p:nvSpPr>
        <p:spPr>
          <a:xfrm>
            <a:off x="82968" y="3555036"/>
            <a:ext cx="1131707" cy="10725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smtClean="0"/>
              <a:t>Runway Beams are Removed</a:t>
            </a:r>
            <a:endParaRPr lang="en-US" sz="1600" dirty="0"/>
          </a:p>
        </p:txBody>
      </p:sp>
      <p:cxnSp>
        <p:nvCxnSpPr>
          <p:cNvPr id="12" name="Straight Arrow Connector 11"/>
          <p:cNvCxnSpPr/>
          <p:nvPr/>
        </p:nvCxnSpPr>
        <p:spPr>
          <a:xfrm>
            <a:off x="986251" y="4129638"/>
            <a:ext cx="1078261" cy="9666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Subtitle 2"/>
          <p:cNvSpPr txBox="1">
            <a:spLocks/>
          </p:cNvSpPr>
          <p:nvPr/>
        </p:nvSpPr>
        <p:spPr>
          <a:xfrm>
            <a:off x="4380484" y="2612305"/>
            <a:ext cx="2057400" cy="5359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smtClean="0"/>
              <a:t>Shuttle Beam is then Permanently Mounted</a:t>
            </a:r>
            <a:endParaRPr lang="en-US" sz="1600" dirty="0"/>
          </a:p>
        </p:txBody>
      </p:sp>
      <p:cxnSp>
        <p:nvCxnSpPr>
          <p:cNvPr id="17" name="Straight Arrow Connector 16"/>
          <p:cNvCxnSpPr/>
          <p:nvPr/>
        </p:nvCxnSpPr>
        <p:spPr>
          <a:xfrm flipH="1">
            <a:off x="4637024" y="3230880"/>
            <a:ext cx="251969" cy="16377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18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a:t>
            </a:r>
            <a:r>
              <a:rPr lang="en-US" dirty="0" smtClean="0"/>
              <a:t>2 Access Issues</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17</a:t>
            </a:fld>
            <a:endParaRPr lang="en-US" dirty="0"/>
          </a:p>
        </p:txBody>
      </p:sp>
      <p:sp>
        <p:nvSpPr>
          <p:cNvPr id="8" name="Content Placeholder 5"/>
          <p:cNvSpPr>
            <a:spLocks noGrp="1"/>
          </p:cNvSpPr>
          <p:nvPr>
            <p:ph idx="11"/>
          </p:nvPr>
        </p:nvSpPr>
        <p:spPr>
          <a:xfrm>
            <a:off x="605368" y="1207770"/>
            <a:ext cx="6067720" cy="2059686"/>
          </a:xfrm>
        </p:spPr>
        <p:txBody>
          <a:bodyPr>
            <a:normAutofit lnSpcReduction="10000"/>
          </a:bodyPr>
          <a:lstStyle/>
          <a:p>
            <a:pPr marL="0" indent="0">
              <a:buNone/>
            </a:pPr>
            <a:r>
              <a:rPr lang="en-US" b="1" dirty="0" smtClean="0"/>
              <a:t>Lot’s of questions to answer:</a:t>
            </a:r>
          </a:p>
          <a:p>
            <a:r>
              <a:rPr lang="en-US" dirty="0" smtClean="0"/>
              <a:t>Can we physically we access the cables on the back side of the APA?</a:t>
            </a:r>
          </a:p>
          <a:p>
            <a:r>
              <a:rPr lang="en-US" dirty="0" smtClean="0"/>
              <a:t>Can we remove the APA trolley (not shown) ?</a:t>
            </a:r>
          </a:p>
          <a:p>
            <a:r>
              <a:rPr lang="en-US" dirty="0" smtClean="0"/>
              <a:t>How to we get access to the cold boxes?</a:t>
            </a:r>
          </a:p>
        </p:txBody>
      </p:sp>
      <p:pic>
        <p:nvPicPr>
          <p:cNvPr id="9" name="Picture 8"/>
          <p:cNvPicPr>
            <a:picLocks noChangeAspect="1"/>
          </p:cNvPicPr>
          <p:nvPr/>
        </p:nvPicPr>
        <p:blipFill rotWithShape="1">
          <a:blip r:embed="rId2"/>
          <a:srcRect b="4494"/>
          <a:stretch/>
        </p:blipFill>
        <p:spPr>
          <a:xfrm>
            <a:off x="171009" y="3309973"/>
            <a:ext cx="3551905" cy="2946076"/>
          </a:xfrm>
          <a:prstGeom prst="rect">
            <a:avLst/>
          </a:prstGeom>
        </p:spPr>
      </p:pic>
      <p:pic>
        <p:nvPicPr>
          <p:cNvPr id="10" name="Content Placeholder 7"/>
          <p:cNvPicPr>
            <a:picLocks noGrp="1" noChangeAspect="1"/>
          </p:cNvPicPr>
          <p:nvPr>
            <p:ph idx="12"/>
          </p:nvPr>
        </p:nvPicPr>
        <p:blipFill rotWithShape="1">
          <a:blip r:embed="rId3"/>
          <a:srcRect t="6626" r="14519" b="7131"/>
          <a:stretch/>
        </p:blipFill>
        <p:spPr>
          <a:xfrm>
            <a:off x="7323328" y="310893"/>
            <a:ext cx="4596508" cy="3757171"/>
          </a:xfrm>
          <a:prstGeom prst="rect">
            <a:avLst/>
          </a:prstGeom>
        </p:spPr>
      </p:pic>
      <p:sp>
        <p:nvSpPr>
          <p:cNvPr id="11" name="TextBox 10"/>
          <p:cNvSpPr txBox="1"/>
          <p:nvPr/>
        </p:nvSpPr>
        <p:spPr>
          <a:xfrm>
            <a:off x="7496941" y="853"/>
            <a:ext cx="4590234" cy="461665"/>
          </a:xfrm>
          <a:prstGeom prst="rect">
            <a:avLst/>
          </a:prstGeom>
          <a:noFill/>
        </p:spPr>
        <p:txBody>
          <a:bodyPr wrap="square" rtlCol="0">
            <a:spAutoFit/>
          </a:bodyPr>
          <a:lstStyle/>
          <a:p>
            <a:r>
              <a:rPr lang="en-US" sz="2400" b="1" dirty="0" smtClean="0"/>
              <a:t>View of the top corner of the TPC</a:t>
            </a:r>
            <a:endParaRPr lang="en-US" sz="2400" b="1" dirty="0"/>
          </a:p>
        </p:txBody>
      </p:sp>
      <p:pic>
        <p:nvPicPr>
          <p:cNvPr id="12" name="Picture 11">
            <a:extLst>
              <a:ext uri="{FF2B5EF4-FFF2-40B4-BE49-F238E27FC236}">
                <a16:creationId xmlns:a16="http://schemas.microsoft.com/office/drawing/2014/main" id="{E34B1A61-979B-48E5-8612-7527808B1E5E}"/>
              </a:ext>
            </a:extLst>
          </p:cNvPr>
          <p:cNvPicPr>
            <a:picLocks noChangeAspect="1"/>
          </p:cNvPicPr>
          <p:nvPr/>
        </p:nvPicPr>
        <p:blipFill rotWithShape="1">
          <a:blip r:embed="rId4"/>
          <a:srcRect l="9564" t="1059" r="4497"/>
          <a:stretch/>
        </p:blipFill>
        <p:spPr>
          <a:xfrm>
            <a:off x="2970355" y="3267456"/>
            <a:ext cx="5309528" cy="2988593"/>
          </a:xfrm>
          <a:prstGeom prst="rect">
            <a:avLst/>
          </a:prstGeom>
        </p:spPr>
      </p:pic>
      <p:grpSp>
        <p:nvGrpSpPr>
          <p:cNvPr id="13" name="Group 12">
            <a:extLst>
              <a:ext uri="{FF2B5EF4-FFF2-40B4-BE49-F238E27FC236}">
                <a16:creationId xmlns:a16="http://schemas.microsoft.com/office/drawing/2014/main" id="{EDF5A4CE-D753-48D4-A149-8BB6B045A4EB}"/>
              </a:ext>
            </a:extLst>
          </p:cNvPr>
          <p:cNvGrpSpPr/>
          <p:nvPr/>
        </p:nvGrpSpPr>
        <p:grpSpPr>
          <a:xfrm>
            <a:off x="7323328" y="3576200"/>
            <a:ext cx="1798879" cy="2679849"/>
            <a:chOff x="1510104" y="1143073"/>
            <a:chExt cx="5251509" cy="5294352"/>
          </a:xfrm>
        </p:grpSpPr>
        <p:pic>
          <p:nvPicPr>
            <p:cNvPr id="14" name="Picture 13">
              <a:extLst>
                <a:ext uri="{FF2B5EF4-FFF2-40B4-BE49-F238E27FC236}">
                  <a16:creationId xmlns:a16="http://schemas.microsoft.com/office/drawing/2014/main" id="{FC8EE266-61DF-44E9-A384-538C3F42DF64}"/>
                </a:ext>
              </a:extLst>
            </p:cNvPr>
            <p:cNvPicPr>
              <a:picLocks noChangeAspect="1"/>
            </p:cNvPicPr>
            <p:nvPr/>
          </p:nvPicPr>
          <p:blipFill rotWithShape="1">
            <a:blip r:embed="rId5"/>
            <a:srcRect l="26697" t="11182" r="30230"/>
            <a:stretch/>
          </p:blipFill>
          <p:spPr>
            <a:xfrm>
              <a:off x="1510104" y="1143073"/>
              <a:ext cx="5251509" cy="5294352"/>
            </a:xfrm>
            <a:prstGeom prst="rect">
              <a:avLst/>
            </a:prstGeom>
          </p:spPr>
        </p:pic>
        <p:sp>
          <p:nvSpPr>
            <p:cNvPr id="15" name="Oval 14">
              <a:extLst>
                <a:ext uri="{FF2B5EF4-FFF2-40B4-BE49-F238E27FC236}">
                  <a16:creationId xmlns:a16="http://schemas.microsoft.com/office/drawing/2014/main" id="{18CAEB49-FF59-47BA-9BDE-9413CDBBD56E}"/>
                </a:ext>
              </a:extLst>
            </p:cNvPr>
            <p:cNvSpPr/>
            <p:nvPr/>
          </p:nvSpPr>
          <p:spPr>
            <a:xfrm>
              <a:off x="3769567" y="1651518"/>
              <a:ext cx="699796" cy="2388637"/>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7A311B3A-5D56-4BC6-8ABF-222D30CFF47C}"/>
              </a:ext>
            </a:extLst>
          </p:cNvPr>
          <p:cNvGrpSpPr/>
          <p:nvPr/>
        </p:nvGrpSpPr>
        <p:grpSpPr>
          <a:xfrm>
            <a:off x="8976245" y="4167818"/>
            <a:ext cx="3083736" cy="2095554"/>
            <a:chOff x="1771575" y="360053"/>
            <a:chExt cx="8800009" cy="6137894"/>
          </a:xfrm>
        </p:grpSpPr>
        <p:grpSp>
          <p:nvGrpSpPr>
            <p:cNvPr id="17" name="Group 16">
              <a:extLst>
                <a:ext uri="{FF2B5EF4-FFF2-40B4-BE49-F238E27FC236}">
                  <a16:creationId xmlns:a16="http://schemas.microsoft.com/office/drawing/2014/main" id="{AEA6095C-9089-4C16-AC9C-0C39C4B4E5D3}"/>
                </a:ext>
              </a:extLst>
            </p:cNvPr>
            <p:cNvGrpSpPr>
              <a:grpSpLocks noChangeAspect="1"/>
            </p:cNvGrpSpPr>
            <p:nvPr/>
          </p:nvGrpSpPr>
          <p:grpSpPr>
            <a:xfrm>
              <a:off x="1771575" y="360053"/>
              <a:ext cx="8648850" cy="6137894"/>
              <a:chOff x="2585207" y="937469"/>
              <a:chExt cx="7021585" cy="4983061"/>
            </a:xfrm>
          </p:grpSpPr>
          <p:pic>
            <p:nvPicPr>
              <p:cNvPr id="22" name="Picture 21">
                <a:extLst>
                  <a:ext uri="{FF2B5EF4-FFF2-40B4-BE49-F238E27FC236}">
                    <a16:creationId xmlns:a16="http://schemas.microsoft.com/office/drawing/2014/main" id="{FA2EB873-5247-4019-97F6-B63720444A5E}"/>
                  </a:ext>
                </a:extLst>
              </p:cNvPr>
              <p:cNvPicPr>
                <a:picLocks noChangeAspect="1"/>
              </p:cNvPicPr>
              <p:nvPr/>
            </p:nvPicPr>
            <p:blipFill rotWithShape="1">
              <a:blip r:embed="rId6"/>
              <a:srcRect l="24977" t="7252" r="17431" b="9152"/>
              <a:stretch/>
            </p:blipFill>
            <p:spPr>
              <a:xfrm>
                <a:off x="2585207" y="937469"/>
                <a:ext cx="7021585" cy="4983061"/>
              </a:xfrm>
              <a:prstGeom prst="rect">
                <a:avLst/>
              </a:prstGeom>
            </p:spPr>
          </p:pic>
          <p:sp>
            <p:nvSpPr>
              <p:cNvPr id="23" name="Freeform: Shape 2">
                <a:extLst>
                  <a:ext uri="{FF2B5EF4-FFF2-40B4-BE49-F238E27FC236}">
                    <a16:creationId xmlns:a16="http://schemas.microsoft.com/office/drawing/2014/main" id="{E8ABFF98-937E-4ED8-9403-A0C7CF7308B0}"/>
                  </a:ext>
                </a:extLst>
              </p:cNvPr>
              <p:cNvSpPr/>
              <p:nvPr/>
            </p:nvSpPr>
            <p:spPr>
              <a:xfrm>
                <a:off x="7507870" y="2983054"/>
                <a:ext cx="1957134" cy="1726269"/>
              </a:xfrm>
              <a:custGeom>
                <a:avLst/>
                <a:gdLst>
                  <a:gd name="connsiteX0" fmla="*/ 0 w 1957134"/>
                  <a:gd name="connsiteY0" fmla="*/ 1401529 h 1726269"/>
                  <a:gd name="connsiteX1" fmla="*/ 51275 w 1957134"/>
                  <a:gd name="connsiteY1" fmla="*/ 1418620 h 1726269"/>
                  <a:gd name="connsiteX2" fmla="*/ 94004 w 1957134"/>
                  <a:gd name="connsiteY2" fmla="*/ 1427166 h 1726269"/>
                  <a:gd name="connsiteX3" fmla="*/ 128187 w 1957134"/>
                  <a:gd name="connsiteY3" fmla="*/ 1444258 h 1726269"/>
                  <a:gd name="connsiteX4" fmla="*/ 213645 w 1957134"/>
                  <a:gd name="connsiteY4" fmla="*/ 1461349 h 1726269"/>
                  <a:gd name="connsiteX5" fmla="*/ 247828 w 1957134"/>
                  <a:gd name="connsiteY5" fmla="*/ 1478441 h 1726269"/>
                  <a:gd name="connsiteX6" fmla="*/ 290557 w 1957134"/>
                  <a:gd name="connsiteY6" fmla="*/ 1486987 h 1726269"/>
                  <a:gd name="connsiteX7" fmla="*/ 316194 w 1957134"/>
                  <a:gd name="connsiteY7" fmla="*/ 1495532 h 1726269"/>
                  <a:gd name="connsiteX8" fmla="*/ 367469 w 1957134"/>
                  <a:gd name="connsiteY8" fmla="*/ 1521170 h 1726269"/>
                  <a:gd name="connsiteX9" fmla="*/ 410198 w 1957134"/>
                  <a:gd name="connsiteY9" fmla="*/ 1538261 h 1726269"/>
                  <a:gd name="connsiteX10" fmla="*/ 461473 w 1957134"/>
                  <a:gd name="connsiteY10" fmla="*/ 1546807 h 1726269"/>
                  <a:gd name="connsiteX11" fmla="*/ 546931 w 1957134"/>
                  <a:gd name="connsiteY11" fmla="*/ 1589536 h 1726269"/>
                  <a:gd name="connsiteX12" fmla="*/ 572568 w 1957134"/>
                  <a:gd name="connsiteY12" fmla="*/ 1606628 h 1726269"/>
                  <a:gd name="connsiteX13" fmla="*/ 640935 w 1957134"/>
                  <a:gd name="connsiteY13" fmla="*/ 1623719 h 1726269"/>
                  <a:gd name="connsiteX14" fmla="*/ 666572 w 1957134"/>
                  <a:gd name="connsiteY14" fmla="*/ 1640811 h 1726269"/>
                  <a:gd name="connsiteX15" fmla="*/ 709301 w 1957134"/>
                  <a:gd name="connsiteY15" fmla="*/ 1657902 h 1726269"/>
                  <a:gd name="connsiteX16" fmla="*/ 811851 w 1957134"/>
                  <a:gd name="connsiteY16" fmla="*/ 1683540 h 1726269"/>
                  <a:gd name="connsiteX17" fmla="*/ 905854 w 1957134"/>
                  <a:gd name="connsiteY17" fmla="*/ 1709177 h 1726269"/>
                  <a:gd name="connsiteX18" fmla="*/ 957129 w 1957134"/>
                  <a:gd name="connsiteY18" fmla="*/ 1717723 h 1726269"/>
                  <a:gd name="connsiteX19" fmla="*/ 1025495 w 1957134"/>
                  <a:gd name="connsiteY19" fmla="*/ 1726269 h 1726269"/>
                  <a:gd name="connsiteX20" fmla="*/ 1589518 w 1957134"/>
                  <a:gd name="connsiteY20" fmla="*/ 1717723 h 1726269"/>
                  <a:gd name="connsiteX21" fmla="*/ 1640793 w 1957134"/>
                  <a:gd name="connsiteY21" fmla="*/ 1700631 h 1726269"/>
                  <a:gd name="connsiteX22" fmla="*/ 1692067 w 1957134"/>
                  <a:gd name="connsiteY22" fmla="*/ 1692086 h 1726269"/>
                  <a:gd name="connsiteX23" fmla="*/ 1760434 w 1957134"/>
                  <a:gd name="connsiteY23" fmla="*/ 1674994 h 1726269"/>
                  <a:gd name="connsiteX24" fmla="*/ 1820254 w 1957134"/>
                  <a:gd name="connsiteY24" fmla="*/ 1606628 h 1726269"/>
                  <a:gd name="connsiteX25" fmla="*/ 1837346 w 1957134"/>
                  <a:gd name="connsiteY25" fmla="*/ 1580990 h 1726269"/>
                  <a:gd name="connsiteX26" fmla="*/ 1854437 w 1957134"/>
                  <a:gd name="connsiteY26" fmla="*/ 1529716 h 1726269"/>
                  <a:gd name="connsiteX27" fmla="*/ 1905712 w 1957134"/>
                  <a:gd name="connsiteY27" fmla="*/ 1435712 h 1726269"/>
                  <a:gd name="connsiteX28" fmla="*/ 1931350 w 1957134"/>
                  <a:gd name="connsiteY28" fmla="*/ 1358800 h 1726269"/>
                  <a:gd name="connsiteX29" fmla="*/ 1939895 w 1957134"/>
                  <a:gd name="connsiteY29" fmla="*/ 1333162 h 1726269"/>
                  <a:gd name="connsiteX30" fmla="*/ 1956987 w 1957134"/>
                  <a:gd name="connsiteY30" fmla="*/ 1213521 h 1726269"/>
                  <a:gd name="connsiteX31" fmla="*/ 1948441 w 1957134"/>
                  <a:gd name="connsiteY31" fmla="*/ 1008422 h 1726269"/>
                  <a:gd name="connsiteX32" fmla="*/ 1922804 w 1957134"/>
                  <a:gd name="connsiteY32" fmla="*/ 931510 h 1726269"/>
                  <a:gd name="connsiteX33" fmla="*/ 1897166 w 1957134"/>
                  <a:gd name="connsiteY33" fmla="*/ 837506 h 1726269"/>
                  <a:gd name="connsiteX34" fmla="*/ 1880075 w 1957134"/>
                  <a:gd name="connsiteY34" fmla="*/ 777686 h 1726269"/>
                  <a:gd name="connsiteX35" fmla="*/ 1871529 w 1957134"/>
                  <a:gd name="connsiteY35" fmla="*/ 743502 h 1726269"/>
                  <a:gd name="connsiteX36" fmla="*/ 1854437 w 1957134"/>
                  <a:gd name="connsiteY36" fmla="*/ 717865 h 1726269"/>
                  <a:gd name="connsiteX37" fmla="*/ 1803163 w 1957134"/>
                  <a:gd name="connsiteY37" fmla="*/ 658044 h 1726269"/>
                  <a:gd name="connsiteX38" fmla="*/ 1777525 w 1957134"/>
                  <a:gd name="connsiteY38" fmla="*/ 649499 h 1726269"/>
                  <a:gd name="connsiteX39" fmla="*/ 1751888 w 1957134"/>
                  <a:gd name="connsiteY39" fmla="*/ 632407 h 1726269"/>
                  <a:gd name="connsiteX40" fmla="*/ 1717705 w 1957134"/>
                  <a:gd name="connsiteY40" fmla="*/ 606770 h 1726269"/>
                  <a:gd name="connsiteX41" fmla="*/ 1683522 w 1957134"/>
                  <a:gd name="connsiteY41" fmla="*/ 589678 h 1726269"/>
                  <a:gd name="connsiteX42" fmla="*/ 1657884 w 1957134"/>
                  <a:gd name="connsiteY42" fmla="*/ 564041 h 1726269"/>
                  <a:gd name="connsiteX43" fmla="*/ 1598064 w 1957134"/>
                  <a:gd name="connsiteY43" fmla="*/ 529858 h 1726269"/>
                  <a:gd name="connsiteX44" fmla="*/ 1546789 w 1957134"/>
                  <a:gd name="connsiteY44" fmla="*/ 487129 h 1726269"/>
                  <a:gd name="connsiteX45" fmla="*/ 1521151 w 1957134"/>
                  <a:gd name="connsiteY45" fmla="*/ 478583 h 1726269"/>
                  <a:gd name="connsiteX46" fmla="*/ 1495514 w 1957134"/>
                  <a:gd name="connsiteY46" fmla="*/ 444400 h 1726269"/>
                  <a:gd name="connsiteX47" fmla="*/ 1461331 w 1957134"/>
                  <a:gd name="connsiteY47" fmla="*/ 427308 h 1726269"/>
                  <a:gd name="connsiteX48" fmla="*/ 1410056 w 1957134"/>
                  <a:gd name="connsiteY48" fmla="*/ 384579 h 1726269"/>
                  <a:gd name="connsiteX49" fmla="*/ 1375873 w 1957134"/>
                  <a:gd name="connsiteY49" fmla="*/ 358942 h 1726269"/>
                  <a:gd name="connsiteX50" fmla="*/ 1324598 w 1957134"/>
                  <a:gd name="connsiteY50" fmla="*/ 316213 h 1726269"/>
                  <a:gd name="connsiteX51" fmla="*/ 1264778 w 1957134"/>
                  <a:gd name="connsiteY51" fmla="*/ 290575 h 1726269"/>
                  <a:gd name="connsiteX52" fmla="*/ 1213503 w 1957134"/>
                  <a:gd name="connsiteY52" fmla="*/ 256392 h 1726269"/>
                  <a:gd name="connsiteX53" fmla="*/ 1179320 w 1957134"/>
                  <a:gd name="connsiteY53" fmla="*/ 247846 h 1726269"/>
                  <a:gd name="connsiteX54" fmla="*/ 1153682 w 1957134"/>
                  <a:gd name="connsiteY54" fmla="*/ 239301 h 1726269"/>
                  <a:gd name="connsiteX55" fmla="*/ 1110953 w 1957134"/>
                  <a:gd name="connsiteY55" fmla="*/ 230755 h 1726269"/>
                  <a:gd name="connsiteX56" fmla="*/ 1008404 w 1957134"/>
                  <a:gd name="connsiteY56" fmla="*/ 205117 h 1726269"/>
                  <a:gd name="connsiteX57" fmla="*/ 957129 w 1957134"/>
                  <a:gd name="connsiteY57" fmla="*/ 188026 h 1726269"/>
                  <a:gd name="connsiteX58" fmla="*/ 871671 w 1957134"/>
                  <a:gd name="connsiteY58" fmla="*/ 170934 h 1726269"/>
                  <a:gd name="connsiteX59" fmla="*/ 709301 w 1957134"/>
                  <a:gd name="connsiteY59" fmla="*/ 119659 h 1726269"/>
                  <a:gd name="connsiteX60" fmla="*/ 623843 w 1957134"/>
                  <a:gd name="connsiteY60" fmla="*/ 102568 h 1726269"/>
                  <a:gd name="connsiteX61" fmla="*/ 572568 w 1957134"/>
                  <a:gd name="connsiteY61" fmla="*/ 85476 h 1726269"/>
                  <a:gd name="connsiteX62" fmla="*/ 546931 w 1957134"/>
                  <a:gd name="connsiteY62" fmla="*/ 76930 h 1726269"/>
                  <a:gd name="connsiteX63" fmla="*/ 521294 w 1957134"/>
                  <a:gd name="connsiteY63" fmla="*/ 59839 h 1726269"/>
                  <a:gd name="connsiteX64" fmla="*/ 470019 w 1957134"/>
                  <a:gd name="connsiteY64" fmla="*/ 51293 h 1726269"/>
                  <a:gd name="connsiteX65" fmla="*/ 427290 w 1957134"/>
                  <a:gd name="connsiteY65" fmla="*/ 42747 h 1726269"/>
                  <a:gd name="connsiteX66" fmla="*/ 384561 w 1957134"/>
                  <a:gd name="connsiteY66" fmla="*/ 25656 h 1726269"/>
                  <a:gd name="connsiteX67" fmla="*/ 358923 w 1957134"/>
                  <a:gd name="connsiteY67" fmla="*/ 17110 h 1726269"/>
                  <a:gd name="connsiteX68" fmla="*/ 316194 w 1957134"/>
                  <a:gd name="connsiteY68" fmla="*/ 18 h 172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57134" h="1726269">
                    <a:moveTo>
                      <a:pt x="0" y="1401529"/>
                    </a:moveTo>
                    <a:cubicBezTo>
                      <a:pt x="17092" y="1407226"/>
                      <a:pt x="33894" y="1413880"/>
                      <a:pt x="51275" y="1418620"/>
                    </a:cubicBezTo>
                    <a:cubicBezTo>
                      <a:pt x="65288" y="1422442"/>
                      <a:pt x="80224" y="1422573"/>
                      <a:pt x="94004" y="1427166"/>
                    </a:cubicBezTo>
                    <a:cubicBezTo>
                      <a:pt x="106090" y="1431195"/>
                      <a:pt x="115938" y="1440758"/>
                      <a:pt x="128187" y="1444258"/>
                    </a:cubicBezTo>
                    <a:cubicBezTo>
                      <a:pt x="156119" y="1452239"/>
                      <a:pt x="213645" y="1461349"/>
                      <a:pt x="213645" y="1461349"/>
                    </a:cubicBezTo>
                    <a:cubicBezTo>
                      <a:pt x="225039" y="1467046"/>
                      <a:pt x="235742" y="1474412"/>
                      <a:pt x="247828" y="1478441"/>
                    </a:cubicBezTo>
                    <a:cubicBezTo>
                      <a:pt x="261608" y="1483034"/>
                      <a:pt x="276466" y="1483464"/>
                      <a:pt x="290557" y="1486987"/>
                    </a:cubicBezTo>
                    <a:cubicBezTo>
                      <a:pt x="299296" y="1489172"/>
                      <a:pt x="307648" y="1492684"/>
                      <a:pt x="316194" y="1495532"/>
                    </a:cubicBezTo>
                    <a:cubicBezTo>
                      <a:pt x="355088" y="1521461"/>
                      <a:pt x="327036" y="1506008"/>
                      <a:pt x="367469" y="1521170"/>
                    </a:cubicBezTo>
                    <a:cubicBezTo>
                      <a:pt x="381832" y="1526556"/>
                      <a:pt x="395398" y="1534225"/>
                      <a:pt x="410198" y="1538261"/>
                    </a:cubicBezTo>
                    <a:cubicBezTo>
                      <a:pt x="426915" y="1542820"/>
                      <a:pt x="444381" y="1543958"/>
                      <a:pt x="461473" y="1546807"/>
                    </a:cubicBezTo>
                    <a:cubicBezTo>
                      <a:pt x="495021" y="1597126"/>
                      <a:pt x="460767" y="1558203"/>
                      <a:pt x="546931" y="1589536"/>
                    </a:cubicBezTo>
                    <a:cubicBezTo>
                      <a:pt x="556583" y="1593046"/>
                      <a:pt x="562916" y="1603118"/>
                      <a:pt x="572568" y="1606628"/>
                    </a:cubicBezTo>
                    <a:cubicBezTo>
                      <a:pt x="594644" y="1614656"/>
                      <a:pt x="640935" y="1623719"/>
                      <a:pt x="640935" y="1623719"/>
                    </a:cubicBezTo>
                    <a:cubicBezTo>
                      <a:pt x="649481" y="1629416"/>
                      <a:pt x="657386" y="1636218"/>
                      <a:pt x="666572" y="1640811"/>
                    </a:cubicBezTo>
                    <a:cubicBezTo>
                      <a:pt x="680293" y="1647671"/>
                      <a:pt x="694938" y="1652516"/>
                      <a:pt x="709301" y="1657902"/>
                    </a:cubicBezTo>
                    <a:cubicBezTo>
                      <a:pt x="742520" y="1670359"/>
                      <a:pt x="777190" y="1676608"/>
                      <a:pt x="811851" y="1683540"/>
                    </a:cubicBezTo>
                    <a:cubicBezTo>
                      <a:pt x="857795" y="1714169"/>
                      <a:pt x="824619" y="1697572"/>
                      <a:pt x="905854" y="1709177"/>
                    </a:cubicBezTo>
                    <a:cubicBezTo>
                      <a:pt x="923007" y="1711628"/>
                      <a:pt x="939976" y="1715272"/>
                      <a:pt x="957129" y="1717723"/>
                    </a:cubicBezTo>
                    <a:cubicBezTo>
                      <a:pt x="979864" y="1720971"/>
                      <a:pt x="1002706" y="1723420"/>
                      <a:pt x="1025495" y="1726269"/>
                    </a:cubicBezTo>
                    <a:cubicBezTo>
                      <a:pt x="1213503" y="1723420"/>
                      <a:pt x="1401652" y="1725551"/>
                      <a:pt x="1589518" y="1717723"/>
                    </a:cubicBezTo>
                    <a:cubicBezTo>
                      <a:pt x="1607519" y="1716973"/>
                      <a:pt x="1623315" y="1705001"/>
                      <a:pt x="1640793" y="1700631"/>
                    </a:cubicBezTo>
                    <a:cubicBezTo>
                      <a:pt x="1657603" y="1696429"/>
                      <a:pt x="1675019" y="1695185"/>
                      <a:pt x="1692067" y="1692086"/>
                    </a:cubicBezTo>
                    <a:cubicBezTo>
                      <a:pt x="1737439" y="1683837"/>
                      <a:pt x="1724856" y="1686853"/>
                      <a:pt x="1760434" y="1674994"/>
                    </a:cubicBezTo>
                    <a:cubicBezTo>
                      <a:pt x="1803162" y="1646508"/>
                      <a:pt x="1780374" y="1666448"/>
                      <a:pt x="1820254" y="1606628"/>
                    </a:cubicBezTo>
                    <a:cubicBezTo>
                      <a:pt x="1825951" y="1598082"/>
                      <a:pt x="1834098" y="1590734"/>
                      <a:pt x="1837346" y="1580990"/>
                    </a:cubicBezTo>
                    <a:cubicBezTo>
                      <a:pt x="1843043" y="1563899"/>
                      <a:pt x="1844443" y="1544706"/>
                      <a:pt x="1854437" y="1529716"/>
                    </a:cubicBezTo>
                    <a:cubicBezTo>
                      <a:pt x="1890512" y="1475605"/>
                      <a:pt x="1885935" y="1490100"/>
                      <a:pt x="1905712" y="1435712"/>
                    </a:cubicBezTo>
                    <a:cubicBezTo>
                      <a:pt x="1914947" y="1410315"/>
                      <a:pt x="1922805" y="1384437"/>
                      <a:pt x="1931350" y="1358800"/>
                    </a:cubicBezTo>
                    <a:lnTo>
                      <a:pt x="1939895" y="1333162"/>
                    </a:lnTo>
                    <a:cubicBezTo>
                      <a:pt x="1945592" y="1293282"/>
                      <a:pt x="1958664" y="1253771"/>
                      <a:pt x="1956987" y="1213521"/>
                    </a:cubicBezTo>
                    <a:cubicBezTo>
                      <a:pt x="1954138" y="1145155"/>
                      <a:pt x="1955250" y="1076508"/>
                      <a:pt x="1948441" y="1008422"/>
                    </a:cubicBezTo>
                    <a:cubicBezTo>
                      <a:pt x="1945021" y="974223"/>
                      <a:pt x="1928788" y="961428"/>
                      <a:pt x="1922804" y="931510"/>
                    </a:cubicBezTo>
                    <a:cubicBezTo>
                      <a:pt x="1893226" y="783624"/>
                      <a:pt x="1940556" y="1011080"/>
                      <a:pt x="1897166" y="837506"/>
                    </a:cubicBezTo>
                    <a:cubicBezTo>
                      <a:pt x="1870462" y="730682"/>
                      <a:pt x="1904587" y="863476"/>
                      <a:pt x="1880075" y="777686"/>
                    </a:cubicBezTo>
                    <a:cubicBezTo>
                      <a:pt x="1876848" y="766393"/>
                      <a:pt x="1876156" y="754298"/>
                      <a:pt x="1871529" y="743502"/>
                    </a:cubicBezTo>
                    <a:cubicBezTo>
                      <a:pt x="1867483" y="734062"/>
                      <a:pt x="1860407" y="726223"/>
                      <a:pt x="1854437" y="717865"/>
                    </a:cubicBezTo>
                    <a:cubicBezTo>
                      <a:pt x="1843668" y="702789"/>
                      <a:pt x="1820102" y="669336"/>
                      <a:pt x="1803163" y="658044"/>
                    </a:cubicBezTo>
                    <a:cubicBezTo>
                      <a:pt x="1795668" y="653047"/>
                      <a:pt x="1786071" y="652347"/>
                      <a:pt x="1777525" y="649499"/>
                    </a:cubicBezTo>
                    <a:cubicBezTo>
                      <a:pt x="1768979" y="643802"/>
                      <a:pt x="1760246" y="638377"/>
                      <a:pt x="1751888" y="632407"/>
                    </a:cubicBezTo>
                    <a:cubicBezTo>
                      <a:pt x="1740298" y="624128"/>
                      <a:pt x="1729783" y="614319"/>
                      <a:pt x="1717705" y="606770"/>
                    </a:cubicBezTo>
                    <a:cubicBezTo>
                      <a:pt x="1706902" y="600018"/>
                      <a:pt x="1693888" y="597083"/>
                      <a:pt x="1683522" y="589678"/>
                    </a:cubicBezTo>
                    <a:cubicBezTo>
                      <a:pt x="1673687" y="582653"/>
                      <a:pt x="1667168" y="571778"/>
                      <a:pt x="1657884" y="564041"/>
                    </a:cubicBezTo>
                    <a:cubicBezTo>
                      <a:pt x="1639762" y="548939"/>
                      <a:pt x="1618965" y="540308"/>
                      <a:pt x="1598064" y="529858"/>
                    </a:cubicBezTo>
                    <a:cubicBezTo>
                      <a:pt x="1579164" y="510958"/>
                      <a:pt x="1570585" y="499027"/>
                      <a:pt x="1546789" y="487129"/>
                    </a:cubicBezTo>
                    <a:cubicBezTo>
                      <a:pt x="1538732" y="483100"/>
                      <a:pt x="1529697" y="481432"/>
                      <a:pt x="1521151" y="478583"/>
                    </a:cubicBezTo>
                    <a:cubicBezTo>
                      <a:pt x="1512605" y="467189"/>
                      <a:pt x="1506328" y="453669"/>
                      <a:pt x="1495514" y="444400"/>
                    </a:cubicBezTo>
                    <a:cubicBezTo>
                      <a:pt x="1485842" y="436109"/>
                      <a:pt x="1472392" y="433629"/>
                      <a:pt x="1461331" y="427308"/>
                    </a:cubicBezTo>
                    <a:cubicBezTo>
                      <a:pt x="1423558" y="405723"/>
                      <a:pt x="1445404" y="414877"/>
                      <a:pt x="1410056" y="384579"/>
                    </a:cubicBezTo>
                    <a:cubicBezTo>
                      <a:pt x="1399242" y="375310"/>
                      <a:pt x="1385944" y="369013"/>
                      <a:pt x="1375873" y="358942"/>
                    </a:cubicBezTo>
                    <a:cubicBezTo>
                      <a:pt x="1329309" y="312378"/>
                      <a:pt x="1373565" y="332535"/>
                      <a:pt x="1324598" y="316213"/>
                    </a:cubicBezTo>
                    <a:cubicBezTo>
                      <a:pt x="1231291" y="254006"/>
                      <a:pt x="1375133" y="345753"/>
                      <a:pt x="1264778" y="290575"/>
                    </a:cubicBezTo>
                    <a:cubicBezTo>
                      <a:pt x="1246405" y="281389"/>
                      <a:pt x="1233431" y="261374"/>
                      <a:pt x="1213503" y="256392"/>
                    </a:cubicBezTo>
                    <a:cubicBezTo>
                      <a:pt x="1202109" y="253543"/>
                      <a:pt x="1190613" y="251072"/>
                      <a:pt x="1179320" y="247846"/>
                    </a:cubicBezTo>
                    <a:cubicBezTo>
                      <a:pt x="1170658" y="245371"/>
                      <a:pt x="1162421" y="241486"/>
                      <a:pt x="1153682" y="239301"/>
                    </a:cubicBezTo>
                    <a:cubicBezTo>
                      <a:pt x="1139591" y="235778"/>
                      <a:pt x="1125196" y="233604"/>
                      <a:pt x="1110953" y="230755"/>
                    </a:cubicBezTo>
                    <a:cubicBezTo>
                      <a:pt x="1057247" y="194950"/>
                      <a:pt x="1112116" y="225859"/>
                      <a:pt x="1008404" y="205117"/>
                    </a:cubicBezTo>
                    <a:cubicBezTo>
                      <a:pt x="990738" y="201584"/>
                      <a:pt x="974900" y="190988"/>
                      <a:pt x="957129" y="188026"/>
                    </a:cubicBezTo>
                    <a:cubicBezTo>
                      <a:pt x="925041" y="182678"/>
                      <a:pt x="901806" y="180206"/>
                      <a:pt x="871671" y="170934"/>
                    </a:cubicBezTo>
                    <a:cubicBezTo>
                      <a:pt x="807527" y="151197"/>
                      <a:pt x="775542" y="136219"/>
                      <a:pt x="709301" y="119659"/>
                    </a:cubicBezTo>
                    <a:cubicBezTo>
                      <a:pt x="616890" y="96556"/>
                      <a:pt x="694866" y="123876"/>
                      <a:pt x="623843" y="102568"/>
                    </a:cubicBezTo>
                    <a:cubicBezTo>
                      <a:pt x="606587" y="97391"/>
                      <a:pt x="589660" y="91173"/>
                      <a:pt x="572568" y="85476"/>
                    </a:cubicBezTo>
                    <a:cubicBezTo>
                      <a:pt x="564022" y="82627"/>
                      <a:pt x="554426" y="81927"/>
                      <a:pt x="546931" y="76930"/>
                    </a:cubicBezTo>
                    <a:cubicBezTo>
                      <a:pt x="538385" y="71233"/>
                      <a:pt x="531038" y="63087"/>
                      <a:pt x="521294" y="59839"/>
                    </a:cubicBezTo>
                    <a:cubicBezTo>
                      <a:pt x="504856" y="54360"/>
                      <a:pt x="487067" y="54393"/>
                      <a:pt x="470019" y="51293"/>
                    </a:cubicBezTo>
                    <a:cubicBezTo>
                      <a:pt x="455728" y="48695"/>
                      <a:pt x="441203" y="46921"/>
                      <a:pt x="427290" y="42747"/>
                    </a:cubicBezTo>
                    <a:cubicBezTo>
                      <a:pt x="412597" y="38339"/>
                      <a:pt x="398924" y="31042"/>
                      <a:pt x="384561" y="25656"/>
                    </a:cubicBezTo>
                    <a:cubicBezTo>
                      <a:pt x="376126" y="22493"/>
                      <a:pt x="367203" y="20659"/>
                      <a:pt x="358923" y="17110"/>
                    </a:cubicBezTo>
                    <a:cubicBezTo>
                      <a:pt x="316070" y="-1256"/>
                      <a:pt x="338848" y="18"/>
                      <a:pt x="316194" y="18"/>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C010BAD2-47B6-4728-9490-4C5EB0C19FA6}"/>
                </a:ext>
              </a:extLst>
            </p:cNvPr>
            <p:cNvSpPr/>
            <p:nvPr/>
          </p:nvSpPr>
          <p:spPr>
            <a:xfrm>
              <a:off x="9209314" y="3023118"/>
              <a:ext cx="363894" cy="485192"/>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9FCB06CF-60F6-40A4-A787-FA62128A903C}"/>
                </a:ext>
              </a:extLst>
            </p:cNvPr>
            <p:cNvCxnSpPr/>
            <p:nvPr/>
          </p:nvCxnSpPr>
          <p:spPr>
            <a:xfrm flipH="1" flipV="1">
              <a:off x="9573208" y="5006041"/>
              <a:ext cx="998376" cy="51768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3AB6E1-96BA-494F-A885-02C4D3133CAC}"/>
                </a:ext>
              </a:extLst>
            </p:cNvPr>
            <p:cNvCxnSpPr>
              <a:endCxn id="19" idx="6"/>
            </p:cNvCxnSpPr>
            <p:nvPr/>
          </p:nvCxnSpPr>
          <p:spPr>
            <a:xfrm flipH="1" flipV="1">
              <a:off x="9573208" y="3265714"/>
              <a:ext cx="998376" cy="225800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9242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ProtoDUNE 2 Trial Assembly Schedule </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18</a:t>
            </a:fld>
            <a:endParaRPr lang="en-US" dirty="0"/>
          </a:p>
        </p:txBody>
      </p:sp>
      <p:pic>
        <p:nvPicPr>
          <p:cNvPr id="7" name="Content Placeholder 6"/>
          <p:cNvPicPr>
            <a:picLocks noGrp="1" noChangeAspect="1"/>
          </p:cNvPicPr>
          <p:nvPr>
            <p:ph idx="11"/>
          </p:nvPr>
        </p:nvPicPr>
        <p:blipFill>
          <a:blip r:embed="rId2"/>
          <a:stretch>
            <a:fillRect/>
          </a:stretch>
        </p:blipFill>
        <p:spPr>
          <a:xfrm>
            <a:off x="572437" y="2590101"/>
            <a:ext cx="11183081" cy="3729920"/>
          </a:xfrm>
          <a:prstGeom prst="rect">
            <a:avLst/>
          </a:prstGeom>
        </p:spPr>
      </p:pic>
      <p:sp>
        <p:nvSpPr>
          <p:cNvPr id="9" name="Content Placeholder 8"/>
          <p:cNvSpPr>
            <a:spLocks noGrp="1"/>
          </p:cNvSpPr>
          <p:nvPr>
            <p:ph idx="12"/>
          </p:nvPr>
        </p:nvSpPr>
        <p:spPr>
          <a:xfrm>
            <a:off x="605368" y="1239842"/>
            <a:ext cx="11058632" cy="1478158"/>
          </a:xfrm>
        </p:spPr>
        <p:txBody>
          <a:bodyPr>
            <a:normAutofit/>
          </a:bodyPr>
          <a:lstStyle/>
          <a:p>
            <a:pPr marL="0" indent="0" algn="ctr">
              <a:buNone/>
            </a:pPr>
            <a:r>
              <a:rPr lang="en-US" dirty="0" smtClean="0"/>
              <a:t>Parts of the HV components made for ProtoDUNE 2 trial assembly will be used for DUNE trial assembly. Need to confirm that new design works early enough for  fabrication of new design to be tested at CERN. Plan is to send some students to Ash River that will be at CERN during installation</a:t>
            </a:r>
            <a:endParaRPr lang="en-US" dirty="0"/>
          </a:p>
        </p:txBody>
      </p:sp>
    </p:spTree>
    <p:extLst>
      <p:ext uri="{BB962C8B-B14F-4D97-AF65-F5344CB8AC3E}">
        <p14:creationId xmlns:p14="http://schemas.microsoft.com/office/powerpoint/2010/main" val="3637177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ProtoDUNE 2 Trial Assembly </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dirty="0"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19</a:t>
            </a:fld>
            <a:endParaRPr lang="en-US" dirty="0"/>
          </a:p>
        </p:txBody>
      </p:sp>
      <p:sp>
        <p:nvSpPr>
          <p:cNvPr id="6" name="Content Placeholder 5"/>
          <p:cNvSpPr>
            <a:spLocks noGrp="1"/>
          </p:cNvSpPr>
          <p:nvPr>
            <p:ph idx="11"/>
          </p:nvPr>
        </p:nvSpPr>
        <p:spPr>
          <a:xfrm>
            <a:off x="536280" y="1207770"/>
            <a:ext cx="7587656" cy="5031626"/>
          </a:xfrm>
        </p:spPr>
        <p:txBody>
          <a:bodyPr/>
          <a:lstStyle/>
          <a:p>
            <a:r>
              <a:rPr lang="en-US" dirty="0" smtClean="0"/>
              <a:t>In 2021 ProtoDUNE 2 will be constructed at CERN. Before this we need to develop a new deployment plan. </a:t>
            </a:r>
          </a:p>
          <a:p>
            <a:r>
              <a:rPr lang="en-US" dirty="0" smtClean="0"/>
              <a:t>We still have the ProtoDUNE test frame to use for these tests</a:t>
            </a:r>
          </a:p>
          <a:p>
            <a:endParaRPr lang="en-US" dirty="0"/>
          </a:p>
        </p:txBody>
      </p:sp>
      <p:pic>
        <p:nvPicPr>
          <p:cNvPr id="8" name="Content Placeholder 7"/>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rot="16200000">
            <a:off x="7392142" y="2049138"/>
            <a:ext cx="5032375" cy="3348141"/>
          </a:xfrm>
        </p:spPr>
      </p:pic>
      <p:graphicFrame>
        <p:nvGraphicFramePr>
          <p:cNvPr id="9" name="Table 8"/>
          <p:cNvGraphicFramePr>
            <a:graphicFrameLocks noGrp="1"/>
          </p:cNvGraphicFramePr>
          <p:nvPr>
            <p:extLst>
              <p:ext uri="{D42A27DB-BD31-4B8C-83A1-F6EECF244321}">
                <p14:modId xmlns:p14="http://schemas.microsoft.com/office/powerpoint/2010/main" val="1212273383"/>
              </p:ext>
            </p:extLst>
          </p:nvPr>
        </p:nvGraphicFramePr>
        <p:xfrm>
          <a:off x="1592706" y="2540001"/>
          <a:ext cx="4804029" cy="923719"/>
        </p:xfrm>
        <a:graphic>
          <a:graphicData uri="http://schemas.openxmlformats.org/drawingml/2006/table">
            <a:tbl>
              <a:tblPr firstRow="1" firstCol="1" bandRow="1">
                <a:tableStyleId>{5C22544A-7EE6-4342-B048-85BDC9FD1C3A}</a:tableStyleId>
              </a:tblPr>
              <a:tblGrid>
                <a:gridCol w="2581269">
                  <a:extLst>
                    <a:ext uri="{9D8B030D-6E8A-4147-A177-3AD203B41FA5}">
                      <a16:colId xmlns:a16="http://schemas.microsoft.com/office/drawing/2014/main" val="3277512249"/>
                    </a:ext>
                  </a:extLst>
                </a:gridCol>
                <a:gridCol w="2222760">
                  <a:extLst>
                    <a:ext uri="{9D8B030D-6E8A-4147-A177-3AD203B41FA5}">
                      <a16:colId xmlns:a16="http://schemas.microsoft.com/office/drawing/2014/main" val="2484599668"/>
                    </a:ext>
                  </a:extLst>
                </a:gridCol>
              </a:tblGrid>
              <a:tr h="321055">
                <a:tc>
                  <a:txBody>
                    <a:bodyPr/>
                    <a:lstStyle/>
                    <a:p>
                      <a:pPr marL="0" marR="0">
                        <a:lnSpc>
                          <a:spcPct val="107000"/>
                        </a:lnSpc>
                        <a:spcBef>
                          <a:spcPts val="0"/>
                        </a:spcBef>
                        <a:spcAft>
                          <a:spcPts val="0"/>
                        </a:spcAft>
                      </a:pPr>
                      <a:r>
                        <a:rPr lang="en-US" sz="1100" dirty="0">
                          <a:effectLst/>
                        </a:rPr>
                        <a:t>Equipment needed for </a:t>
                      </a:r>
                      <a:r>
                        <a:rPr lang="en-US" sz="1100" dirty="0" smtClean="0">
                          <a:effectLst/>
                        </a:rPr>
                        <a:t>Phase-2</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73025" marR="73025" marT="0" marB="0"/>
                </a:tc>
                <a:tc>
                  <a:txBody>
                    <a:bodyPr/>
                    <a:lstStyle/>
                    <a:p>
                      <a:pPr marL="0" marR="0">
                        <a:lnSpc>
                          <a:spcPct val="107000"/>
                        </a:lnSpc>
                        <a:spcBef>
                          <a:spcPts val="0"/>
                        </a:spcBef>
                        <a:spcAft>
                          <a:spcPts val="0"/>
                        </a:spcAft>
                      </a:pPr>
                      <a:r>
                        <a:rPr lang="en-US" sz="1100" dirty="0">
                          <a:effectLst/>
                        </a:rPr>
                        <a:t>Responsible Group</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872564323"/>
                  </a:ext>
                </a:extLst>
              </a:tr>
              <a:tr h="231648">
                <a:tc>
                  <a:txBody>
                    <a:bodyPr/>
                    <a:lstStyle/>
                    <a:p>
                      <a:pPr marL="0" marR="0">
                        <a:lnSpc>
                          <a:spcPct val="107000"/>
                        </a:lnSpc>
                        <a:spcBef>
                          <a:spcPts val="0"/>
                        </a:spcBef>
                        <a:spcAft>
                          <a:spcPts val="0"/>
                        </a:spcAft>
                      </a:pPr>
                      <a:r>
                        <a:rPr lang="en-US" sz="1100">
                          <a:effectLst/>
                        </a:rPr>
                        <a:t>Modified deployment system</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73025" marR="73025" marT="0" marB="0"/>
                </a:tc>
                <a:tc>
                  <a:txBody>
                    <a:bodyPr/>
                    <a:lstStyle/>
                    <a:p>
                      <a:pPr marL="0" marR="0">
                        <a:lnSpc>
                          <a:spcPct val="107000"/>
                        </a:lnSpc>
                        <a:spcBef>
                          <a:spcPts val="0"/>
                        </a:spcBef>
                        <a:spcAft>
                          <a:spcPts val="0"/>
                        </a:spcAft>
                      </a:pPr>
                      <a:r>
                        <a:rPr lang="en-US" sz="1100" dirty="0">
                          <a:effectLst/>
                        </a:rPr>
                        <a:t>Installation</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365060636"/>
                  </a:ext>
                </a:extLst>
              </a:tr>
              <a:tr h="185508">
                <a:tc>
                  <a:txBody>
                    <a:bodyPr/>
                    <a:lstStyle/>
                    <a:p>
                      <a:pPr marL="0" marR="0">
                        <a:lnSpc>
                          <a:spcPct val="107000"/>
                        </a:lnSpc>
                        <a:spcBef>
                          <a:spcPts val="0"/>
                        </a:spcBef>
                        <a:spcAft>
                          <a:spcPts val="0"/>
                        </a:spcAft>
                      </a:pPr>
                      <a:r>
                        <a:rPr lang="en-US" sz="1100">
                          <a:effectLst/>
                        </a:rPr>
                        <a:t>Mockup of the DSS</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73025" marR="73025" marT="0" marB="0"/>
                </a:tc>
                <a:tc>
                  <a:txBody>
                    <a:bodyPr/>
                    <a:lstStyle/>
                    <a:p>
                      <a:pPr marL="0" marR="0">
                        <a:lnSpc>
                          <a:spcPct val="107000"/>
                        </a:lnSpc>
                        <a:spcBef>
                          <a:spcPts val="0"/>
                        </a:spcBef>
                        <a:spcAft>
                          <a:spcPts val="0"/>
                        </a:spcAft>
                      </a:pPr>
                      <a:r>
                        <a:rPr lang="en-US" sz="1100">
                          <a:effectLst/>
                        </a:rPr>
                        <a:t>Installation</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3329473241"/>
                  </a:ext>
                </a:extLst>
              </a:tr>
              <a:tr h="185508">
                <a:tc>
                  <a:txBody>
                    <a:bodyPr/>
                    <a:lstStyle/>
                    <a:p>
                      <a:pPr marL="0" marR="0">
                        <a:lnSpc>
                          <a:spcPct val="107000"/>
                        </a:lnSpc>
                        <a:spcBef>
                          <a:spcPts val="0"/>
                        </a:spcBef>
                        <a:spcAft>
                          <a:spcPts val="0"/>
                        </a:spcAft>
                      </a:pPr>
                      <a:r>
                        <a:rPr lang="en-US" sz="1100">
                          <a:effectLst/>
                        </a:rPr>
                        <a:t>End Wall and Field Cages</a:t>
                      </a:r>
                      <a:endParaRPr lang="en-US" sz="1100">
                        <a:effectLst/>
                        <a:latin typeface="Calibri" panose="020F0502020204030204" pitchFamily="34" charset="0"/>
                        <a:ea typeface="SimSun" panose="02010600030101010101" pitchFamily="2" charset="-122"/>
                        <a:cs typeface="Times New Roman" panose="02020603050405020304" pitchFamily="18" charset="0"/>
                      </a:endParaRPr>
                    </a:p>
                  </a:txBody>
                  <a:tcPr marL="73025" marR="73025" marT="0" marB="0"/>
                </a:tc>
                <a:tc>
                  <a:txBody>
                    <a:bodyPr/>
                    <a:lstStyle/>
                    <a:p>
                      <a:pPr marL="0" marR="0">
                        <a:lnSpc>
                          <a:spcPct val="107000"/>
                        </a:lnSpc>
                        <a:spcBef>
                          <a:spcPts val="0"/>
                        </a:spcBef>
                        <a:spcAft>
                          <a:spcPts val="0"/>
                        </a:spcAft>
                      </a:pPr>
                      <a:r>
                        <a:rPr lang="en-US" sz="1100" dirty="0">
                          <a:effectLst/>
                        </a:rPr>
                        <a:t>HV</a:t>
                      </a:r>
                      <a:endParaRPr lang="en-US"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73025" marR="73025" marT="0" marB="0"/>
                </a:tc>
                <a:extLst>
                  <a:ext uri="{0D108BD9-81ED-4DB2-BD59-A6C34878D82A}">
                    <a16:rowId xmlns:a16="http://schemas.microsoft.com/office/drawing/2014/main" val="1546430262"/>
                  </a:ext>
                </a:extLst>
              </a:tr>
            </a:tbl>
          </a:graphicData>
        </a:graphic>
      </p:graphicFrame>
      <p:sp>
        <p:nvSpPr>
          <p:cNvPr id="13" name="Rectangle 12"/>
          <p:cNvSpPr/>
          <p:nvPr/>
        </p:nvSpPr>
        <p:spPr>
          <a:xfrm>
            <a:off x="369824" y="3555963"/>
            <a:ext cx="7697216" cy="2782428"/>
          </a:xfrm>
          <a:prstGeom prst="rect">
            <a:avLst/>
          </a:prstGeom>
        </p:spPr>
        <p:txBody>
          <a:bodyPr wrap="square">
            <a:spAutoFit/>
          </a:bodyPr>
          <a:lstStyle/>
          <a:p>
            <a:pPr marL="0" marR="0">
              <a:lnSpc>
                <a:spcPct val="107000"/>
              </a:lnSpc>
              <a:spcBef>
                <a:spcPts val="0"/>
              </a:spcBef>
              <a:spcAft>
                <a:spcPts val="800"/>
              </a:spcAft>
            </a:pPr>
            <a:r>
              <a:rPr lang="en-US" dirty="0">
                <a:latin typeface="Calibri" panose="020F0502020204030204" pitchFamily="34" charset="0"/>
                <a:ea typeface="SimSun" panose="02010600030101010101" pitchFamily="2" charset="-122"/>
                <a:cs typeface="Times New Roman" panose="02020603050405020304" pitchFamily="18" charset="0"/>
              </a:rPr>
              <a:t>The deliverables from the ProtoDUNE 2 Trial Assembly test are:</a:t>
            </a:r>
          </a:p>
          <a:p>
            <a:pPr marL="342900" marR="0" lvl="0" indent="-342900">
              <a:lnSpc>
                <a:spcPct val="107000"/>
              </a:lnSpc>
              <a:spcBef>
                <a:spcPts val="0"/>
              </a:spcBef>
              <a:spcAft>
                <a:spcPts val="800"/>
              </a:spcAft>
              <a:buFont typeface="+mj-lt"/>
              <a:buAutoNum type="arabicPeriod"/>
            </a:pPr>
            <a:r>
              <a:rPr lang="en-US" dirty="0">
                <a:latin typeface="Calibri" panose="020F0502020204030204" pitchFamily="34" charset="0"/>
                <a:ea typeface="SimSun" panose="02010600030101010101" pitchFamily="2" charset="-122"/>
                <a:cs typeface="Times New Roman" panose="02020603050405020304" pitchFamily="18" charset="0"/>
              </a:rPr>
              <a:t>Validation of the HV installation procedures.</a:t>
            </a:r>
          </a:p>
          <a:p>
            <a:pPr marL="342900" marR="0" lvl="0" indent="-342900">
              <a:lnSpc>
                <a:spcPct val="107000"/>
              </a:lnSpc>
              <a:spcBef>
                <a:spcPts val="0"/>
              </a:spcBef>
              <a:spcAft>
                <a:spcPts val="800"/>
              </a:spcAft>
              <a:buFont typeface="+mj-lt"/>
              <a:buAutoNum type="arabicPeriod"/>
            </a:pPr>
            <a:r>
              <a:rPr lang="en-US" dirty="0">
                <a:latin typeface="Calibri" panose="020F0502020204030204" pitchFamily="34" charset="0"/>
                <a:ea typeface="SimSun" panose="02010600030101010101" pitchFamily="2" charset="-122"/>
                <a:cs typeface="Times New Roman" panose="02020603050405020304" pitchFamily="18" charset="0"/>
              </a:rPr>
              <a:t>Validation of the TPC deployment</a:t>
            </a:r>
          </a:p>
          <a:p>
            <a:pPr marL="342900" marR="0" lvl="0" indent="-342900">
              <a:lnSpc>
                <a:spcPct val="107000"/>
              </a:lnSpc>
              <a:spcBef>
                <a:spcPts val="0"/>
              </a:spcBef>
              <a:spcAft>
                <a:spcPts val="800"/>
              </a:spcAft>
              <a:buFont typeface="+mj-lt"/>
              <a:buAutoNum type="arabicPeriod"/>
            </a:pPr>
            <a:r>
              <a:rPr lang="en-US" dirty="0">
                <a:latin typeface="Calibri" panose="020F0502020204030204" pitchFamily="34" charset="0"/>
                <a:ea typeface="SimSun" panose="02010600030101010101" pitchFamily="2" charset="-122"/>
                <a:cs typeface="Times New Roman" panose="02020603050405020304" pitchFamily="18" charset="0"/>
              </a:rPr>
              <a:t>Document and test all new lifting fixtures</a:t>
            </a:r>
          </a:p>
          <a:p>
            <a:pPr marL="342900" marR="0" lvl="0" indent="-342900">
              <a:lnSpc>
                <a:spcPct val="107000"/>
              </a:lnSpc>
              <a:spcBef>
                <a:spcPts val="0"/>
              </a:spcBef>
              <a:spcAft>
                <a:spcPts val="800"/>
              </a:spcAft>
              <a:buFont typeface="+mj-lt"/>
              <a:buAutoNum type="arabicPeriod"/>
            </a:pPr>
            <a:r>
              <a:rPr lang="en-US" dirty="0">
                <a:latin typeface="Calibri" panose="020F0502020204030204" pitchFamily="34" charset="0"/>
                <a:ea typeface="SimSun" panose="02010600030101010101" pitchFamily="2" charset="-122"/>
                <a:cs typeface="Times New Roman" panose="02020603050405020304" pitchFamily="18" charset="0"/>
              </a:rPr>
              <a:t>Final time and motion studies and updated schedule for the installation.</a:t>
            </a:r>
          </a:p>
          <a:p>
            <a:pPr marL="342900" marR="0" lvl="0" indent="-342900">
              <a:lnSpc>
                <a:spcPct val="107000"/>
              </a:lnSpc>
              <a:spcBef>
                <a:spcPts val="0"/>
              </a:spcBef>
              <a:spcAft>
                <a:spcPts val="800"/>
              </a:spcAft>
              <a:buFont typeface="+mj-lt"/>
              <a:buAutoNum type="arabicPeriod"/>
            </a:pPr>
            <a:r>
              <a:rPr lang="en-US" dirty="0">
                <a:latin typeface="Calibri" panose="020F0502020204030204" pitchFamily="34" charset="0"/>
                <a:ea typeface="SimSun" panose="02010600030101010101" pitchFamily="2" charset="-122"/>
                <a:cs typeface="Times New Roman" panose="02020603050405020304" pitchFamily="18" charset="0"/>
              </a:rPr>
              <a:t>Draft procedures for decommissioning ProtoDUNE in the cryostat at </a:t>
            </a:r>
            <a:r>
              <a:rPr lang="en-US" dirty="0" smtClean="0">
                <a:latin typeface="Calibri" panose="020F0502020204030204" pitchFamily="34" charset="0"/>
                <a:ea typeface="SimSun" panose="02010600030101010101" pitchFamily="2" charset="-122"/>
                <a:cs typeface="Times New Roman" panose="02020603050405020304" pitchFamily="18" charset="0"/>
              </a:rPr>
              <a:t>CERN</a:t>
            </a:r>
          </a:p>
          <a:p>
            <a:pPr marL="342900" marR="0" lvl="0" indent="-342900">
              <a:lnSpc>
                <a:spcPct val="107000"/>
              </a:lnSpc>
              <a:spcBef>
                <a:spcPts val="0"/>
              </a:spcBef>
              <a:spcAft>
                <a:spcPts val="800"/>
              </a:spcAft>
              <a:buFont typeface="+mj-lt"/>
              <a:buAutoNum type="arabicPeriod"/>
            </a:pPr>
            <a:r>
              <a:rPr lang="en-US" sz="1800" dirty="0" smtClean="0">
                <a:effectLst/>
                <a:latin typeface="Calibri" panose="020F0502020204030204" pitchFamily="34" charset="0"/>
                <a:ea typeface="SimSun" panose="02010600030101010101" pitchFamily="2" charset="-122"/>
                <a:cs typeface="Times New Roman" panose="02020603050405020304" pitchFamily="18" charset="0"/>
              </a:rPr>
              <a:t>Draft procedures for new installation procedures/documents required</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50384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a:t>
            </a:fld>
            <a:endParaRPr lang="en-US" dirty="0"/>
          </a:p>
        </p:txBody>
      </p:sp>
      <p:pic>
        <p:nvPicPr>
          <p:cNvPr id="8" name="Picture 7"/>
          <p:cNvPicPr>
            <a:picLocks noChangeAspect="1"/>
          </p:cNvPicPr>
          <p:nvPr/>
        </p:nvPicPr>
        <p:blipFill>
          <a:blip r:embed="rId2"/>
          <a:stretch>
            <a:fillRect/>
          </a:stretch>
        </p:blipFill>
        <p:spPr>
          <a:xfrm>
            <a:off x="303824" y="360000"/>
            <a:ext cx="11543529" cy="5835600"/>
          </a:xfrm>
          <a:prstGeom prst="rect">
            <a:avLst/>
          </a:prstGeom>
        </p:spPr>
      </p:pic>
    </p:spTree>
    <p:extLst>
      <p:ext uri="{BB962C8B-B14F-4D97-AF65-F5344CB8AC3E}">
        <p14:creationId xmlns:p14="http://schemas.microsoft.com/office/powerpoint/2010/main" val="394292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DUNE Installation Prototyping at AR</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sp>
        <p:nvSpPr>
          <p:cNvPr id="6" name="Content Placeholder 5"/>
          <p:cNvSpPr>
            <a:spLocks noGrp="1"/>
          </p:cNvSpPr>
          <p:nvPr>
            <p:ph idx="11"/>
          </p:nvPr>
        </p:nvSpPr>
        <p:spPr/>
        <p:txBody>
          <a:bodyPr/>
          <a:lstStyle/>
          <a:p>
            <a:r>
              <a:rPr lang="en-US" dirty="0" smtClean="0"/>
              <a:t>Draft AR Installation Prototyping requirements document on EDMS </a:t>
            </a:r>
            <a:r>
              <a:rPr lang="en-US" dirty="0" smtClean="0">
                <a:hlinkClick r:id="rId2" action="ppaction://hlinkfile"/>
              </a:rPr>
              <a:t>2169069</a:t>
            </a:r>
            <a:endParaRPr lang="en-US" dirty="0" smtClean="0"/>
          </a:p>
          <a:p>
            <a:r>
              <a:rPr lang="en-US" dirty="0" smtClean="0"/>
              <a:t>After discussions the last week it appears best to combine phase 2 and 3 into one bid package to minimize design, fabrication and installation costs</a:t>
            </a:r>
          </a:p>
          <a:p>
            <a:r>
              <a:rPr lang="en-US" dirty="0" smtClean="0"/>
              <a:t>Document also includes ProtoDUNE trial assembly work  </a:t>
            </a:r>
            <a:endParaRPr lang="en-US" dirty="0"/>
          </a:p>
        </p:txBody>
      </p:sp>
      <p:sp>
        <p:nvSpPr>
          <p:cNvPr id="7" name="Content Placeholder 6"/>
          <p:cNvSpPr>
            <a:spLocks noGrp="1"/>
          </p:cNvSpPr>
          <p:nvPr>
            <p:ph idx="12"/>
          </p:nvPr>
        </p:nvSpPr>
        <p:spPr/>
        <p:txBody>
          <a:bodyPr>
            <a:normAutofit fontScale="55000" lnSpcReduction="20000"/>
          </a:bodyPr>
          <a:lstStyle/>
          <a:p>
            <a:pPr marL="0" lvl="0" indent="0">
              <a:buNone/>
            </a:pPr>
            <a:r>
              <a:rPr lang="en-US" sz="2400" b="1" dirty="0"/>
              <a:t>FD-SP Installation Prototyping Goals</a:t>
            </a:r>
          </a:p>
          <a:p>
            <a:r>
              <a:rPr lang="en-US" sz="2400" dirty="0"/>
              <a:t>The goals for the DUNE SP-FD installation prototyping program are as follows:</a:t>
            </a:r>
          </a:p>
          <a:p>
            <a:pPr lvl="0"/>
            <a:r>
              <a:rPr lang="en-US" sz="2400" dirty="0"/>
              <a:t>Test each of the detector installation steps with full scale mechanical mockups based on the detector components final design. </a:t>
            </a:r>
          </a:p>
          <a:p>
            <a:pPr lvl="1"/>
            <a:r>
              <a:rPr lang="en-US" dirty="0"/>
              <a:t>Verify the component interfaces are accurate and well understood and that the detector can be assembled.</a:t>
            </a:r>
          </a:p>
          <a:p>
            <a:pPr lvl="1"/>
            <a:r>
              <a:rPr lang="en-US" dirty="0"/>
              <a:t>Verify the proposed installation tooling is adequate and re-design where needed.</a:t>
            </a:r>
          </a:p>
          <a:p>
            <a:pPr lvl="1"/>
            <a:r>
              <a:rPr lang="en-US" dirty="0"/>
              <a:t>Propose design revisions to the detector components where needed.</a:t>
            </a:r>
          </a:p>
          <a:p>
            <a:pPr lvl="0"/>
            <a:r>
              <a:rPr lang="en-US" sz="2400" dirty="0"/>
              <a:t>Draft assembly procedure documents for all the installation work.</a:t>
            </a:r>
          </a:p>
          <a:p>
            <a:pPr lvl="0"/>
            <a:r>
              <a:rPr lang="en-US" sz="2400" dirty="0"/>
              <a:t>Archive a complete set of component documentation for the mockup tests. </a:t>
            </a:r>
          </a:p>
          <a:p>
            <a:pPr lvl="0"/>
            <a:r>
              <a:rPr lang="en-US" sz="2400" dirty="0"/>
              <a:t>Write full set of Hazard analyses for the installation process and identify points where risk mitigation would be beneficial to reduce the risks.</a:t>
            </a:r>
          </a:p>
          <a:p>
            <a:pPr lvl="0"/>
            <a:r>
              <a:rPr lang="en-US" sz="2400" dirty="0"/>
              <a:t>Test proposed access equipment (scaffold, scissor lifts, work platforms) and lifting fixtures.</a:t>
            </a:r>
          </a:p>
          <a:p>
            <a:pPr lvl="0"/>
            <a:r>
              <a:rPr lang="en-US" sz="2400" dirty="0"/>
              <a:t>Perform assembly time and motion studies including labor estimates which will be used to develop the schedule.</a:t>
            </a:r>
          </a:p>
          <a:p>
            <a:pPr lvl="0"/>
            <a:r>
              <a:rPr lang="en-US" sz="2400" dirty="0"/>
              <a:t>Train the installation crew prior to start of work underground.</a:t>
            </a:r>
          </a:p>
          <a:p>
            <a:endParaRPr lang="en-US" dirty="0"/>
          </a:p>
        </p:txBody>
      </p:sp>
    </p:spTree>
    <p:extLst>
      <p:ext uri="{BB962C8B-B14F-4D97-AF65-F5344CB8AC3E}">
        <p14:creationId xmlns:p14="http://schemas.microsoft.com/office/powerpoint/2010/main" val="1153817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1</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sp>
        <p:nvSpPr>
          <p:cNvPr id="6" name="Content Placeholder 5"/>
          <p:cNvSpPr>
            <a:spLocks noGrp="1"/>
          </p:cNvSpPr>
          <p:nvPr>
            <p:ph idx="11"/>
          </p:nvPr>
        </p:nvSpPr>
        <p:spPr>
          <a:xfrm>
            <a:off x="544167" y="1203091"/>
            <a:ext cx="7841181" cy="5031626"/>
          </a:xfrm>
        </p:spPr>
        <p:txBody>
          <a:bodyPr>
            <a:normAutofit/>
          </a:bodyPr>
          <a:lstStyle/>
          <a:p>
            <a:r>
              <a:rPr lang="en-US" dirty="0" smtClean="0"/>
              <a:t>APA  Assembly Tower is completed first APA doublet is hanging </a:t>
            </a:r>
          </a:p>
          <a:p>
            <a:r>
              <a:rPr lang="en-US" dirty="0" smtClean="0"/>
              <a:t>Next 6 weeks </a:t>
            </a:r>
          </a:p>
          <a:p>
            <a:pPr lvl="1"/>
            <a:r>
              <a:rPr lang="en-US" dirty="0"/>
              <a:t>C</a:t>
            </a:r>
            <a:r>
              <a:rPr lang="en-US" dirty="0" smtClean="0"/>
              <a:t>omplete preliminary assembly of first doublet to confirm that everything functions as designed</a:t>
            </a:r>
          </a:p>
          <a:p>
            <a:pPr lvl="1"/>
            <a:r>
              <a:rPr lang="en-US" dirty="0" smtClean="0"/>
              <a:t>Update and post all documentation</a:t>
            </a:r>
          </a:p>
          <a:p>
            <a:pPr lvl="1"/>
            <a:r>
              <a:rPr lang="en-US" dirty="0" smtClean="0"/>
              <a:t>Make cable bundles for cable tests</a:t>
            </a:r>
          </a:p>
          <a:p>
            <a:r>
              <a:rPr lang="en-US" b="1" dirty="0" smtClean="0"/>
              <a:t>Week of 30 Sept. APA doublet workshop at Ash River</a:t>
            </a:r>
          </a:p>
          <a:p>
            <a:pPr lvl="1"/>
            <a:r>
              <a:rPr lang="en-US" dirty="0" smtClean="0"/>
              <a:t>Demonstrate procedures to DUNE ES&amp;H, UMD ES&amp;H and QA teams, review documentation </a:t>
            </a:r>
          </a:p>
          <a:p>
            <a:pPr marL="274638" lvl="1" indent="0">
              <a:buNone/>
            </a:pPr>
            <a:r>
              <a:rPr lang="en-US" b="1" dirty="0" smtClean="0"/>
              <a:t>Receive Occupational Readiness Clearance  </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8387" y="617973"/>
            <a:ext cx="3012061" cy="5501472"/>
          </a:xfrm>
          <a:prstGeom prst="rect">
            <a:avLst/>
          </a:prstGeom>
        </p:spPr>
      </p:pic>
      <p:sp>
        <p:nvSpPr>
          <p:cNvPr id="11" name="TextBox 10"/>
          <p:cNvSpPr txBox="1"/>
          <p:nvPr/>
        </p:nvSpPr>
        <p:spPr>
          <a:xfrm>
            <a:off x="4587073" y="399344"/>
            <a:ext cx="3401367" cy="646331"/>
          </a:xfrm>
          <a:prstGeom prst="rect">
            <a:avLst/>
          </a:prstGeom>
          <a:noFill/>
        </p:spPr>
        <p:txBody>
          <a:bodyPr wrap="square" rtlCol="0">
            <a:spAutoFit/>
          </a:bodyPr>
          <a:lstStyle/>
          <a:p>
            <a:pPr algn="ctr"/>
            <a:r>
              <a:rPr lang="en-US" b="1" dirty="0" smtClean="0"/>
              <a:t>Completed APA First Doublet!</a:t>
            </a:r>
          </a:p>
          <a:p>
            <a:pPr algn="ctr"/>
            <a:r>
              <a:rPr lang="en-US" b="1" dirty="0" smtClean="0"/>
              <a:t>16 August, 2019</a:t>
            </a:r>
            <a:endParaRPr lang="en-US" b="1" dirty="0"/>
          </a:p>
        </p:txBody>
      </p:sp>
    </p:spTree>
    <p:extLst>
      <p:ext uri="{BB962C8B-B14F-4D97-AF65-F5344CB8AC3E}">
        <p14:creationId xmlns:p14="http://schemas.microsoft.com/office/powerpoint/2010/main" val="366323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49173" y="265537"/>
            <a:ext cx="3368755" cy="647102"/>
          </a:xfrm>
        </p:spPr>
        <p:txBody>
          <a:bodyPr/>
          <a:lstStyle/>
          <a:p>
            <a:r>
              <a:rPr lang="en-US" dirty="0" smtClean="0"/>
              <a:t>More pictures</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5</a:t>
            </a:fld>
            <a:endParaRPr lang="en-US" dirty="0"/>
          </a:p>
        </p:txBody>
      </p:sp>
      <p:pic>
        <p:nvPicPr>
          <p:cNvPr id="10" name="Content Placeholder 9"/>
          <p:cNvPicPr>
            <a:picLocks noGrp="1" noChangeAspect="1"/>
          </p:cNvPicPr>
          <p:nvPr>
            <p:ph idx="11"/>
          </p:nvPr>
        </p:nvPicPr>
        <p:blipFill>
          <a:blip r:embed="rId2">
            <a:extLst>
              <a:ext uri="{28A0092B-C50C-407E-A947-70E740481C1C}">
                <a14:useLocalDpi xmlns:a14="http://schemas.microsoft.com/office/drawing/2010/main" val="0"/>
              </a:ext>
            </a:extLst>
          </a:blip>
          <a:stretch>
            <a:fillRect/>
          </a:stretch>
        </p:blipFill>
        <p:spPr>
          <a:xfrm>
            <a:off x="290522" y="3120013"/>
            <a:ext cx="4357778" cy="312337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276" y="226825"/>
            <a:ext cx="4124596" cy="274616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3328" b="2420"/>
          <a:stretch/>
        </p:blipFill>
        <p:spPr>
          <a:xfrm>
            <a:off x="4790336" y="3120013"/>
            <a:ext cx="3219751" cy="3130062"/>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864" t="27841" r="191" b="10451"/>
          <a:stretch/>
        </p:blipFill>
        <p:spPr>
          <a:xfrm>
            <a:off x="605368" y="914492"/>
            <a:ext cx="2975574" cy="213201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0908" y="183211"/>
            <a:ext cx="3925260" cy="6066863"/>
          </a:xfrm>
          <a:prstGeom prst="rect">
            <a:avLst/>
          </a:prstGeom>
        </p:spPr>
      </p:pic>
    </p:spTree>
    <p:extLst>
      <p:ext uri="{BB962C8B-B14F-4D97-AF65-F5344CB8AC3E}">
        <p14:creationId xmlns:p14="http://schemas.microsoft.com/office/powerpoint/2010/main" val="372358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1</a:t>
            </a:r>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6</a:t>
            </a:fld>
            <a:endParaRPr lang="en-US" dirty="0"/>
          </a:p>
        </p:txBody>
      </p:sp>
      <p:sp>
        <p:nvSpPr>
          <p:cNvPr id="6" name="Content Placeholder 5"/>
          <p:cNvSpPr>
            <a:spLocks noGrp="1"/>
          </p:cNvSpPr>
          <p:nvPr>
            <p:ph idx="11"/>
          </p:nvPr>
        </p:nvSpPr>
        <p:spPr/>
        <p:txBody>
          <a:bodyPr/>
          <a:lstStyle/>
          <a:p>
            <a:r>
              <a:rPr lang="en-US" dirty="0" smtClean="0"/>
              <a:t>Continue refining procedures, take APAs apart, remove and replace several times</a:t>
            </a:r>
          </a:p>
          <a:p>
            <a:r>
              <a:rPr lang="en-US" dirty="0" smtClean="0"/>
              <a:t>Begin Cable testing in slotted conduit</a:t>
            </a:r>
          </a:p>
          <a:p>
            <a:r>
              <a:rPr lang="en-US" dirty="0" smtClean="0"/>
              <a:t>Install cable trays, begin cable management, test of mechanical cable spool</a:t>
            </a:r>
          </a:p>
          <a:p>
            <a:r>
              <a:rPr lang="en-US" dirty="0" smtClean="0"/>
              <a:t>First time and motion studies and labor requirements</a:t>
            </a:r>
          </a:p>
          <a:p>
            <a:r>
              <a:rPr lang="en-US" dirty="0" smtClean="0"/>
              <a:t>Test trolley movement</a:t>
            </a:r>
          </a:p>
          <a:p>
            <a:r>
              <a:rPr lang="en-US" dirty="0" smtClean="0"/>
              <a:t>Modify lifting fixture documentation and beam to handle load of Doublet (load test to 5030 lbs) </a:t>
            </a:r>
          </a:p>
          <a:p>
            <a:endParaRPr lang="en-US" dirty="0" smtClean="0"/>
          </a:p>
          <a:p>
            <a:endParaRPr lang="en-US" dirty="0"/>
          </a:p>
        </p:txBody>
      </p:sp>
      <p:sp>
        <p:nvSpPr>
          <p:cNvPr id="7" name="Content Placeholder 6"/>
          <p:cNvSpPr>
            <a:spLocks noGrp="1"/>
          </p:cNvSpPr>
          <p:nvPr>
            <p:ph idx="12"/>
          </p:nvPr>
        </p:nvSpPr>
        <p:spPr/>
        <p:txBody>
          <a:bodyPr/>
          <a:lstStyle/>
          <a:p>
            <a:pPr marL="0" indent="0">
              <a:buNone/>
            </a:pPr>
            <a:r>
              <a:rPr lang="en-US" dirty="0" smtClean="0"/>
              <a:t> </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3894"/>
          <a:stretch/>
        </p:blipFill>
        <p:spPr>
          <a:xfrm rot="5400000" flipV="1">
            <a:off x="5734015" y="3859235"/>
            <a:ext cx="2806245" cy="1833233"/>
          </a:xfrm>
          <a:prstGeom prst="rect">
            <a:avLst/>
          </a:prstGeom>
        </p:spPr>
      </p:pic>
      <p:sp>
        <p:nvSpPr>
          <p:cNvPr id="10" name="TextBox 9"/>
          <p:cNvSpPr txBox="1"/>
          <p:nvPr/>
        </p:nvSpPr>
        <p:spPr>
          <a:xfrm>
            <a:off x="6636936" y="2867090"/>
            <a:ext cx="5280496" cy="369332"/>
          </a:xfrm>
          <a:prstGeom prst="rect">
            <a:avLst/>
          </a:prstGeom>
          <a:noFill/>
        </p:spPr>
        <p:txBody>
          <a:bodyPr wrap="square" rtlCol="0">
            <a:spAutoFit/>
          </a:bodyPr>
          <a:lstStyle/>
          <a:p>
            <a:r>
              <a:rPr lang="en-US" b="1" dirty="0" smtClean="0"/>
              <a:t>Segmented beam to allow cable bundle installation </a:t>
            </a:r>
            <a:endParaRPr lang="en-US" b="1"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905" r="4322"/>
          <a:stretch/>
        </p:blipFill>
        <p:spPr>
          <a:xfrm rot="5400000">
            <a:off x="7588301" y="3949198"/>
            <a:ext cx="2787476" cy="1672076"/>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7280" b="5457"/>
          <a:stretch/>
        </p:blipFill>
        <p:spPr>
          <a:xfrm>
            <a:off x="6220521" y="279555"/>
            <a:ext cx="5764590" cy="2505938"/>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41250" r="4766"/>
          <a:stretch/>
        </p:blipFill>
        <p:spPr>
          <a:xfrm>
            <a:off x="9910324" y="3372729"/>
            <a:ext cx="2202508" cy="2294303"/>
          </a:xfrm>
          <a:prstGeom prst="rect">
            <a:avLst/>
          </a:prstGeom>
        </p:spPr>
      </p:pic>
      <p:sp>
        <p:nvSpPr>
          <p:cNvPr id="14" name="TextBox 13"/>
          <p:cNvSpPr txBox="1"/>
          <p:nvPr/>
        </p:nvSpPr>
        <p:spPr>
          <a:xfrm>
            <a:off x="10055188" y="5692044"/>
            <a:ext cx="1619459" cy="646331"/>
          </a:xfrm>
          <a:prstGeom prst="rect">
            <a:avLst/>
          </a:prstGeom>
          <a:noFill/>
        </p:spPr>
        <p:txBody>
          <a:bodyPr wrap="square" rtlCol="0">
            <a:spAutoFit/>
          </a:bodyPr>
          <a:lstStyle/>
          <a:p>
            <a:pPr algn="ctr"/>
            <a:r>
              <a:rPr lang="en-US" b="1" dirty="0" smtClean="0"/>
              <a:t>Segmented Beam section</a:t>
            </a:r>
            <a:endParaRPr lang="en-US" b="1" dirty="0"/>
          </a:p>
        </p:txBody>
      </p:sp>
    </p:spTree>
    <p:extLst>
      <p:ext uri="{BB962C8B-B14F-4D97-AF65-F5344CB8AC3E}">
        <p14:creationId xmlns:p14="http://schemas.microsoft.com/office/powerpoint/2010/main" val="1906631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Phase </a:t>
            </a:r>
            <a:r>
              <a:rPr lang="en-US" dirty="0" smtClean="0"/>
              <a:t>1-HV Status of CPA assembly frame</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dirty="0"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7</a:t>
            </a:fld>
            <a:endParaRPr lang="en-US" dirty="0"/>
          </a:p>
        </p:txBody>
      </p:sp>
      <p:sp>
        <p:nvSpPr>
          <p:cNvPr id="8" name="Content Placeholder 5"/>
          <p:cNvSpPr>
            <a:spLocks noGrp="1"/>
          </p:cNvSpPr>
          <p:nvPr>
            <p:ph idx="11"/>
          </p:nvPr>
        </p:nvSpPr>
        <p:spPr>
          <a:xfrm>
            <a:off x="379321" y="1198144"/>
            <a:ext cx="5321000" cy="5031626"/>
          </a:xfrm>
        </p:spPr>
        <p:txBody>
          <a:bodyPr>
            <a:normAutofit fontScale="92500" lnSpcReduction="10000"/>
          </a:bodyPr>
          <a:lstStyle/>
          <a:p>
            <a:r>
              <a:rPr lang="en-US" dirty="0" smtClean="0"/>
              <a:t>Moved current location on end of Tower to south side. This allows us to lift a completed CPA to the East side where the two can be joined together</a:t>
            </a:r>
          </a:p>
          <a:p>
            <a:r>
              <a:rPr lang="en-US" dirty="0" smtClean="0"/>
              <a:t>Kyle has the load information to write a short engineering note about the load on the South side</a:t>
            </a:r>
          </a:p>
          <a:p>
            <a:r>
              <a:rPr lang="en-US" dirty="0" smtClean="0"/>
              <a:t>Need to work with Vic to update drawings to mount to the new location-Distance from tower needs to be reduced and brackets align to different beams</a:t>
            </a:r>
          </a:p>
          <a:p>
            <a:r>
              <a:rPr lang="en-US" dirty="0" smtClean="0"/>
              <a:t>Drawings need to be reviewed and I can put the CPA frame out for bids.</a:t>
            </a:r>
          </a:p>
          <a:p>
            <a:r>
              <a:rPr lang="en-US" dirty="0" smtClean="0"/>
              <a:t>I am assuming that all clamping fixtures will be supplied by ANL  </a:t>
            </a:r>
            <a:endParaRPr lang="en-US" dirty="0"/>
          </a:p>
        </p:txBody>
      </p:sp>
      <p:pic>
        <p:nvPicPr>
          <p:cNvPr id="9" name="Content Placeholder 9"/>
          <p:cNvPicPr>
            <a:picLocks noGrp="1" noChangeAspect="1"/>
          </p:cNvPicPr>
          <p:nvPr>
            <p:ph idx="12"/>
          </p:nvPr>
        </p:nvPicPr>
        <p:blipFill rotWithShape="1">
          <a:blip r:embed="rId2"/>
          <a:srcRect l="4690" r="3084"/>
          <a:stretch/>
        </p:blipFill>
        <p:spPr>
          <a:xfrm>
            <a:off x="5925600" y="1168748"/>
            <a:ext cx="3420000" cy="5030788"/>
          </a:xfrm>
          <a:prstGeom prst="rect">
            <a:avLst/>
          </a:prstGeom>
        </p:spPr>
      </p:pic>
      <p:pic>
        <p:nvPicPr>
          <p:cNvPr id="10" name="Picture 9"/>
          <p:cNvPicPr>
            <a:picLocks noChangeAspect="1"/>
          </p:cNvPicPr>
          <p:nvPr/>
        </p:nvPicPr>
        <p:blipFill>
          <a:blip r:embed="rId3"/>
          <a:stretch>
            <a:fillRect/>
          </a:stretch>
        </p:blipFill>
        <p:spPr>
          <a:xfrm>
            <a:off x="8204844" y="2401540"/>
            <a:ext cx="624966" cy="3757222"/>
          </a:xfrm>
          <a:prstGeom prst="rect">
            <a:avLst/>
          </a:prstGeom>
        </p:spPr>
      </p:pic>
      <p:cxnSp>
        <p:nvCxnSpPr>
          <p:cNvPr id="11" name="Straight Arrow Connector 10"/>
          <p:cNvCxnSpPr/>
          <p:nvPr/>
        </p:nvCxnSpPr>
        <p:spPr>
          <a:xfrm>
            <a:off x="6547376" y="4138409"/>
            <a:ext cx="1853075" cy="13252"/>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Content Placeholder 7"/>
          <p:cNvPicPr>
            <a:picLocks noChangeAspect="1"/>
          </p:cNvPicPr>
          <p:nvPr/>
        </p:nvPicPr>
        <p:blipFill rotWithShape="1">
          <a:blip r:embed="rId4">
            <a:extLst>
              <a:ext uri="{28A0092B-C50C-407E-A947-70E740481C1C}">
                <a14:useLocalDpi xmlns:a14="http://schemas.microsoft.com/office/drawing/2010/main" val="0"/>
              </a:ext>
            </a:extLst>
          </a:blip>
          <a:srcRect l="27572" r="9312" b="13332"/>
          <a:stretch/>
        </p:blipFill>
        <p:spPr>
          <a:xfrm>
            <a:off x="9409077" y="1267046"/>
            <a:ext cx="2370123" cy="4891716"/>
          </a:xfrm>
          <a:prstGeom prst="rect">
            <a:avLst/>
          </a:prstGeom>
        </p:spPr>
      </p:pic>
      <p:pic>
        <p:nvPicPr>
          <p:cNvPr id="13" name="Picture 12"/>
          <p:cNvPicPr>
            <a:picLocks noChangeAspect="1"/>
          </p:cNvPicPr>
          <p:nvPr/>
        </p:nvPicPr>
        <p:blipFill>
          <a:blip r:embed="rId3"/>
          <a:stretch>
            <a:fillRect/>
          </a:stretch>
        </p:blipFill>
        <p:spPr>
          <a:xfrm>
            <a:off x="10209245" y="2902512"/>
            <a:ext cx="411151" cy="2471794"/>
          </a:xfrm>
          <a:prstGeom prst="rect">
            <a:avLst/>
          </a:prstGeom>
        </p:spPr>
      </p:pic>
    </p:spTree>
    <p:extLst>
      <p:ext uri="{BB962C8B-B14F-4D97-AF65-F5344CB8AC3E}">
        <p14:creationId xmlns:p14="http://schemas.microsoft.com/office/powerpoint/2010/main" val="1020647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Ash River Documentation </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8</a:t>
            </a:fld>
            <a:endParaRPr lang="en-US" dirty="0"/>
          </a:p>
        </p:txBody>
      </p:sp>
      <p:pic>
        <p:nvPicPr>
          <p:cNvPr id="10" name="Content Placeholder 9"/>
          <p:cNvPicPr>
            <a:picLocks noGrp="1" noChangeAspect="1"/>
          </p:cNvPicPr>
          <p:nvPr>
            <p:ph idx="12"/>
          </p:nvPr>
        </p:nvPicPr>
        <p:blipFill>
          <a:blip r:embed="rId2"/>
          <a:stretch>
            <a:fillRect/>
          </a:stretch>
        </p:blipFill>
        <p:spPr>
          <a:xfrm>
            <a:off x="7292957" y="1109620"/>
            <a:ext cx="4112062" cy="5030788"/>
          </a:xfrm>
          <a:prstGeom prst="rect">
            <a:avLst/>
          </a:prstGeom>
        </p:spPr>
      </p:pic>
      <p:sp>
        <p:nvSpPr>
          <p:cNvPr id="9" name="Content Placeholder 8"/>
          <p:cNvSpPr>
            <a:spLocks noGrp="1"/>
          </p:cNvSpPr>
          <p:nvPr>
            <p:ph idx="11"/>
          </p:nvPr>
        </p:nvSpPr>
        <p:spPr>
          <a:xfrm>
            <a:off x="605368" y="1207770"/>
            <a:ext cx="6455604" cy="5031626"/>
          </a:xfrm>
        </p:spPr>
        <p:txBody>
          <a:bodyPr>
            <a:normAutofit fontScale="92500" lnSpcReduction="10000"/>
          </a:bodyPr>
          <a:lstStyle/>
          <a:p>
            <a:pPr marL="0" indent="0">
              <a:buNone/>
            </a:pPr>
            <a:r>
              <a:rPr lang="en-US" dirty="0" smtClean="0"/>
              <a:t>After a series of useful meetings at Fermilab with TC and ES&amp;H management we have agreed on the following for Ash River</a:t>
            </a:r>
          </a:p>
          <a:p>
            <a:r>
              <a:rPr lang="en-US" dirty="0" smtClean="0"/>
              <a:t>Engineer reviews of all design, drawings and engineer notes will continue to be guided by the Lead Mechanical and Electrical Engineers for approval.  </a:t>
            </a:r>
          </a:p>
          <a:p>
            <a:r>
              <a:rPr lang="en-US" dirty="0" smtClean="0"/>
              <a:t>Procedures and Hazard Analyses will be reviewed by the University of Minnesota ES&amp;H </a:t>
            </a:r>
          </a:p>
          <a:p>
            <a:r>
              <a:rPr lang="en-US" dirty="0" smtClean="0"/>
              <a:t>Everything will be posted on EDMS </a:t>
            </a:r>
          </a:p>
          <a:p>
            <a:r>
              <a:rPr lang="en-US" dirty="0" smtClean="0"/>
              <a:t>A formal header page will be approved for sign-offs and updated as any changes occur during the R&amp;D process </a:t>
            </a:r>
          </a:p>
          <a:p>
            <a:r>
              <a:rPr lang="en-US" b="1" dirty="0" smtClean="0"/>
              <a:t>It needs a little better organization but it is a good start </a:t>
            </a:r>
            <a:endParaRPr lang="en-US" b="1" dirty="0"/>
          </a:p>
        </p:txBody>
      </p:sp>
    </p:spTree>
    <p:extLst>
      <p:ext uri="{BB962C8B-B14F-4D97-AF65-F5344CB8AC3E}">
        <p14:creationId xmlns:p14="http://schemas.microsoft.com/office/powerpoint/2010/main" val="1970071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Documents-APA Assembly Tower</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20  August, 2019</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Ash River Installation Prototyping   Lead Installation Workshop</a:t>
            </a:r>
            <a:endParaRPr lang="en-US"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9</a:t>
            </a:fld>
            <a:endParaRPr lang="en-US" dirty="0"/>
          </a:p>
        </p:txBody>
      </p:sp>
      <p:pic>
        <p:nvPicPr>
          <p:cNvPr id="14" name="Content Placeholder 13"/>
          <p:cNvPicPr>
            <a:picLocks noGrp="1" noChangeAspect="1"/>
          </p:cNvPicPr>
          <p:nvPr>
            <p:ph idx="12"/>
          </p:nvPr>
        </p:nvPicPr>
        <p:blipFill>
          <a:blip r:embed="rId2"/>
          <a:stretch>
            <a:fillRect/>
          </a:stretch>
        </p:blipFill>
        <p:spPr>
          <a:xfrm>
            <a:off x="3935052" y="1215571"/>
            <a:ext cx="7624020" cy="5031776"/>
          </a:xfrm>
          <a:prstGeom prst="rect">
            <a:avLst/>
          </a:prstGeom>
        </p:spPr>
      </p:pic>
      <p:pic>
        <p:nvPicPr>
          <p:cNvPr id="13" name="Content Placeholder 12"/>
          <p:cNvPicPr>
            <a:picLocks noGrp="1" noChangeAspect="1"/>
          </p:cNvPicPr>
          <p:nvPr>
            <p:ph idx="11"/>
          </p:nvPr>
        </p:nvPicPr>
        <p:blipFill>
          <a:blip r:embed="rId3"/>
          <a:stretch>
            <a:fillRect/>
          </a:stretch>
        </p:blipFill>
        <p:spPr>
          <a:xfrm>
            <a:off x="610045" y="1285932"/>
            <a:ext cx="3084286" cy="4961415"/>
          </a:xfrm>
          <a:prstGeom prst="rect">
            <a:avLst/>
          </a:prstGeom>
        </p:spPr>
      </p:pic>
    </p:spTree>
    <p:extLst>
      <p:ext uri="{BB962C8B-B14F-4D97-AF65-F5344CB8AC3E}">
        <p14:creationId xmlns:p14="http://schemas.microsoft.com/office/powerpoint/2010/main" val="3621395982"/>
      </p:ext>
    </p:extLst>
  </p:cSld>
  <p:clrMapOvr>
    <a:masterClrMapping/>
  </p:clrMapOvr>
</p:sld>
</file>

<file path=ppt/theme/theme1.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32466</TotalTime>
  <Words>1353</Words>
  <Application>Microsoft Office PowerPoint</Application>
  <PresentationFormat>Widescreen</PresentationFormat>
  <Paragraphs>173</Paragraphs>
  <Slides>19</Slides>
  <Notes>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30" baseType="lpstr">
      <vt:lpstr>SimSun</vt:lpstr>
      <vt:lpstr>Arial</vt:lpstr>
      <vt:lpstr>Calibri</vt:lpstr>
      <vt:lpstr>Calibri Light</vt:lpstr>
      <vt:lpstr>Geneva</vt:lpstr>
      <vt:lpstr>Helvetica</vt:lpstr>
      <vt:lpstr>Lucida Grande</vt:lpstr>
      <vt:lpstr>Times New Roman</vt:lpstr>
      <vt:lpstr>LBNF Content-Footer Theme</vt:lpstr>
      <vt:lpstr>Custom Design</vt:lpstr>
      <vt:lpstr>Acrobat Document</vt:lpstr>
      <vt:lpstr>Status of DUNE Trial Assembly-Ash River</vt:lpstr>
      <vt:lpstr>PowerPoint Presentation</vt:lpstr>
      <vt:lpstr>DUNE Installation Prototyping at AR</vt:lpstr>
      <vt:lpstr>Phase 1</vt:lpstr>
      <vt:lpstr>More pictures</vt:lpstr>
      <vt:lpstr>Phase 1</vt:lpstr>
      <vt:lpstr>Phase 1-HV Status of CPA assembly frame</vt:lpstr>
      <vt:lpstr>Ash River Documentation </vt:lpstr>
      <vt:lpstr>Documents-APA Assembly Tower</vt:lpstr>
      <vt:lpstr>Documents-APA Pair Materials Handling</vt:lpstr>
      <vt:lpstr>Phase 2</vt:lpstr>
      <vt:lpstr>PowerPoint Presentation</vt:lpstr>
      <vt:lpstr>PowerPoint Presentation</vt:lpstr>
      <vt:lpstr>Phase 2 DSS Shuttle</vt:lpstr>
      <vt:lpstr>Phase 2 TPC Component Deployment</vt:lpstr>
      <vt:lpstr>Phase 2 Closing the TCO</vt:lpstr>
      <vt:lpstr>Phase 2 Access Issues</vt:lpstr>
      <vt:lpstr>ProtoDUNE 2 Trial Assembly Schedule </vt:lpstr>
      <vt:lpstr>ProtoDUNE 2 Trial Assembly </vt:lpstr>
    </vt:vector>
  </TitlesOfParts>
  <Company>Sandbox Studio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DUNE PowerPoint Presentation</dc:title>
  <dc:creator>Sandbox Studio</dc:creator>
  <dc:description>Modified by A. Weber</dc:description>
  <cp:lastModifiedBy>William Miller</cp:lastModifiedBy>
  <cp:revision>809</cp:revision>
  <cp:lastPrinted>2019-07-01T17:03:12Z</cp:lastPrinted>
  <dcterms:created xsi:type="dcterms:W3CDTF">2015-04-30T14:29:22Z</dcterms:created>
  <dcterms:modified xsi:type="dcterms:W3CDTF">2019-08-20T14:58:10Z</dcterms:modified>
</cp:coreProperties>
</file>