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1"/>
  </p:notesMasterIdLst>
  <p:sldIdLst>
    <p:sldId id="256" r:id="rId2"/>
    <p:sldId id="257" r:id="rId3"/>
    <p:sldId id="270" r:id="rId4"/>
    <p:sldId id="263" r:id="rId5"/>
    <p:sldId id="271" r:id="rId6"/>
    <p:sldId id="261" r:id="rId7"/>
    <p:sldId id="266" r:id="rId8"/>
    <p:sldId id="265" r:id="rId9"/>
    <p:sldId id="272" r:id="rId10"/>
    <p:sldId id="259" r:id="rId11"/>
    <p:sldId id="262" r:id="rId12"/>
    <p:sldId id="267" r:id="rId13"/>
    <p:sldId id="268" r:id="rId14"/>
    <p:sldId id="274" r:id="rId15"/>
    <p:sldId id="269" r:id="rId16"/>
    <p:sldId id="260" r:id="rId17"/>
    <p:sldId id="264" r:id="rId18"/>
    <p:sldId id="273" r:id="rId19"/>
    <p:sldId id="258"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972"/>
    <p:restoredTop sz="94625"/>
  </p:normalViewPr>
  <p:slideViewPr>
    <p:cSldViewPr snapToGrid="0" snapToObjects="1">
      <p:cViewPr varScale="1">
        <p:scale>
          <a:sx n="106" d="100"/>
          <a:sy n="106" d="100"/>
        </p:scale>
        <p:origin x="1080"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D50E662-39B2-2F40-AC4A-B8D55EA4A667}" type="datetimeFigureOut">
              <a:rPr lang="en-US" smtClean="0"/>
              <a:t>8/17/19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D8D73D3-23B6-2E46-B5F0-48134E50DC1F}" type="slidenum">
              <a:rPr lang="en-US" smtClean="0"/>
              <a:t>‹#›</a:t>
            </a:fld>
            <a:endParaRPr lang="en-US"/>
          </a:p>
        </p:txBody>
      </p:sp>
    </p:spTree>
    <p:extLst>
      <p:ext uri="{BB962C8B-B14F-4D97-AF65-F5344CB8AC3E}">
        <p14:creationId xmlns:p14="http://schemas.microsoft.com/office/powerpoint/2010/main" val="34802318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BE05A9-E511-974B-BFE8-42D5C477F2C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65B8961-E728-FE4C-9D90-242ABAF27D8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7C292F5-E93E-6F42-8C7C-BC99F69177B4}"/>
              </a:ext>
            </a:extLst>
          </p:cNvPr>
          <p:cNvSpPr>
            <a:spLocks noGrp="1"/>
          </p:cNvSpPr>
          <p:nvPr>
            <p:ph type="dt" sz="half" idx="10"/>
          </p:nvPr>
        </p:nvSpPr>
        <p:spPr/>
        <p:txBody>
          <a:bodyPr/>
          <a:lstStyle/>
          <a:p>
            <a:r>
              <a:rPr lang="en-US"/>
              <a:t>8/20/19</a:t>
            </a:r>
          </a:p>
        </p:txBody>
      </p:sp>
      <p:sp>
        <p:nvSpPr>
          <p:cNvPr id="5" name="Footer Placeholder 4">
            <a:extLst>
              <a:ext uri="{FF2B5EF4-FFF2-40B4-BE49-F238E27FC236}">
                <a16:creationId xmlns:a16="http://schemas.microsoft.com/office/drawing/2014/main" id="{5A5ECD13-02C9-A944-A2FA-32EF47429A6F}"/>
              </a:ext>
            </a:extLst>
          </p:cNvPr>
          <p:cNvSpPr>
            <a:spLocks noGrp="1"/>
          </p:cNvSpPr>
          <p:nvPr>
            <p:ph type="ftr" sz="quarter" idx="11"/>
          </p:nvPr>
        </p:nvSpPr>
        <p:spPr/>
        <p:txBody>
          <a:bodyPr/>
          <a:lstStyle/>
          <a:p>
            <a:r>
              <a:rPr lang="en-US"/>
              <a:t>J Stewart</a:t>
            </a:r>
          </a:p>
        </p:txBody>
      </p:sp>
      <p:sp>
        <p:nvSpPr>
          <p:cNvPr id="6" name="Slide Number Placeholder 5">
            <a:extLst>
              <a:ext uri="{FF2B5EF4-FFF2-40B4-BE49-F238E27FC236}">
                <a16:creationId xmlns:a16="http://schemas.microsoft.com/office/drawing/2014/main" id="{D1F4E3A4-2ADB-7243-9E8C-143CE1E1256A}"/>
              </a:ext>
            </a:extLst>
          </p:cNvPr>
          <p:cNvSpPr>
            <a:spLocks noGrp="1"/>
          </p:cNvSpPr>
          <p:nvPr>
            <p:ph type="sldNum" sz="quarter" idx="12"/>
          </p:nvPr>
        </p:nvSpPr>
        <p:spPr/>
        <p:txBody>
          <a:bodyPr/>
          <a:lstStyle/>
          <a:p>
            <a:fld id="{34053344-E1DD-C64B-BAC6-34C53667CC78}" type="slidenum">
              <a:rPr lang="en-US" smtClean="0"/>
              <a:t>‹#›</a:t>
            </a:fld>
            <a:endParaRPr lang="en-US"/>
          </a:p>
        </p:txBody>
      </p:sp>
    </p:spTree>
    <p:extLst>
      <p:ext uri="{BB962C8B-B14F-4D97-AF65-F5344CB8AC3E}">
        <p14:creationId xmlns:p14="http://schemas.microsoft.com/office/powerpoint/2010/main" val="2217217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82D51F-42EF-CF4B-84A0-F5724F141520}"/>
              </a:ext>
            </a:extLst>
          </p:cNvPr>
          <p:cNvSpPr>
            <a:spLocks noGrp="1"/>
          </p:cNvSpPr>
          <p:nvPr>
            <p:ph type="title"/>
          </p:nvPr>
        </p:nvSpPr>
        <p:spPr>
          <a:xfrm>
            <a:off x="838200" y="136525"/>
            <a:ext cx="10515600" cy="606425"/>
          </a:xfr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1DB4A97-BD37-8F46-8666-D4ED1C8E731F}"/>
              </a:ext>
            </a:extLst>
          </p:cNvPr>
          <p:cNvSpPr>
            <a:spLocks noGrp="1"/>
          </p:cNvSpPr>
          <p:nvPr>
            <p:ph type="body" orient="vert" idx="1"/>
          </p:nvPr>
        </p:nvSpPr>
        <p:spPr>
          <a:xfrm>
            <a:off x="838200" y="842963"/>
            <a:ext cx="10515600" cy="53340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50C14BD-B13D-524F-9C6B-C8EC9E319373}"/>
              </a:ext>
            </a:extLst>
          </p:cNvPr>
          <p:cNvSpPr>
            <a:spLocks noGrp="1"/>
          </p:cNvSpPr>
          <p:nvPr>
            <p:ph type="dt" sz="half" idx="10"/>
          </p:nvPr>
        </p:nvSpPr>
        <p:spPr/>
        <p:txBody>
          <a:bodyPr/>
          <a:lstStyle/>
          <a:p>
            <a:r>
              <a:rPr lang="en-US"/>
              <a:t>8/20/19</a:t>
            </a:r>
          </a:p>
        </p:txBody>
      </p:sp>
      <p:sp>
        <p:nvSpPr>
          <p:cNvPr id="5" name="Footer Placeholder 4">
            <a:extLst>
              <a:ext uri="{FF2B5EF4-FFF2-40B4-BE49-F238E27FC236}">
                <a16:creationId xmlns:a16="http://schemas.microsoft.com/office/drawing/2014/main" id="{AE1D064D-7A28-F548-BB5B-41943C7F0983}"/>
              </a:ext>
            </a:extLst>
          </p:cNvPr>
          <p:cNvSpPr>
            <a:spLocks noGrp="1"/>
          </p:cNvSpPr>
          <p:nvPr>
            <p:ph type="ftr" sz="quarter" idx="11"/>
          </p:nvPr>
        </p:nvSpPr>
        <p:spPr/>
        <p:txBody>
          <a:bodyPr/>
          <a:lstStyle/>
          <a:p>
            <a:r>
              <a:rPr lang="en-US"/>
              <a:t>J Stewart</a:t>
            </a:r>
          </a:p>
        </p:txBody>
      </p:sp>
      <p:sp>
        <p:nvSpPr>
          <p:cNvPr id="6" name="Slide Number Placeholder 5">
            <a:extLst>
              <a:ext uri="{FF2B5EF4-FFF2-40B4-BE49-F238E27FC236}">
                <a16:creationId xmlns:a16="http://schemas.microsoft.com/office/drawing/2014/main" id="{01E0EF19-7D6E-0D42-8724-2C531CB1D505}"/>
              </a:ext>
            </a:extLst>
          </p:cNvPr>
          <p:cNvSpPr>
            <a:spLocks noGrp="1"/>
          </p:cNvSpPr>
          <p:nvPr>
            <p:ph type="sldNum" sz="quarter" idx="12"/>
          </p:nvPr>
        </p:nvSpPr>
        <p:spPr/>
        <p:txBody>
          <a:bodyPr/>
          <a:lstStyle/>
          <a:p>
            <a:fld id="{34053344-E1DD-C64B-BAC6-34C53667CC78}" type="slidenum">
              <a:rPr lang="en-US" smtClean="0"/>
              <a:t>‹#›</a:t>
            </a:fld>
            <a:endParaRPr lang="en-US"/>
          </a:p>
        </p:txBody>
      </p:sp>
    </p:spTree>
    <p:extLst>
      <p:ext uri="{BB962C8B-B14F-4D97-AF65-F5344CB8AC3E}">
        <p14:creationId xmlns:p14="http://schemas.microsoft.com/office/powerpoint/2010/main" val="6384758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1BE284A-AE03-F04B-BE5B-F6848BB456C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6E09697-F720-CA46-84EA-107E5B71BE91}"/>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1BDD039-0650-2D49-8125-2C02969818D2}"/>
              </a:ext>
            </a:extLst>
          </p:cNvPr>
          <p:cNvSpPr>
            <a:spLocks noGrp="1"/>
          </p:cNvSpPr>
          <p:nvPr>
            <p:ph type="dt" sz="half" idx="10"/>
          </p:nvPr>
        </p:nvSpPr>
        <p:spPr/>
        <p:txBody>
          <a:bodyPr/>
          <a:lstStyle/>
          <a:p>
            <a:r>
              <a:rPr lang="en-US"/>
              <a:t>8/20/19</a:t>
            </a:r>
          </a:p>
        </p:txBody>
      </p:sp>
      <p:sp>
        <p:nvSpPr>
          <p:cNvPr id="5" name="Footer Placeholder 4">
            <a:extLst>
              <a:ext uri="{FF2B5EF4-FFF2-40B4-BE49-F238E27FC236}">
                <a16:creationId xmlns:a16="http://schemas.microsoft.com/office/drawing/2014/main" id="{4B2E1EA2-DBAD-C647-811D-8C5AD9328120}"/>
              </a:ext>
            </a:extLst>
          </p:cNvPr>
          <p:cNvSpPr>
            <a:spLocks noGrp="1"/>
          </p:cNvSpPr>
          <p:nvPr>
            <p:ph type="ftr" sz="quarter" idx="11"/>
          </p:nvPr>
        </p:nvSpPr>
        <p:spPr/>
        <p:txBody>
          <a:bodyPr/>
          <a:lstStyle/>
          <a:p>
            <a:r>
              <a:rPr lang="en-US"/>
              <a:t>J Stewart</a:t>
            </a:r>
          </a:p>
        </p:txBody>
      </p:sp>
      <p:sp>
        <p:nvSpPr>
          <p:cNvPr id="6" name="Slide Number Placeholder 5">
            <a:extLst>
              <a:ext uri="{FF2B5EF4-FFF2-40B4-BE49-F238E27FC236}">
                <a16:creationId xmlns:a16="http://schemas.microsoft.com/office/drawing/2014/main" id="{AEEFE411-D28B-4946-A6A8-0F261BCD6ADD}"/>
              </a:ext>
            </a:extLst>
          </p:cNvPr>
          <p:cNvSpPr>
            <a:spLocks noGrp="1"/>
          </p:cNvSpPr>
          <p:nvPr>
            <p:ph type="sldNum" sz="quarter" idx="12"/>
          </p:nvPr>
        </p:nvSpPr>
        <p:spPr/>
        <p:txBody>
          <a:bodyPr/>
          <a:lstStyle/>
          <a:p>
            <a:fld id="{34053344-E1DD-C64B-BAC6-34C53667CC78}" type="slidenum">
              <a:rPr lang="en-US" smtClean="0"/>
              <a:t>‹#›</a:t>
            </a:fld>
            <a:endParaRPr lang="en-US"/>
          </a:p>
        </p:txBody>
      </p:sp>
    </p:spTree>
    <p:extLst>
      <p:ext uri="{BB962C8B-B14F-4D97-AF65-F5344CB8AC3E}">
        <p14:creationId xmlns:p14="http://schemas.microsoft.com/office/powerpoint/2010/main" val="26755561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A92AEE-2CE7-FB47-8586-72D159BA2FAD}"/>
              </a:ext>
            </a:extLst>
          </p:cNvPr>
          <p:cNvSpPr>
            <a:spLocks noGrp="1"/>
          </p:cNvSpPr>
          <p:nvPr>
            <p:ph type="title"/>
          </p:nvPr>
        </p:nvSpPr>
        <p:spPr>
          <a:xfrm>
            <a:off x="838200" y="201613"/>
            <a:ext cx="10515600" cy="692150"/>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73ABE91E-CBCC-FD4E-A763-C74120D4960F}"/>
              </a:ext>
            </a:extLst>
          </p:cNvPr>
          <p:cNvSpPr>
            <a:spLocks noGrp="1"/>
          </p:cNvSpPr>
          <p:nvPr>
            <p:ph idx="1"/>
          </p:nvPr>
        </p:nvSpPr>
        <p:spPr>
          <a:xfrm>
            <a:off x="838200" y="1057276"/>
            <a:ext cx="10515600" cy="51196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35D3851-2A4D-A54A-84C9-3C5ECDDDB545}"/>
              </a:ext>
            </a:extLst>
          </p:cNvPr>
          <p:cNvSpPr>
            <a:spLocks noGrp="1"/>
          </p:cNvSpPr>
          <p:nvPr>
            <p:ph type="dt" sz="half" idx="10"/>
          </p:nvPr>
        </p:nvSpPr>
        <p:spPr/>
        <p:txBody>
          <a:bodyPr/>
          <a:lstStyle/>
          <a:p>
            <a:r>
              <a:rPr lang="en-US"/>
              <a:t>8/20/19</a:t>
            </a:r>
          </a:p>
        </p:txBody>
      </p:sp>
      <p:sp>
        <p:nvSpPr>
          <p:cNvPr id="5" name="Footer Placeholder 4">
            <a:extLst>
              <a:ext uri="{FF2B5EF4-FFF2-40B4-BE49-F238E27FC236}">
                <a16:creationId xmlns:a16="http://schemas.microsoft.com/office/drawing/2014/main" id="{DE3A53A3-DA68-1243-A8F7-32525FF5DFA0}"/>
              </a:ext>
            </a:extLst>
          </p:cNvPr>
          <p:cNvSpPr>
            <a:spLocks noGrp="1"/>
          </p:cNvSpPr>
          <p:nvPr>
            <p:ph type="ftr" sz="quarter" idx="11"/>
          </p:nvPr>
        </p:nvSpPr>
        <p:spPr/>
        <p:txBody>
          <a:bodyPr/>
          <a:lstStyle/>
          <a:p>
            <a:r>
              <a:rPr lang="en-US"/>
              <a:t>J Stewart</a:t>
            </a:r>
          </a:p>
        </p:txBody>
      </p:sp>
      <p:sp>
        <p:nvSpPr>
          <p:cNvPr id="6" name="Slide Number Placeholder 5">
            <a:extLst>
              <a:ext uri="{FF2B5EF4-FFF2-40B4-BE49-F238E27FC236}">
                <a16:creationId xmlns:a16="http://schemas.microsoft.com/office/drawing/2014/main" id="{A363E4A8-28EE-CE40-8AEA-1F8C0F77E0BC}"/>
              </a:ext>
            </a:extLst>
          </p:cNvPr>
          <p:cNvSpPr>
            <a:spLocks noGrp="1"/>
          </p:cNvSpPr>
          <p:nvPr>
            <p:ph type="sldNum" sz="quarter" idx="12"/>
          </p:nvPr>
        </p:nvSpPr>
        <p:spPr/>
        <p:txBody>
          <a:bodyPr/>
          <a:lstStyle/>
          <a:p>
            <a:fld id="{34053344-E1DD-C64B-BAC6-34C53667CC78}" type="slidenum">
              <a:rPr lang="en-US" smtClean="0"/>
              <a:t>‹#›</a:t>
            </a:fld>
            <a:endParaRPr lang="en-US"/>
          </a:p>
        </p:txBody>
      </p:sp>
    </p:spTree>
    <p:extLst>
      <p:ext uri="{BB962C8B-B14F-4D97-AF65-F5344CB8AC3E}">
        <p14:creationId xmlns:p14="http://schemas.microsoft.com/office/powerpoint/2010/main" val="9300907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2C5F04-3999-6D4C-9298-0DE673C5761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C582001-FE80-BB42-87BB-0E3B0271E65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380F8DCA-94B4-E44F-86E0-09D29A1F40FD}"/>
              </a:ext>
            </a:extLst>
          </p:cNvPr>
          <p:cNvSpPr>
            <a:spLocks noGrp="1"/>
          </p:cNvSpPr>
          <p:nvPr>
            <p:ph type="dt" sz="half" idx="10"/>
          </p:nvPr>
        </p:nvSpPr>
        <p:spPr/>
        <p:txBody>
          <a:bodyPr/>
          <a:lstStyle/>
          <a:p>
            <a:r>
              <a:rPr lang="en-US"/>
              <a:t>8/20/19</a:t>
            </a:r>
          </a:p>
        </p:txBody>
      </p:sp>
      <p:sp>
        <p:nvSpPr>
          <p:cNvPr id="5" name="Footer Placeholder 4">
            <a:extLst>
              <a:ext uri="{FF2B5EF4-FFF2-40B4-BE49-F238E27FC236}">
                <a16:creationId xmlns:a16="http://schemas.microsoft.com/office/drawing/2014/main" id="{4870F01F-F374-F74E-9CE0-FE793AD05E05}"/>
              </a:ext>
            </a:extLst>
          </p:cNvPr>
          <p:cNvSpPr>
            <a:spLocks noGrp="1"/>
          </p:cNvSpPr>
          <p:nvPr>
            <p:ph type="ftr" sz="quarter" idx="11"/>
          </p:nvPr>
        </p:nvSpPr>
        <p:spPr/>
        <p:txBody>
          <a:bodyPr/>
          <a:lstStyle/>
          <a:p>
            <a:r>
              <a:rPr lang="en-US"/>
              <a:t>J Stewart</a:t>
            </a:r>
          </a:p>
        </p:txBody>
      </p:sp>
      <p:sp>
        <p:nvSpPr>
          <p:cNvPr id="6" name="Slide Number Placeholder 5">
            <a:extLst>
              <a:ext uri="{FF2B5EF4-FFF2-40B4-BE49-F238E27FC236}">
                <a16:creationId xmlns:a16="http://schemas.microsoft.com/office/drawing/2014/main" id="{97C95616-4176-6944-890F-F4B5A98FCFBA}"/>
              </a:ext>
            </a:extLst>
          </p:cNvPr>
          <p:cNvSpPr>
            <a:spLocks noGrp="1"/>
          </p:cNvSpPr>
          <p:nvPr>
            <p:ph type="sldNum" sz="quarter" idx="12"/>
          </p:nvPr>
        </p:nvSpPr>
        <p:spPr/>
        <p:txBody>
          <a:bodyPr/>
          <a:lstStyle/>
          <a:p>
            <a:fld id="{34053344-E1DD-C64B-BAC6-34C53667CC78}" type="slidenum">
              <a:rPr lang="en-US" smtClean="0"/>
              <a:t>‹#›</a:t>
            </a:fld>
            <a:endParaRPr lang="en-US"/>
          </a:p>
        </p:txBody>
      </p:sp>
    </p:spTree>
    <p:extLst>
      <p:ext uri="{BB962C8B-B14F-4D97-AF65-F5344CB8AC3E}">
        <p14:creationId xmlns:p14="http://schemas.microsoft.com/office/powerpoint/2010/main" val="12217403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5B3691-1895-DE45-BC7F-3EF07DDB0449}"/>
              </a:ext>
            </a:extLst>
          </p:cNvPr>
          <p:cNvSpPr>
            <a:spLocks noGrp="1"/>
          </p:cNvSpPr>
          <p:nvPr>
            <p:ph type="title"/>
          </p:nvPr>
        </p:nvSpPr>
        <p:spPr>
          <a:xfrm>
            <a:off x="838200" y="365125"/>
            <a:ext cx="10515600" cy="606425"/>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4A984FEA-3418-A34D-A2A3-854A655A5EA3}"/>
              </a:ext>
            </a:extLst>
          </p:cNvPr>
          <p:cNvSpPr>
            <a:spLocks noGrp="1"/>
          </p:cNvSpPr>
          <p:nvPr>
            <p:ph sz="half" idx="1"/>
          </p:nvPr>
        </p:nvSpPr>
        <p:spPr>
          <a:xfrm>
            <a:off x="838200" y="971550"/>
            <a:ext cx="5181600" cy="52054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32FE91E-BC0F-FB45-AC12-99BBD1D9B3FF}"/>
              </a:ext>
            </a:extLst>
          </p:cNvPr>
          <p:cNvSpPr>
            <a:spLocks noGrp="1"/>
          </p:cNvSpPr>
          <p:nvPr>
            <p:ph sz="half" idx="2"/>
          </p:nvPr>
        </p:nvSpPr>
        <p:spPr>
          <a:xfrm>
            <a:off x="6172200" y="971550"/>
            <a:ext cx="5181600" cy="52054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EE7456E-329B-D64B-8E15-9412300B9838}"/>
              </a:ext>
            </a:extLst>
          </p:cNvPr>
          <p:cNvSpPr>
            <a:spLocks noGrp="1"/>
          </p:cNvSpPr>
          <p:nvPr>
            <p:ph type="dt" sz="half" idx="10"/>
          </p:nvPr>
        </p:nvSpPr>
        <p:spPr/>
        <p:txBody>
          <a:bodyPr/>
          <a:lstStyle/>
          <a:p>
            <a:r>
              <a:rPr lang="en-US"/>
              <a:t>8/20/19</a:t>
            </a:r>
          </a:p>
        </p:txBody>
      </p:sp>
      <p:sp>
        <p:nvSpPr>
          <p:cNvPr id="6" name="Footer Placeholder 5">
            <a:extLst>
              <a:ext uri="{FF2B5EF4-FFF2-40B4-BE49-F238E27FC236}">
                <a16:creationId xmlns:a16="http://schemas.microsoft.com/office/drawing/2014/main" id="{242C73D6-CE2A-5D4E-923A-4A560BBCE7BB}"/>
              </a:ext>
            </a:extLst>
          </p:cNvPr>
          <p:cNvSpPr>
            <a:spLocks noGrp="1"/>
          </p:cNvSpPr>
          <p:nvPr>
            <p:ph type="ftr" sz="quarter" idx="11"/>
          </p:nvPr>
        </p:nvSpPr>
        <p:spPr/>
        <p:txBody>
          <a:bodyPr/>
          <a:lstStyle/>
          <a:p>
            <a:r>
              <a:rPr lang="en-US"/>
              <a:t>J Stewart</a:t>
            </a:r>
          </a:p>
        </p:txBody>
      </p:sp>
      <p:sp>
        <p:nvSpPr>
          <p:cNvPr id="7" name="Slide Number Placeholder 6">
            <a:extLst>
              <a:ext uri="{FF2B5EF4-FFF2-40B4-BE49-F238E27FC236}">
                <a16:creationId xmlns:a16="http://schemas.microsoft.com/office/drawing/2014/main" id="{EF28E922-D55B-F643-AE98-0187EBAADCCC}"/>
              </a:ext>
            </a:extLst>
          </p:cNvPr>
          <p:cNvSpPr>
            <a:spLocks noGrp="1"/>
          </p:cNvSpPr>
          <p:nvPr>
            <p:ph type="sldNum" sz="quarter" idx="12"/>
          </p:nvPr>
        </p:nvSpPr>
        <p:spPr/>
        <p:txBody>
          <a:bodyPr/>
          <a:lstStyle/>
          <a:p>
            <a:fld id="{34053344-E1DD-C64B-BAC6-34C53667CC78}" type="slidenum">
              <a:rPr lang="en-US" smtClean="0"/>
              <a:t>‹#›</a:t>
            </a:fld>
            <a:endParaRPr lang="en-US"/>
          </a:p>
        </p:txBody>
      </p:sp>
    </p:spTree>
    <p:extLst>
      <p:ext uri="{BB962C8B-B14F-4D97-AF65-F5344CB8AC3E}">
        <p14:creationId xmlns:p14="http://schemas.microsoft.com/office/powerpoint/2010/main" val="10781806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98D548-ACA4-C74C-B177-27282A87F164}"/>
              </a:ext>
            </a:extLst>
          </p:cNvPr>
          <p:cNvSpPr>
            <a:spLocks noGrp="1"/>
          </p:cNvSpPr>
          <p:nvPr>
            <p:ph type="title"/>
          </p:nvPr>
        </p:nvSpPr>
        <p:spPr>
          <a:xfrm>
            <a:off x="839788" y="365126"/>
            <a:ext cx="10515600" cy="635000"/>
          </a:xfrm>
        </p:spPr>
        <p:txBody>
          <a:bodyPr/>
          <a:lstStyle/>
          <a:p>
            <a:r>
              <a:rPr lang="en-US"/>
              <a:t>Click to edit Master title style</a:t>
            </a:r>
          </a:p>
        </p:txBody>
      </p:sp>
      <p:sp>
        <p:nvSpPr>
          <p:cNvPr id="3" name="Text Placeholder 2">
            <a:extLst>
              <a:ext uri="{FF2B5EF4-FFF2-40B4-BE49-F238E27FC236}">
                <a16:creationId xmlns:a16="http://schemas.microsoft.com/office/drawing/2014/main" id="{3CAFA5EB-B177-CB49-8E3D-E9C9B0056A38}"/>
              </a:ext>
            </a:extLst>
          </p:cNvPr>
          <p:cNvSpPr>
            <a:spLocks noGrp="1"/>
          </p:cNvSpPr>
          <p:nvPr>
            <p:ph type="body" idx="1"/>
          </p:nvPr>
        </p:nvSpPr>
        <p:spPr>
          <a:xfrm>
            <a:off x="839788" y="1044299"/>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135B310C-32E2-014E-9DFA-4802B6BBC9A3}"/>
              </a:ext>
            </a:extLst>
          </p:cNvPr>
          <p:cNvSpPr>
            <a:spLocks noGrp="1"/>
          </p:cNvSpPr>
          <p:nvPr>
            <p:ph sz="half" idx="2"/>
          </p:nvPr>
        </p:nvSpPr>
        <p:spPr>
          <a:xfrm>
            <a:off x="839788" y="1868211"/>
            <a:ext cx="5157787" cy="432145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74D2F17-A947-0641-89AE-7FDBE366F870}"/>
              </a:ext>
            </a:extLst>
          </p:cNvPr>
          <p:cNvSpPr>
            <a:spLocks noGrp="1"/>
          </p:cNvSpPr>
          <p:nvPr>
            <p:ph type="body" sz="quarter" idx="3"/>
          </p:nvPr>
        </p:nvSpPr>
        <p:spPr>
          <a:xfrm>
            <a:off x="6169024" y="1044299"/>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F937E33-9391-9649-BA9D-ADAE786EF2A6}"/>
              </a:ext>
            </a:extLst>
          </p:cNvPr>
          <p:cNvSpPr>
            <a:spLocks noGrp="1"/>
          </p:cNvSpPr>
          <p:nvPr>
            <p:ph sz="quarter" idx="4"/>
          </p:nvPr>
        </p:nvSpPr>
        <p:spPr>
          <a:xfrm>
            <a:off x="6172200" y="1912384"/>
            <a:ext cx="5183188" cy="427727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21E8BD83-CD3F-A440-BFE8-B71E8BC9B593}"/>
              </a:ext>
            </a:extLst>
          </p:cNvPr>
          <p:cNvSpPr>
            <a:spLocks noGrp="1"/>
          </p:cNvSpPr>
          <p:nvPr>
            <p:ph type="dt" sz="half" idx="10"/>
          </p:nvPr>
        </p:nvSpPr>
        <p:spPr/>
        <p:txBody>
          <a:bodyPr/>
          <a:lstStyle/>
          <a:p>
            <a:r>
              <a:rPr lang="en-US"/>
              <a:t>8/20/19</a:t>
            </a:r>
          </a:p>
        </p:txBody>
      </p:sp>
      <p:sp>
        <p:nvSpPr>
          <p:cNvPr id="8" name="Footer Placeholder 7">
            <a:extLst>
              <a:ext uri="{FF2B5EF4-FFF2-40B4-BE49-F238E27FC236}">
                <a16:creationId xmlns:a16="http://schemas.microsoft.com/office/drawing/2014/main" id="{55048552-2487-F54B-AE43-77D56CCEBFA1}"/>
              </a:ext>
            </a:extLst>
          </p:cNvPr>
          <p:cNvSpPr>
            <a:spLocks noGrp="1"/>
          </p:cNvSpPr>
          <p:nvPr>
            <p:ph type="ftr" sz="quarter" idx="11"/>
          </p:nvPr>
        </p:nvSpPr>
        <p:spPr/>
        <p:txBody>
          <a:bodyPr/>
          <a:lstStyle/>
          <a:p>
            <a:r>
              <a:rPr lang="en-US"/>
              <a:t>J Stewart</a:t>
            </a:r>
          </a:p>
        </p:txBody>
      </p:sp>
      <p:sp>
        <p:nvSpPr>
          <p:cNvPr id="9" name="Slide Number Placeholder 8">
            <a:extLst>
              <a:ext uri="{FF2B5EF4-FFF2-40B4-BE49-F238E27FC236}">
                <a16:creationId xmlns:a16="http://schemas.microsoft.com/office/drawing/2014/main" id="{2CB69F09-C0F9-054E-8A98-1D11E1F78C31}"/>
              </a:ext>
            </a:extLst>
          </p:cNvPr>
          <p:cNvSpPr>
            <a:spLocks noGrp="1"/>
          </p:cNvSpPr>
          <p:nvPr>
            <p:ph type="sldNum" sz="quarter" idx="12"/>
          </p:nvPr>
        </p:nvSpPr>
        <p:spPr/>
        <p:txBody>
          <a:bodyPr/>
          <a:lstStyle/>
          <a:p>
            <a:fld id="{34053344-E1DD-C64B-BAC6-34C53667CC78}" type="slidenum">
              <a:rPr lang="en-US" smtClean="0"/>
              <a:t>‹#›</a:t>
            </a:fld>
            <a:endParaRPr lang="en-US"/>
          </a:p>
        </p:txBody>
      </p:sp>
    </p:spTree>
    <p:extLst>
      <p:ext uri="{BB962C8B-B14F-4D97-AF65-F5344CB8AC3E}">
        <p14:creationId xmlns:p14="http://schemas.microsoft.com/office/powerpoint/2010/main" val="17237566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A85A6B-FBC3-E143-917F-38B037C7CD64}"/>
              </a:ext>
            </a:extLst>
          </p:cNvPr>
          <p:cNvSpPr>
            <a:spLocks noGrp="1"/>
          </p:cNvSpPr>
          <p:nvPr>
            <p:ph type="title"/>
          </p:nvPr>
        </p:nvSpPr>
        <p:spPr>
          <a:xfrm>
            <a:off x="838200" y="365125"/>
            <a:ext cx="10515600" cy="606425"/>
          </a:xfrm>
        </p:spPr>
        <p:txBody>
          <a:bodyPr/>
          <a:lstStyle/>
          <a:p>
            <a:r>
              <a:rPr lang="en-US"/>
              <a:t>Click to edit Master title style</a:t>
            </a:r>
          </a:p>
        </p:txBody>
      </p:sp>
      <p:sp>
        <p:nvSpPr>
          <p:cNvPr id="3" name="Date Placeholder 2">
            <a:extLst>
              <a:ext uri="{FF2B5EF4-FFF2-40B4-BE49-F238E27FC236}">
                <a16:creationId xmlns:a16="http://schemas.microsoft.com/office/drawing/2014/main" id="{AB2E7E71-B3F7-B944-BD4B-90121D1F7086}"/>
              </a:ext>
            </a:extLst>
          </p:cNvPr>
          <p:cNvSpPr>
            <a:spLocks noGrp="1"/>
          </p:cNvSpPr>
          <p:nvPr>
            <p:ph type="dt" sz="half" idx="10"/>
          </p:nvPr>
        </p:nvSpPr>
        <p:spPr/>
        <p:txBody>
          <a:bodyPr/>
          <a:lstStyle/>
          <a:p>
            <a:r>
              <a:rPr lang="en-US"/>
              <a:t>8/20/19</a:t>
            </a:r>
          </a:p>
        </p:txBody>
      </p:sp>
      <p:sp>
        <p:nvSpPr>
          <p:cNvPr id="4" name="Footer Placeholder 3">
            <a:extLst>
              <a:ext uri="{FF2B5EF4-FFF2-40B4-BE49-F238E27FC236}">
                <a16:creationId xmlns:a16="http://schemas.microsoft.com/office/drawing/2014/main" id="{62F53A08-1D02-3E49-AB0E-150C0DBD5E71}"/>
              </a:ext>
            </a:extLst>
          </p:cNvPr>
          <p:cNvSpPr>
            <a:spLocks noGrp="1"/>
          </p:cNvSpPr>
          <p:nvPr>
            <p:ph type="ftr" sz="quarter" idx="11"/>
          </p:nvPr>
        </p:nvSpPr>
        <p:spPr/>
        <p:txBody>
          <a:bodyPr/>
          <a:lstStyle/>
          <a:p>
            <a:r>
              <a:rPr lang="en-US"/>
              <a:t>J Stewart</a:t>
            </a:r>
          </a:p>
        </p:txBody>
      </p:sp>
      <p:sp>
        <p:nvSpPr>
          <p:cNvPr id="5" name="Slide Number Placeholder 4">
            <a:extLst>
              <a:ext uri="{FF2B5EF4-FFF2-40B4-BE49-F238E27FC236}">
                <a16:creationId xmlns:a16="http://schemas.microsoft.com/office/drawing/2014/main" id="{7ED00968-AB14-7F47-A743-A406486E2A52}"/>
              </a:ext>
            </a:extLst>
          </p:cNvPr>
          <p:cNvSpPr>
            <a:spLocks noGrp="1"/>
          </p:cNvSpPr>
          <p:nvPr>
            <p:ph type="sldNum" sz="quarter" idx="12"/>
          </p:nvPr>
        </p:nvSpPr>
        <p:spPr/>
        <p:txBody>
          <a:bodyPr/>
          <a:lstStyle/>
          <a:p>
            <a:fld id="{34053344-E1DD-C64B-BAC6-34C53667CC78}" type="slidenum">
              <a:rPr lang="en-US" smtClean="0"/>
              <a:t>‹#›</a:t>
            </a:fld>
            <a:endParaRPr lang="en-US"/>
          </a:p>
        </p:txBody>
      </p:sp>
    </p:spTree>
    <p:extLst>
      <p:ext uri="{BB962C8B-B14F-4D97-AF65-F5344CB8AC3E}">
        <p14:creationId xmlns:p14="http://schemas.microsoft.com/office/powerpoint/2010/main" val="14093499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2543D1E-63B1-8D4E-9490-EE6C69A69453}"/>
              </a:ext>
            </a:extLst>
          </p:cNvPr>
          <p:cNvSpPr>
            <a:spLocks noGrp="1"/>
          </p:cNvSpPr>
          <p:nvPr>
            <p:ph type="dt" sz="half" idx="10"/>
          </p:nvPr>
        </p:nvSpPr>
        <p:spPr/>
        <p:txBody>
          <a:bodyPr/>
          <a:lstStyle/>
          <a:p>
            <a:r>
              <a:rPr lang="en-US"/>
              <a:t>8/20/19</a:t>
            </a:r>
          </a:p>
        </p:txBody>
      </p:sp>
      <p:sp>
        <p:nvSpPr>
          <p:cNvPr id="3" name="Footer Placeholder 2">
            <a:extLst>
              <a:ext uri="{FF2B5EF4-FFF2-40B4-BE49-F238E27FC236}">
                <a16:creationId xmlns:a16="http://schemas.microsoft.com/office/drawing/2014/main" id="{1296C844-53C7-4240-8DDB-9E1DAD6B49D0}"/>
              </a:ext>
            </a:extLst>
          </p:cNvPr>
          <p:cNvSpPr>
            <a:spLocks noGrp="1"/>
          </p:cNvSpPr>
          <p:nvPr>
            <p:ph type="ftr" sz="quarter" idx="11"/>
          </p:nvPr>
        </p:nvSpPr>
        <p:spPr/>
        <p:txBody>
          <a:bodyPr/>
          <a:lstStyle/>
          <a:p>
            <a:r>
              <a:rPr lang="en-US"/>
              <a:t>J Stewart</a:t>
            </a:r>
          </a:p>
        </p:txBody>
      </p:sp>
      <p:sp>
        <p:nvSpPr>
          <p:cNvPr id="4" name="Slide Number Placeholder 3">
            <a:extLst>
              <a:ext uri="{FF2B5EF4-FFF2-40B4-BE49-F238E27FC236}">
                <a16:creationId xmlns:a16="http://schemas.microsoft.com/office/drawing/2014/main" id="{CAFAC828-CDC9-DA43-99E6-6D0737EFC3F1}"/>
              </a:ext>
            </a:extLst>
          </p:cNvPr>
          <p:cNvSpPr>
            <a:spLocks noGrp="1"/>
          </p:cNvSpPr>
          <p:nvPr>
            <p:ph type="sldNum" sz="quarter" idx="12"/>
          </p:nvPr>
        </p:nvSpPr>
        <p:spPr/>
        <p:txBody>
          <a:bodyPr/>
          <a:lstStyle/>
          <a:p>
            <a:fld id="{34053344-E1DD-C64B-BAC6-34C53667CC78}" type="slidenum">
              <a:rPr lang="en-US" smtClean="0"/>
              <a:t>‹#›</a:t>
            </a:fld>
            <a:endParaRPr lang="en-US"/>
          </a:p>
        </p:txBody>
      </p:sp>
    </p:spTree>
    <p:extLst>
      <p:ext uri="{BB962C8B-B14F-4D97-AF65-F5344CB8AC3E}">
        <p14:creationId xmlns:p14="http://schemas.microsoft.com/office/powerpoint/2010/main" val="18556940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DB6A46-8FD9-4741-8C1A-12A4DC63302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B4604D7-03D9-3B40-9000-C740FDE744D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AD73ED1-A9D6-0943-9EB0-CC31E9BE518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C6B1F08-23AB-FA45-8418-9E4F87DE3242}"/>
              </a:ext>
            </a:extLst>
          </p:cNvPr>
          <p:cNvSpPr>
            <a:spLocks noGrp="1"/>
          </p:cNvSpPr>
          <p:nvPr>
            <p:ph type="dt" sz="half" idx="10"/>
          </p:nvPr>
        </p:nvSpPr>
        <p:spPr/>
        <p:txBody>
          <a:bodyPr/>
          <a:lstStyle/>
          <a:p>
            <a:r>
              <a:rPr lang="en-US"/>
              <a:t>8/20/19</a:t>
            </a:r>
          </a:p>
        </p:txBody>
      </p:sp>
      <p:sp>
        <p:nvSpPr>
          <p:cNvPr id="6" name="Footer Placeholder 5">
            <a:extLst>
              <a:ext uri="{FF2B5EF4-FFF2-40B4-BE49-F238E27FC236}">
                <a16:creationId xmlns:a16="http://schemas.microsoft.com/office/drawing/2014/main" id="{52A99322-0053-9F43-B876-3F23641F93F4}"/>
              </a:ext>
            </a:extLst>
          </p:cNvPr>
          <p:cNvSpPr>
            <a:spLocks noGrp="1"/>
          </p:cNvSpPr>
          <p:nvPr>
            <p:ph type="ftr" sz="quarter" idx="11"/>
          </p:nvPr>
        </p:nvSpPr>
        <p:spPr/>
        <p:txBody>
          <a:bodyPr/>
          <a:lstStyle/>
          <a:p>
            <a:r>
              <a:rPr lang="en-US"/>
              <a:t>J Stewart</a:t>
            </a:r>
          </a:p>
        </p:txBody>
      </p:sp>
      <p:sp>
        <p:nvSpPr>
          <p:cNvPr id="7" name="Slide Number Placeholder 6">
            <a:extLst>
              <a:ext uri="{FF2B5EF4-FFF2-40B4-BE49-F238E27FC236}">
                <a16:creationId xmlns:a16="http://schemas.microsoft.com/office/drawing/2014/main" id="{E48D64D1-E31C-CB4E-BCC8-936BA596B1E5}"/>
              </a:ext>
            </a:extLst>
          </p:cNvPr>
          <p:cNvSpPr>
            <a:spLocks noGrp="1"/>
          </p:cNvSpPr>
          <p:nvPr>
            <p:ph type="sldNum" sz="quarter" idx="12"/>
          </p:nvPr>
        </p:nvSpPr>
        <p:spPr/>
        <p:txBody>
          <a:bodyPr/>
          <a:lstStyle/>
          <a:p>
            <a:fld id="{34053344-E1DD-C64B-BAC6-34C53667CC78}" type="slidenum">
              <a:rPr lang="en-US" smtClean="0"/>
              <a:t>‹#›</a:t>
            </a:fld>
            <a:endParaRPr lang="en-US"/>
          </a:p>
        </p:txBody>
      </p:sp>
    </p:spTree>
    <p:extLst>
      <p:ext uri="{BB962C8B-B14F-4D97-AF65-F5344CB8AC3E}">
        <p14:creationId xmlns:p14="http://schemas.microsoft.com/office/powerpoint/2010/main" val="389483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2BAF7F-DF64-EC41-9DBB-FF7FDC8E81B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EDEB01D-E4C2-1B45-BAE7-6F419FEE7FC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8829B60-DA65-C043-95D6-142C3985767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E689AC0-16D5-4641-A946-3BCCACC82CD5}"/>
              </a:ext>
            </a:extLst>
          </p:cNvPr>
          <p:cNvSpPr>
            <a:spLocks noGrp="1"/>
          </p:cNvSpPr>
          <p:nvPr>
            <p:ph type="dt" sz="half" idx="10"/>
          </p:nvPr>
        </p:nvSpPr>
        <p:spPr/>
        <p:txBody>
          <a:bodyPr/>
          <a:lstStyle/>
          <a:p>
            <a:r>
              <a:rPr lang="en-US"/>
              <a:t>8/20/19</a:t>
            </a:r>
          </a:p>
        </p:txBody>
      </p:sp>
      <p:sp>
        <p:nvSpPr>
          <p:cNvPr id="6" name="Footer Placeholder 5">
            <a:extLst>
              <a:ext uri="{FF2B5EF4-FFF2-40B4-BE49-F238E27FC236}">
                <a16:creationId xmlns:a16="http://schemas.microsoft.com/office/drawing/2014/main" id="{FC046627-B5FF-D94D-B6FF-2CE5B286F540}"/>
              </a:ext>
            </a:extLst>
          </p:cNvPr>
          <p:cNvSpPr>
            <a:spLocks noGrp="1"/>
          </p:cNvSpPr>
          <p:nvPr>
            <p:ph type="ftr" sz="quarter" idx="11"/>
          </p:nvPr>
        </p:nvSpPr>
        <p:spPr/>
        <p:txBody>
          <a:bodyPr/>
          <a:lstStyle/>
          <a:p>
            <a:r>
              <a:rPr lang="en-US"/>
              <a:t>J Stewart</a:t>
            </a:r>
          </a:p>
        </p:txBody>
      </p:sp>
      <p:sp>
        <p:nvSpPr>
          <p:cNvPr id="7" name="Slide Number Placeholder 6">
            <a:extLst>
              <a:ext uri="{FF2B5EF4-FFF2-40B4-BE49-F238E27FC236}">
                <a16:creationId xmlns:a16="http://schemas.microsoft.com/office/drawing/2014/main" id="{56A6A729-571F-1643-B399-29574B481AEB}"/>
              </a:ext>
            </a:extLst>
          </p:cNvPr>
          <p:cNvSpPr>
            <a:spLocks noGrp="1"/>
          </p:cNvSpPr>
          <p:nvPr>
            <p:ph type="sldNum" sz="quarter" idx="12"/>
          </p:nvPr>
        </p:nvSpPr>
        <p:spPr/>
        <p:txBody>
          <a:bodyPr/>
          <a:lstStyle/>
          <a:p>
            <a:fld id="{34053344-E1DD-C64B-BAC6-34C53667CC78}" type="slidenum">
              <a:rPr lang="en-US" smtClean="0"/>
              <a:t>‹#›</a:t>
            </a:fld>
            <a:endParaRPr lang="en-US"/>
          </a:p>
        </p:txBody>
      </p:sp>
    </p:spTree>
    <p:extLst>
      <p:ext uri="{BB962C8B-B14F-4D97-AF65-F5344CB8AC3E}">
        <p14:creationId xmlns:p14="http://schemas.microsoft.com/office/powerpoint/2010/main" val="19644697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17B92F3-AC5B-FF42-BD08-1A2648AFAC5C}"/>
              </a:ext>
            </a:extLst>
          </p:cNvPr>
          <p:cNvSpPr>
            <a:spLocks noGrp="1"/>
          </p:cNvSpPr>
          <p:nvPr>
            <p:ph type="title"/>
          </p:nvPr>
        </p:nvSpPr>
        <p:spPr>
          <a:xfrm>
            <a:off x="838200" y="136525"/>
            <a:ext cx="10515600" cy="635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C41DDDEB-A894-844F-9BA7-8FB98A219F80}"/>
              </a:ext>
            </a:extLst>
          </p:cNvPr>
          <p:cNvSpPr>
            <a:spLocks noGrp="1"/>
          </p:cNvSpPr>
          <p:nvPr>
            <p:ph type="body" idx="1"/>
          </p:nvPr>
        </p:nvSpPr>
        <p:spPr>
          <a:xfrm>
            <a:off x="838200" y="871538"/>
            <a:ext cx="10515600" cy="530542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EEF4B2-B5DD-0442-B722-809FE143153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8/20/19</a:t>
            </a:r>
          </a:p>
        </p:txBody>
      </p:sp>
      <p:sp>
        <p:nvSpPr>
          <p:cNvPr id="5" name="Footer Placeholder 4">
            <a:extLst>
              <a:ext uri="{FF2B5EF4-FFF2-40B4-BE49-F238E27FC236}">
                <a16:creationId xmlns:a16="http://schemas.microsoft.com/office/drawing/2014/main" id="{C9328084-64DF-AC4A-BAC8-93F0485BFD7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J Stewart</a:t>
            </a:r>
          </a:p>
        </p:txBody>
      </p:sp>
      <p:sp>
        <p:nvSpPr>
          <p:cNvPr id="6" name="Slide Number Placeholder 5">
            <a:extLst>
              <a:ext uri="{FF2B5EF4-FFF2-40B4-BE49-F238E27FC236}">
                <a16:creationId xmlns:a16="http://schemas.microsoft.com/office/drawing/2014/main" id="{B03543FB-8D95-3C49-9D84-4ABD41455E2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053344-E1DD-C64B-BAC6-34C53667CC78}" type="slidenum">
              <a:rPr lang="en-US" smtClean="0"/>
              <a:t>‹#›</a:t>
            </a:fld>
            <a:endParaRPr lang="en-US"/>
          </a:p>
        </p:txBody>
      </p:sp>
    </p:spTree>
    <p:extLst>
      <p:ext uri="{BB962C8B-B14F-4D97-AF65-F5344CB8AC3E}">
        <p14:creationId xmlns:p14="http://schemas.microsoft.com/office/powerpoint/2010/main" val="13602384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edms.cern.ch/document/2165518/1"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EE0F07-72DF-5048-861B-CF36F4A40C69}"/>
              </a:ext>
            </a:extLst>
          </p:cNvPr>
          <p:cNvSpPr>
            <a:spLocks noGrp="1"/>
          </p:cNvSpPr>
          <p:nvPr>
            <p:ph type="ctrTitle"/>
          </p:nvPr>
        </p:nvSpPr>
        <p:spPr/>
        <p:txBody>
          <a:bodyPr/>
          <a:lstStyle/>
          <a:p>
            <a:r>
              <a:rPr lang="en-US" dirty="0"/>
              <a:t>Critical Items needed for Installation</a:t>
            </a:r>
          </a:p>
        </p:txBody>
      </p:sp>
      <p:sp>
        <p:nvSpPr>
          <p:cNvPr id="3" name="Subtitle 2">
            <a:extLst>
              <a:ext uri="{FF2B5EF4-FFF2-40B4-BE49-F238E27FC236}">
                <a16:creationId xmlns:a16="http://schemas.microsoft.com/office/drawing/2014/main" id="{E28A679D-F850-3B42-B91B-EC39C84E0DC0}"/>
              </a:ext>
            </a:extLst>
          </p:cNvPr>
          <p:cNvSpPr>
            <a:spLocks noGrp="1"/>
          </p:cNvSpPr>
          <p:nvPr>
            <p:ph type="subTitle" idx="1"/>
          </p:nvPr>
        </p:nvSpPr>
        <p:spPr/>
        <p:txBody>
          <a:bodyPr/>
          <a:lstStyle/>
          <a:p>
            <a:r>
              <a:rPr lang="en-US" dirty="0"/>
              <a:t>J Stewart</a:t>
            </a:r>
          </a:p>
          <a:p>
            <a:r>
              <a:rPr lang="en-US" dirty="0"/>
              <a:t>August 20 2019</a:t>
            </a:r>
          </a:p>
          <a:p>
            <a:r>
              <a:rPr lang="en-US" dirty="0"/>
              <a:t>Installation Workshop SURF</a:t>
            </a:r>
          </a:p>
        </p:txBody>
      </p:sp>
      <p:sp>
        <p:nvSpPr>
          <p:cNvPr id="4" name="Footer Placeholder 3">
            <a:extLst>
              <a:ext uri="{FF2B5EF4-FFF2-40B4-BE49-F238E27FC236}">
                <a16:creationId xmlns:a16="http://schemas.microsoft.com/office/drawing/2014/main" id="{8F7B3FAA-89B6-CA40-88ED-075A54CC6D19}"/>
              </a:ext>
            </a:extLst>
          </p:cNvPr>
          <p:cNvSpPr>
            <a:spLocks noGrp="1"/>
          </p:cNvSpPr>
          <p:nvPr>
            <p:ph type="ftr" sz="quarter" idx="11"/>
          </p:nvPr>
        </p:nvSpPr>
        <p:spPr/>
        <p:txBody>
          <a:bodyPr/>
          <a:lstStyle/>
          <a:p>
            <a:r>
              <a:rPr lang="en-US"/>
              <a:t>J Stewart</a:t>
            </a:r>
          </a:p>
        </p:txBody>
      </p:sp>
      <p:sp>
        <p:nvSpPr>
          <p:cNvPr id="5" name="Slide Number Placeholder 4">
            <a:extLst>
              <a:ext uri="{FF2B5EF4-FFF2-40B4-BE49-F238E27FC236}">
                <a16:creationId xmlns:a16="http://schemas.microsoft.com/office/drawing/2014/main" id="{84286510-3DFD-E74D-ADC6-F7232F0F8C46}"/>
              </a:ext>
            </a:extLst>
          </p:cNvPr>
          <p:cNvSpPr>
            <a:spLocks noGrp="1"/>
          </p:cNvSpPr>
          <p:nvPr>
            <p:ph type="sldNum" sz="quarter" idx="12"/>
          </p:nvPr>
        </p:nvSpPr>
        <p:spPr/>
        <p:txBody>
          <a:bodyPr/>
          <a:lstStyle/>
          <a:p>
            <a:fld id="{34053344-E1DD-C64B-BAC6-34C53667CC78}" type="slidenum">
              <a:rPr lang="en-US" smtClean="0"/>
              <a:t>1</a:t>
            </a:fld>
            <a:endParaRPr lang="en-US"/>
          </a:p>
        </p:txBody>
      </p:sp>
      <p:sp>
        <p:nvSpPr>
          <p:cNvPr id="6" name="Date Placeholder 5">
            <a:extLst>
              <a:ext uri="{FF2B5EF4-FFF2-40B4-BE49-F238E27FC236}">
                <a16:creationId xmlns:a16="http://schemas.microsoft.com/office/drawing/2014/main" id="{0271497F-913B-F440-890A-31C693A13695}"/>
              </a:ext>
            </a:extLst>
          </p:cNvPr>
          <p:cNvSpPr>
            <a:spLocks noGrp="1"/>
          </p:cNvSpPr>
          <p:nvPr>
            <p:ph type="dt" sz="half" idx="10"/>
          </p:nvPr>
        </p:nvSpPr>
        <p:spPr/>
        <p:txBody>
          <a:bodyPr/>
          <a:lstStyle/>
          <a:p>
            <a:r>
              <a:rPr lang="en-US"/>
              <a:t>8/20/19</a:t>
            </a:r>
          </a:p>
        </p:txBody>
      </p:sp>
    </p:spTree>
    <p:extLst>
      <p:ext uri="{BB962C8B-B14F-4D97-AF65-F5344CB8AC3E}">
        <p14:creationId xmlns:p14="http://schemas.microsoft.com/office/powerpoint/2010/main" val="34765724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F73963-F176-1043-A647-5340A1E92A5E}"/>
              </a:ext>
            </a:extLst>
          </p:cNvPr>
          <p:cNvSpPr>
            <a:spLocks noGrp="1"/>
          </p:cNvSpPr>
          <p:nvPr>
            <p:ph type="title"/>
          </p:nvPr>
        </p:nvSpPr>
        <p:spPr/>
        <p:txBody>
          <a:bodyPr>
            <a:normAutofit fontScale="90000"/>
          </a:bodyPr>
          <a:lstStyle/>
          <a:p>
            <a:r>
              <a:rPr lang="en-US" dirty="0"/>
              <a:t>APA transport cart</a:t>
            </a:r>
          </a:p>
        </p:txBody>
      </p:sp>
      <p:sp>
        <p:nvSpPr>
          <p:cNvPr id="3" name="Content Placeholder 2">
            <a:extLst>
              <a:ext uri="{FF2B5EF4-FFF2-40B4-BE49-F238E27FC236}">
                <a16:creationId xmlns:a16="http://schemas.microsoft.com/office/drawing/2014/main" id="{16ACE83B-1AE8-F64B-9D3A-156F24528D22}"/>
              </a:ext>
            </a:extLst>
          </p:cNvPr>
          <p:cNvSpPr>
            <a:spLocks noGrp="1"/>
          </p:cNvSpPr>
          <p:nvPr>
            <p:ph idx="1"/>
          </p:nvPr>
        </p:nvSpPr>
        <p:spPr>
          <a:xfrm>
            <a:off x="838200" y="1057276"/>
            <a:ext cx="6720840" cy="5119687"/>
          </a:xfrm>
        </p:spPr>
        <p:txBody>
          <a:bodyPr/>
          <a:lstStyle/>
          <a:p>
            <a:r>
              <a:rPr lang="en-US" dirty="0"/>
              <a:t>The design of the cart used to move the APA around in the cleanroom has significant impact on the cleanroom. The present design is 4m wide which restricts motion around the APA significantly.</a:t>
            </a:r>
          </a:p>
          <a:p>
            <a:r>
              <a:rPr lang="en-US" dirty="0"/>
              <a:t>Can the cart be made narrower?</a:t>
            </a:r>
          </a:p>
          <a:p>
            <a:r>
              <a:rPr lang="en-US" dirty="0"/>
              <a:t>Are braces needed on both sides?</a:t>
            </a:r>
          </a:p>
          <a:p>
            <a:r>
              <a:rPr lang="en-US" dirty="0"/>
              <a:t>When can the cart be in AR with a turning unit for testing? </a:t>
            </a:r>
          </a:p>
        </p:txBody>
      </p:sp>
      <p:pic>
        <p:nvPicPr>
          <p:cNvPr id="5" name="Picture 4">
            <a:extLst>
              <a:ext uri="{FF2B5EF4-FFF2-40B4-BE49-F238E27FC236}">
                <a16:creationId xmlns:a16="http://schemas.microsoft.com/office/drawing/2014/main" id="{CB7D47B4-E1E6-9D41-81A8-C13044A8E079}"/>
              </a:ext>
            </a:extLst>
          </p:cNvPr>
          <p:cNvPicPr>
            <a:picLocks noChangeAspect="1"/>
          </p:cNvPicPr>
          <p:nvPr/>
        </p:nvPicPr>
        <p:blipFill rotWithShape="1">
          <a:blip r:embed="rId2"/>
          <a:srcRect l="26562" t="27222" r="51688" b="34889"/>
          <a:stretch/>
        </p:blipFill>
        <p:spPr>
          <a:xfrm>
            <a:off x="7780020" y="1226820"/>
            <a:ext cx="3657600" cy="3584028"/>
          </a:xfrm>
          <a:prstGeom prst="rect">
            <a:avLst/>
          </a:prstGeom>
        </p:spPr>
      </p:pic>
      <p:sp>
        <p:nvSpPr>
          <p:cNvPr id="6" name="Footer Placeholder 5">
            <a:extLst>
              <a:ext uri="{FF2B5EF4-FFF2-40B4-BE49-F238E27FC236}">
                <a16:creationId xmlns:a16="http://schemas.microsoft.com/office/drawing/2014/main" id="{BF7D62D3-40D0-4C4B-9DC6-8DF7989E14B6}"/>
              </a:ext>
            </a:extLst>
          </p:cNvPr>
          <p:cNvSpPr>
            <a:spLocks noGrp="1"/>
          </p:cNvSpPr>
          <p:nvPr>
            <p:ph type="ftr" sz="quarter" idx="11"/>
          </p:nvPr>
        </p:nvSpPr>
        <p:spPr/>
        <p:txBody>
          <a:bodyPr/>
          <a:lstStyle/>
          <a:p>
            <a:r>
              <a:rPr lang="en-US"/>
              <a:t>J Stewart</a:t>
            </a:r>
          </a:p>
        </p:txBody>
      </p:sp>
      <p:sp>
        <p:nvSpPr>
          <p:cNvPr id="7" name="Slide Number Placeholder 6">
            <a:extLst>
              <a:ext uri="{FF2B5EF4-FFF2-40B4-BE49-F238E27FC236}">
                <a16:creationId xmlns:a16="http://schemas.microsoft.com/office/drawing/2014/main" id="{E6A2CB76-C69F-8C40-B026-40CBF2CA74C4}"/>
              </a:ext>
            </a:extLst>
          </p:cNvPr>
          <p:cNvSpPr>
            <a:spLocks noGrp="1"/>
          </p:cNvSpPr>
          <p:nvPr>
            <p:ph type="sldNum" sz="quarter" idx="12"/>
          </p:nvPr>
        </p:nvSpPr>
        <p:spPr/>
        <p:txBody>
          <a:bodyPr/>
          <a:lstStyle/>
          <a:p>
            <a:fld id="{34053344-E1DD-C64B-BAC6-34C53667CC78}" type="slidenum">
              <a:rPr lang="en-US" smtClean="0"/>
              <a:t>10</a:t>
            </a:fld>
            <a:endParaRPr lang="en-US"/>
          </a:p>
        </p:txBody>
      </p:sp>
      <p:sp>
        <p:nvSpPr>
          <p:cNvPr id="8" name="Date Placeholder 7">
            <a:extLst>
              <a:ext uri="{FF2B5EF4-FFF2-40B4-BE49-F238E27FC236}">
                <a16:creationId xmlns:a16="http://schemas.microsoft.com/office/drawing/2014/main" id="{3EF59B65-1DBD-744A-9429-4721E60930D0}"/>
              </a:ext>
            </a:extLst>
          </p:cNvPr>
          <p:cNvSpPr>
            <a:spLocks noGrp="1"/>
          </p:cNvSpPr>
          <p:nvPr>
            <p:ph type="dt" sz="half" idx="10"/>
          </p:nvPr>
        </p:nvSpPr>
        <p:spPr/>
        <p:txBody>
          <a:bodyPr/>
          <a:lstStyle/>
          <a:p>
            <a:r>
              <a:rPr lang="en-US"/>
              <a:t>8/20/19</a:t>
            </a:r>
          </a:p>
        </p:txBody>
      </p:sp>
    </p:spTree>
    <p:extLst>
      <p:ext uri="{BB962C8B-B14F-4D97-AF65-F5344CB8AC3E}">
        <p14:creationId xmlns:p14="http://schemas.microsoft.com/office/powerpoint/2010/main" val="11428474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706E11-2324-D749-B159-B6D1116DAFC3}"/>
              </a:ext>
            </a:extLst>
          </p:cNvPr>
          <p:cNvSpPr>
            <a:spLocks noGrp="1"/>
          </p:cNvSpPr>
          <p:nvPr>
            <p:ph type="title"/>
          </p:nvPr>
        </p:nvSpPr>
        <p:spPr/>
        <p:txBody>
          <a:bodyPr>
            <a:normAutofit fontScale="90000"/>
          </a:bodyPr>
          <a:lstStyle/>
          <a:p>
            <a:r>
              <a:rPr lang="en-US" dirty="0"/>
              <a:t>CISC and CAL</a:t>
            </a:r>
          </a:p>
        </p:txBody>
      </p:sp>
      <p:sp>
        <p:nvSpPr>
          <p:cNvPr id="3" name="Content Placeholder 2">
            <a:extLst>
              <a:ext uri="{FF2B5EF4-FFF2-40B4-BE49-F238E27FC236}">
                <a16:creationId xmlns:a16="http://schemas.microsoft.com/office/drawing/2014/main" id="{26570D28-6DDB-854D-9437-C7A8F4F5C7B3}"/>
              </a:ext>
            </a:extLst>
          </p:cNvPr>
          <p:cNvSpPr>
            <a:spLocks noGrp="1"/>
          </p:cNvSpPr>
          <p:nvPr>
            <p:ph idx="1"/>
          </p:nvPr>
        </p:nvSpPr>
        <p:spPr/>
        <p:txBody>
          <a:bodyPr/>
          <a:lstStyle/>
          <a:p>
            <a:r>
              <a:rPr lang="en-US" dirty="0"/>
              <a:t>Need to understand the installation process in detail if this is to be shown at any review next year. Working through the details (process and interfaces) could easily take 6 months.</a:t>
            </a:r>
          </a:p>
          <a:p>
            <a:r>
              <a:rPr lang="en-US" dirty="0"/>
              <a:t>A realistic plan for what is possible/desired for the reviews should be made after the scope decisions are officially approved.</a:t>
            </a:r>
          </a:p>
          <a:p>
            <a:pPr lvl="1"/>
            <a:r>
              <a:rPr lang="en-US" dirty="0"/>
              <a:t>Engineering effort is needed here if new elements are to be added to the model.</a:t>
            </a:r>
          </a:p>
        </p:txBody>
      </p:sp>
      <p:sp>
        <p:nvSpPr>
          <p:cNvPr id="4" name="Footer Placeholder 3">
            <a:extLst>
              <a:ext uri="{FF2B5EF4-FFF2-40B4-BE49-F238E27FC236}">
                <a16:creationId xmlns:a16="http://schemas.microsoft.com/office/drawing/2014/main" id="{09D5A0E0-A48D-BC45-AAC1-9F3A0CA811D8}"/>
              </a:ext>
            </a:extLst>
          </p:cNvPr>
          <p:cNvSpPr>
            <a:spLocks noGrp="1"/>
          </p:cNvSpPr>
          <p:nvPr>
            <p:ph type="ftr" sz="quarter" idx="11"/>
          </p:nvPr>
        </p:nvSpPr>
        <p:spPr/>
        <p:txBody>
          <a:bodyPr/>
          <a:lstStyle/>
          <a:p>
            <a:r>
              <a:rPr lang="en-US"/>
              <a:t>J Stewart</a:t>
            </a:r>
          </a:p>
        </p:txBody>
      </p:sp>
      <p:sp>
        <p:nvSpPr>
          <p:cNvPr id="5" name="Slide Number Placeholder 4">
            <a:extLst>
              <a:ext uri="{FF2B5EF4-FFF2-40B4-BE49-F238E27FC236}">
                <a16:creationId xmlns:a16="http://schemas.microsoft.com/office/drawing/2014/main" id="{62D5FE57-D460-BB44-8F4D-40B25517E24E}"/>
              </a:ext>
            </a:extLst>
          </p:cNvPr>
          <p:cNvSpPr>
            <a:spLocks noGrp="1"/>
          </p:cNvSpPr>
          <p:nvPr>
            <p:ph type="sldNum" sz="quarter" idx="12"/>
          </p:nvPr>
        </p:nvSpPr>
        <p:spPr/>
        <p:txBody>
          <a:bodyPr/>
          <a:lstStyle/>
          <a:p>
            <a:fld id="{34053344-E1DD-C64B-BAC6-34C53667CC78}" type="slidenum">
              <a:rPr lang="en-US" smtClean="0"/>
              <a:t>11</a:t>
            </a:fld>
            <a:endParaRPr lang="en-US"/>
          </a:p>
        </p:txBody>
      </p:sp>
      <p:sp>
        <p:nvSpPr>
          <p:cNvPr id="6" name="Date Placeholder 5">
            <a:extLst>
              <a:ext uri="{FF2B5EF4-FFF2-40B4-BE49-F238E27FC236}">
                <a16:creationId xmlns:a16="http://schemas.microsoft.com/office/drawing/2014/main" id="{C61EA702-A93E-E64D-AED8-7B27060801D5}"/>
              </a:ext>
            </a:extLst>
          </p:cNvPr>
          <p:cNvSpPr>
            <a:spLocks noGrp="1"/>
          </p:cNvSpPr>
          <p:nvPr>
            <p:ph type="dt" sz="half" idx="10"/>
          </p:nvPr>
        </p:nvSpPr>
        <p:spPr/>
        <p:txBody>
          <a:bodyPr/>
          <a:lstStyle/>
          <a:p>
            <a:r>
              <a:rPr lang="en-US"/>
              <a:t>8/20/19</a:t>
            </a:r>
          </a:p>
        </p:txBody>
      </p:sp>
    </p:spTree>
    <p:extLst>
      <p:ext uri="{BB962C8B-B14F-4D97-AF65-F5344CB8AC3E}">
        <p14:creationId xmlns:p14="http://schemas.microsoft.com/office/powerpoint/2010/main" val="20137375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A2AEA4-05EB-0548-9E4E-09DD0A50B86E}"/>
              </a:ext>
            </a:extLst>
          </p:cNvPr>
          <p:cNvSpPr>
            <a:spLocks noGrp="1"/>
          </p:cNvSpPr>
          <p:nvPr>
            <p:ph type="title"/>
          </p:nvPr>
        </p:nvSpPr>
        <p:spPr/>
        <p:txBody>
          <a:bodyPr>
            <a:normAutofit fontScale="90000"/>
          </a:bodyPr>
          <a:lstStyle/>
          <a:p>
            <a:r>
              <a:rPr lang="en-US" dirty="0"/>
              <a:t>Electrical design for the Cleanroom and cryostat</a:t>
            </a:r>
          </a:p>
        </p:txBody>
      </p:sp>
      <p:sp>
        <p:nvSpPr>
          <p:cNvPr id="3" name="Content Placeholder 2">
            <a:extLst>
              <a:ext uri="{FF2B5EF4-FFF2-40B4-BE49-F238E27FC236}">
                <a16:creationId xmlns:a16="http://schemas.microsoft.com/office/drawing/2014/main" id="{5A3D2E52-5C88-794D-B59A-C0B64506DC07}"/>
              </a:ext>
            </a:extLst>
          </p:cNvPr>
          <p:cNvSpPr>
            <a:spLocks noGrp="1"/>
          </p:cNvSpPr>
          <p:nvPr>
            <p:ph idx="1"/>
          </p:nvPr>
        </p:nvSpPr>
        <p:spPr/>
        <p:txBody>
          <a:bodyPr/>
          <a:lstStyle/>
          <a:p>
            <a:r>
              <a:rPr lang="en-US" dirty="0"/>
              <a:t>The cost will be a major part of the DOE review in October. An estimate for the electrical cost for the cleanroom and cryostat is required for this. In order to estimate the cost the quantity and location of the power needs to be laid out. </a:t>
            </a:r>
          </a:p>
          <a:p>
            <a:r>
              <a:rPr lang="en-US" dirty="0"/>
              <a:t>The next steps are to define the loads and circuits, place the power outlets, and start the estimating process.</a:t>
            </a:r>
          </a:p>
          <a:p>
            <a:endParaRPr lang="en-US" dirty="0"/>
          </a:p>
          <a:p>
            <a:r>
              <a:rPr lang="en-US" dirty="0"/>
              <a:t>The location of the outlets will be shown at the weekly meetings in the next few weeks .</a:t>
            </a:r>
          </a:p>
          <a:p>
            <a:endParaRPr lang="en-US" dirty="0"/>
          </a:p>
        </p:txBody>
      </p:sp>
      <p:sp>
        <p:nvSpPr>
          <p:cNvPr id="4" name="Footer Placeholder 3">
            <a:extLst>
              <a:ext uri="{FF2B5EF4-FFF2-40B4-BE49-F238E27FC236}">
                <a16:creationId xmlns:a16="http://schemas.microsoft.com/office/drawing/2014/main" id="{7F8A67FD-4FAF-E048-AFB1-F4C83DAD18B2}"/>
              </a:ext>
            </a:extLst>
          </p:cNvPr>
          <p:cNvSpPr>
            <a:spLocks noGrp="1"/>
          </p:cNvSpPr>
          <p:nvPr>
            <p:ph type="ftr" sz="quarter" idx="11"/>
          </p:nvPr>
        </p:nvSpPr>
        <p:spPr/>
        <p:txBody>
          <a:bodyPr/>
          <a:lstStyle/>
          <a:p>
            <a:r>
              <a:rPr lang="en-US"/>
              <a:t>J Stewart</a:t>
            </a:r>
          </a:p>
        </p:txBody>
      </p:sp>
      <p:sp>
        <p:nvSpPr>
          <p:cNvPr id="5" name="Slide Number Placeholder 4">
            <a:extLst>
              <a:ext uri="{FF2B5EF4-FFF2-40B4-BE49-F238E27FC236}">
                <a16:creationId xmlns:a16="http://schemas.microsoft.com/office/drawing/2014/main" id="{730EE65A-82B8-B443-ADAC-09C4E3E3DA99}"/>
              </a:ext>
            </a:extLst>
          </p:cNvPr>
          <p:cNvSpPr>
            <a:spLocks noGrp="1"/>
          </p:cNvSpPr>
          <p:nvPr>
            <p:ph type="sldNum" sz="quarter" idx="12"/>
          </p:nvPr>
        </p:nvSpPr>
        <p:spPr/>
        <p:txBody>
          <a:bodyPr/>
          <a:lstStyle/>
          <a:p>
            <a:fld id="{34053344-E1DD-C64B-BAC6-34C53667CC78}" type="slidenum">
              <a:rPr lang="en-US" smtClean="0"/>
              <a:t>12</a:t>
            </a:fld>
            <a:endParaRPr lang="en-US"/>
          </a:p>
        </p:txBody>
      </p:sp>
      <p:sp>
        <p:nvSpPr>
          <p:cNvPr id="6" name="Date Placeholder 5">
            <a:extLst>
              <a:ext uri="{FF2B5EF4-FFF2-40B4-BE49-F238E27FC236}">
                <a16:creationId xmlns:a16="http://schemas.microsoft.com/office/drawing/2014/main" id="{585B4E88-9662-8543-B40A-AB3042063ED8}"/>
              </a:ext>
            </a:extLst>
          </p:cNvPr>
          <p:cNvSpPr>
            <a:spLocks noGrp="1"/>
          </p:cNvSpPr>
          <p:nvPr>
            <p:ph type="dt" sz="half" idx="10"/>
          </p:nvPr>
        </p:nvSpPr>
        <p:spPr/>
        <p:txBody>
          <a:bodyPr/>
          <a:lstStyle/>
          <a:p>
            <a:r>
              <a:rPr lang="en-US"/>
              <a:t>8/20/19</a:t>
            </a:r>
          </a:p>
        </p:txBody>
      </p:sp>
    </p:spTree>
    <p:extLst>
      <p:ext uri="{BB962C8B-B14F-4D97-AF65-F5344CB8AC3E}">
        <p14:creationId xmlns:p14="http://schemas.microsoft.com/office/powerpoint/2010/main" val="33136258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5C21FE-7588-E440-A314-BFE4A673FD86}"/>
              </a:ext>
            </a:extLst>
          </p:cNvPr>
          <p:cNvSpPr>
            <a:spLocks noGrp="1"/>
          </p:cNvSpPr>
          <p:nvPr>
            <p:ph type="title"/>
          </p:nvPr>
        </p:nvSpPr>
        <p:spPr/>
        <p:txBody>
          <a:bodyPr>
            <a:normAutofit fontScale="90000"/>
          </a:bodyPr>
          <a:lstStyle/>
          <a:p>
            <a:r>
              <a:rPr lang="en-US" dirty="0"/>
              <a:t>Fire suppression concept for cleanroom</a:t>
            </a:r>
          </a:p>
        </p:txBody>
      </p:sp>
      <p:sp>
        <p:nvSpPr>
          <p:cNvPr id="3" name="Content Placeholder 2">
            <a:extLst>
              <a:ext uri="{FF2B5EF4-FFF2-40B4-BE49-F238E27FC236}">
                <a16:creationId xmlns:a16="http://schemas.microsoft.com/office/drawing/2014/main" id="{CE83EB66-8B99-4D44-AFC9-7F8848BA4CAF}"/>
              </a:ext>
            </a:extLst>
          </p:cNvPr>
          <p:cNvSpPr>
            <a:spLocks noGrp="1"/>
          </p:cNvSpPr>
          <p:nvPr>
            <p:ph idx="1"/>
          </p:nvPr>
        </p:nvSpPr>
        <p:spPr/>
        <p:txBody>
          <a:bodyPr/>
          <a:lstStyle/>
          <a:p>
            <a:r>
              <a:rPr lang="en-US" dirty="0"/>
              <a:t>Like the electrical the fire suppression also needs designed.</a:t>
            </a:r>
          </a:p>
          <a:p>
            <a:endParaRPr lang="en-US" dirty="0"/>
          </a:p>
          <a:p>
            <a:r>
              <a:rPr lang="en-US" dirty="0"/>
              <a:t>Bill and I have been to busy to make progress here.</a:t>
            </a:r>
          </a:p>
        </p:txBody>
      </p:sp>
      <p:sp>
        <p:nvSpPr>
          <p:cNvPr id="4" name="Footer Placeholder 3">
            <a:extLst>
              <a:ext uri="{FF2B5EF4-FFF2-40B4-BE49-F238E27FC236}">
                <a16:creationId xmlns:a16="http://schemas.microsoft.com/office/drawing/2014/main" id="{8EED9C78-E743-6542-BD61-C8F196EB13C3}"/>
              </a:ext>
            </a:extLst>
          </p:cNvPr>
          <p:cNvSpPr>
            <a:spLocks noGrp="1"/>
          </p:cNvSpPr>
          <p:nvPr>
            <p:ph type="ftr" sz="quarter" idx="11"/>
          </p:nvPr>
        </p:nvSpPr>
        <p:spPr/>
        <p:txBody>
          <a:bodyPr/>
          <a:lstStyle/>
          <a:p>
            <a:r>
              <a:rPr lang="en-US"/>
              <a:t>J Stewart</a:t>
            </a:r>
          </a:p>
        </p:txBody>
      </p:sp>
      <p:sp>
        <p:nvSpPr>
          <p:cNvPr id="5" name="Slide Number Placeholder 4">
            <a:extLst>
              <a:ext uri="{FF2B5EF4-FFF2-40B4-BE49-F238E27FC236}">
                <a16:creationId xmlns:a16="http://schemas.microsoft.com/office/drawing/2014/main" id="{CADC6E39-2A34-964C-AADF-7AC959161ADB}"/>
              </a:ext>
            </a:extLst>
          </p:cNvPr>
          <p:cNvSpPr>
            <a:spLocks noGrp="1"/>
          </p:cNvSpPr>
          <p:nvPr>
            <p:ph type="sldNum" sz="quarter" idx="12"/>
          </p:nvPr>
        </p:nvSpPr>
        <p:spPr/>
        <p:txBody>
          <a:bodyPr/>
          <a:lstStyle/>
          <a:p>
            <a:fld id="{34053344-E1DD-C64B-BAC6-34C53667CC78}" type="slidenum">
              <a:rPr lang="en-US" smtClean="0"/>
              <a:t>13</a:t>
            </a:fld>
            <a:endParaRPr lang="en-US"/>
          </a:p>
        </p:txBody>
      </p:sp>
      <p:sp>
        <p:nvSpPr>
          <p:cNvPr id="6" name="Date Placeholder 5">
            <a:extLst>
              <a:ext uri="{FF2B5EF4-FFF2-40B4-BE49-F238E27FC236}">
                <a16:creationId xmlns:a16="http://schemas.microsoft.com/office/drawing/2014/main" id="{A5D6B6E5-0632-E944-BA75-6EB5438FFB90}"/>
              </a:ext>
            </a:extLst>
          </p:cNvPr>
          <p:cNvSpPr>
            <a:spLocks noGrp="1"/>
          </p:cNvSpPr>
          <p:nvPr>
            <p:ph type="dt" sz="half" idx="10"/>
          </p:nvPr>
        </p:nvSpPr>
        <p:spPr/>
        <p:txBody>
          <a:bodyPr/>
          <a:lstStyle/>
          <a:p>
            <a:r>
              <a:rPr lang="en-US"/>
              <a:t>8/20/19</a:t>
            </a:r>
          </a:p>
        </p:txBody>
      </p:sp>
    </p:spTree>
    <p:extLst>
      <p:ext uri="{BB962C8B-B14F-4D97-AF65-F5344CB8AC3E}">
        <p14:creationId xmlns:p14="http://schemas.microsoft.com/office/powerpoint/2010/main" val="33443315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C0A3F6-AEA8-5549-B668-77153D006186}"/>
              </a:ext>
            </a:extLst>
          </p:cNvPr>
          <p:cNvSpPr>
            <a:spLocks noGrp="1"/>
          </p:cNvSpPr>
          <p:nvPr>
            <p:ph type="title"/>
          </p:nvPr>
        </p:nvSpPr>
        <p:spPr/>
        <p:txBody>
          <a:bodyPr>
            <a:normAutofit fontScale="90000"/>
          </a:bodyPr>
          <a:lstStyle/>
          <a:p>
            <a:r>
              <a:rPr lang="en-US" dirty="0"/>
              <a:t>Ventilation </a:t>
            </a:r>
          </a:p>
        </p:txBody>
      </p:sp>
      <p:sp>
        <p:nvSpPr>
          <p:cNvPr id="3" name="Content Placeholder 2">
            <a:extLst>
              <a:ext uri="{FF2B5EF4-FFF2-40B4-BE49-F238E27FC236}">
                <a16:creationId xmlns:a16="http://schemas.microsoft.com/office/drawing/2014/main" id="{AC96C119-5EEB-FE4E-AD16-F73F038311FA}"/>
              </a:ext>
            </a:extLst>
          </p:cNvPr>
          <p:cNvSpPr>
            <a:spLocks noGrp="1"/>
          </p:cNvSpPr>
          <p:nvPr>
            <p:ph idx="1"/>
          </p:nvPr>
        </p:nvSpPr>
        <p:spPr/>
        <p:txBody>
          <a:bodyPr/>
          <a:lstStyle/>
          <a:p>
            <a:r>
              <a:rPr lang="en-US" dirty="0"/>
              <a:t>A simple ventilation system for the cleanroom and cryostat has been conceptually laid out.</a:t>
            </a:r>
          </a:p>
          <a:p>
            <a:pPr lvl="1"/>
            <a:r>
              <a:rPr lang="en-US" dirty="0"/>
              <a:t>Has no cooling or humidity control, but does meet the minimum airflow for ISO-8 per ISO-14644. </a:t>
            </a:r>
          </a:p>
          <a:p>
            <a:pPr lvl="1"/>
            <a:r>
              <a:rPr lang="en-US" dirty="0"/>
              <a:t>No modeling of the airflow has been performed to verify there are not stagnant areas.</a:t>
            </a:r>
          </a:p>
          <a:p>
            <a:pPr lvl="1"/>
            <a:r>
              <a:rPr lang="en-US" dirty="0"/>
              <a:t>Should be engineered by a HVAC engineer.</a:t>
            </a:r>
          </a:p>
        </p:txBody>
      </p:sp>
      <p:sp>
        <p:nvSpPr>
          <p:cNvPr id="4" name="Date Placeholder 3">
            <a:extLst>
              <a:ext uri="{FF2B5EF4-FFF2-40B4-BE49-F238E27FC236}">
                <a16:creationId xmlns:a16="http://schemas.microsoft.com/office/drawing/2014/main" id="{D96502DA-704C-1C46-A3EC-9B96B28AC92F}"/>
              </a:ext>
            </a:extLst>
          </p:cNvPr>
          <p:cNvSpPr>
            <a:spLocks noGrp="1"/>
          </p:cNvSpPr>
          <p:nvPr>
            <p:ph type="dt" sz="half" idx="10"/>
          </p:nvPr>
        </p:nvSpPr>
        <p:spPr/>
        <p:txBody>
          <a:bodyPr/>
          <a:lstStyle/>
          <a:p>
            <a:r>
              <a:rPr lang="en-US"/>
              <a:t>8/20/19</a:t>
            </a:r>
          </a:p>
        </p:txBody>
      </p:sp>
      <p:sp>
        <p:nvSpPr>
          <p:cNvPr id="5" name="Footer Placeholder 4">
            <a:extLst>
              <a:ext uri="{FF2B5EF4-FFF2-40B4-BE49-F238E27FC236}">
                <a16:creationId xmlns:a16="http://schemas.microsoft.com/office/drawing/2014/main" id="{D54973E9-C458-604E-9BA5-19CDE2844080}"/>
              </a:ext>
            </a:extLst>
          </p:cNvPr>
          <p:cNvSpPr>
            <a:spLocks noGrp="1"/>
          </p:cNvSpPr>
          <p:nvPr>
            <p:ph type="ftr" sz="quarter" idx="11"/>
          </p:nvPr>
        </p:nvSpPr>
        <p:spPr/>
        <p:txBody>
          <a:bodyPr/>
          <a:lstStyle/>
          <a:p>
            <a:r>
              <a:rPr lang="en-US"/>
              <a:t>J Stewart</a:t>
            </a:r>
          </a:p>
        </p:txBody>
      </p:sp>
      <p:sp>
        <p:nvSpPr>
          <p:cNvPr id="6" name="Slide Number Placeholder 5">
            <a:extLst>
              <a:ext uri="{FF2B5EF4-FFF2-40B4-BE49-F238E27FC236}">
                <a16:creationId xmlns:a16="http://schemas.microsoft.com/office/drawing/2014/main" id="{783C7D93-0203-3C47-B32A-0091F1DCE3F6}"/>
              </a:ext>
            </a:extLst>
          </p:cNvPr>
          <p:cNvSpPr>
            <a:spLocks noGrp="1"/>
          </p:cNvSpPr>
          <p:nvPr>
            <p:ph type="sldNum" sz="quarter" idx="12"/>
          </p:nvPr>
        </p:nvSpPr>
        <p:spPr/>
        <p:txBody>
          <a:bodyPr/>
          <a:lstStyle/>
          <a:p>
            <a:fld id="{34053344-E1DD-C64B-BAC6-34C53667CC78}" type="slidenum">
              <a:rPr lang="en-US" smtClean="0"/>
              <a:t>14</a:t>
            </a:fld>
            <a:endParaRPr lang="en-US"/>
          </a:p>
        </p:txBody>
      </p:sp>
    </p:spTree>
    <p:extLst>
      <p:ext uri="{BB962C8B-B14F-4D97-AF65-F5344CB8AC3E}">
        <p14:creationId xmlns:p14="http://schemas.microsoft.com/office/powerpoint/2010/main" val="22122561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0CB056-7D69-4F47-9214-0BD29C1F6954}"/>
              </a:ext>
            </a:extLst>
          </p:cNvPr>
          <p:cNvSpPr>
            <a:spLocks noGrp="1"/>
          </p:cNvSpPr>
          <p:nvPr>
            <p:ph type="title"/>
          </p:nvPr>
        </p:nvSpPr>
        <p:spPr/>
        <p:txBody>
          <a:bodyPr>
            <a:normAutofit fontScale="90000"/>
          </a:bodyPr>
          <a:lstStyle/>
          <a:p>
            <a:r>
              <a:rPr lang="en-US" dirty="0"/>
              <a:t>Egress plan for cleanroom</a:t>
            </a:r>
          </a:p>
        </p:txBody>
      </p:sp>
      <p:sp>
        <p:nvSpPr>
          <p:cNvPr id="3" name="Content Placeholder 2">
            <a:extLst>
              <a:ext uri="{FF2B5EF4-FFF2-40B4-BE49-F238E27FC236}">
                <a16:creationId xmlns:a16="http://schemas.microsoft.com/office/drawing/2014/main" id="{CC5D964E-4A90-5F42-A427-23803DED9CDB}"/>
              </a:ext>
            </a:extLst>
          </p:cNvPr>
          <p:cNvSpPr>
            <a:spLocks noGrp="1"/>
          </p:cNvSpPr>
          <p:nvPr>
            <p:ph idx="1"/>
          </p:nvPr>
        </p:nvSpPr>
        <p:spPr>
          <a:xfrm>
            <a:off x="838200" y="1057277"/>
            <a:ext cx="10515600" cy="2009774"/>
          </a:xfrm>
        </p:spPr>
        <p:txBody>
          <a:bodyPr>
            <a:normAutofit lnSpcReduction="10000"/>
          </a:bodyPr>
          <a:lstStyle/>
          <a:p>
            <a:r>
              <a:rPr lang="en-US" dirty="0"/>
              <a:t>Presently we are seeing roughly 20 people on the top level of the cleanroom. These people are working on moving APA, Installing electronics boxes, cabling the APA and testing the final system. This is enough to require a stairway for secondary egress. Fitting this into the system is challenging.</a:t>
            </a:r>
          </a:p>
        </p:txBody>
      </p:sp>
      <p:pic>
        <p:nvPicPr>
          <p:cNvPr id="4" name="Picture 3">
            <a:extLst>
              <a:ext uri="{FF2B5EF4-FFF2-40B4-BE49-F238E27FC236}">
                <a16:creationId xmlns:a16="http://schemas.microsoft.com/office/drawing/2014/main" id="{41CD5213-9F00-6D4F-94B7-87B4314A33C6}"/>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6238875" y="3067050"/>
            <a:ext cx="5953125" cy="3790950"/>
          </a:xfrm>
          <a:prstGeom prst="rect">
            <a:avLst/>
          </a:prstGeom>
          <a:noFill/>
          <a:ln>
            <a:noFill/>
          </a:ln>
        </p:spPr>
      </p:pic>
      <p:sp>
        <p:nvSpPr>
          <p:cNvPr id="5" name="Content Placeholder 2">
            <a:extLst>
              <a:ext uri="{FF2B5EF4-FFF2-40B4-BE49-F238E27FC236}">
                <a16:creationId xmlns:a16="http://schemas.microsoft.com/office/drawing/2014/main" id="{A07CE2C6-96A5-4541-8F7A-F7282D60D17F}"/>
              </a:ext>
            </a:extLst>
          </p:cNvPr>
          <p:cNvSpPr txBox="1">
            <a:spLocks/>
          </p:cNvSpPr>
          <p:nvPr/>
        </p:nvSpPr>
        <p:spPr>
          <a:xfrm>
            <a:off x="838200" y="2952750"/>
            <a:ext cx="5400675" cy="309752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We are presently looking into engineering options.</a:t>
            </a:r>
          </a:p>
          <a:p>
            <a:r>
              <a:rPr lang="en-US" dirty="0"/>
              <a:t>The mid-level probably has an average occupancy around 1 and a peak around 5. We are investigating ships ladders for this (possibly the cryostat).</a:t>
            </a:r>
          </a:p>
        </p:txBody>
      </p:sp>
      <p:sp>
        <p:nvSpPr>
          <p:cNvPr id="6" name="Footer Placeholder 5">
            <a:extLst>
              <a:ext uri="{FF2B5EF4-FFF2-40B4-BE49-F238E27FC236}">
                <a16:creationId xmlns:a16="http://schemas.microsoft.com/office/drawing/2014/main" id="{9819BF50-3BC8-664C-A96D-C9472ED2D72D}"/>
              </a:ext>
            </a:extLst>
          </p:cNvPr>
          <p:cNvSpPr>
            <a:spLocks noGrp="1"/>
          </p:cNvSpPr>
          <p:nvPr>
            <p:ph type="ftr" sz="quarter" idx="11"/>
          </p:nvPr>
        </p:nvSpPr>
        <p:spPr/>
        <p:txBody>
          <a:bodyPr/>
          <a:lstStyle/>
          <a:p>
            <a:r>
              <a:rPr lang="en-US"/>
              <a:t>J Stewart</a:t>
            </a:r>
          </a:p>
        </p:txBody>
      </p:sp>
      <p:sp>
        <p:nvSpPr>
          <p:cNvPr id="7" name="Slide Number Placeholder 6">
            <a:extLst>
              <a:ext uri="{FF2B5EF4-FFF2-40B4-BE49-F238E27FC236}">
                <a16:creationId xmlns:a16="http://schemas.microsoft.com/office/drawing/2014/main" id="{CBC3A015-2A17-EB47-94B6-1D1CAE9BF336}"/>
              </a:ext>
            </a:extLst>
          </p:cNvPr>
          <p:cNvSpPr>
            <a:spLocks noGrp="1"/>
          </p:cNvSpPr>
          <p:nvPr>
            <p:ph type="sldNum" sz="quarter" idx="12"/>
          </p:nvPr>
        </p:nvSpPr>
        <p:spPr/>
        <p:txBody>
          <a:bodyPr/>
          <a:lstStyle/>
          <a:p>
            <a:fld id="{34053344-E1DD-C64B-BAC6-34C53667CC78}" type="slidenum">
              <a:rPr lang="en-US" smtClean="0"/>
              <a:t>15</a:t>
            </a:fld>
            <a:endParaRPr lang="en-US"/>
          </a:p>
        </p:txBody>
      </p:sp>
      <p:sp>
        <p:nvSpPr>
          <p:cNvPr id="8" name="Date Placeholder 7">
            <a:extLst>
              <a:ext uri="{FF2B5EF4-FFF2-40B4-BE49-F238E27FC236}">
                <a16:creationId xmlns:a16="http://schemas.microsoft.com/office/drawing/2014/main" id="{72E3698F-3B2B-3E4C-8ECD-29C157EA75BC}"/>
              </a:ext>
            </a:extLst>
          </p:cNvPr>
          <p:cNvSpPr>
            <a:spLocks noGrp="1"/>
          </p:cNvSpPr>
          <p:nvPr>
            <p:ph type="dt" sz="half" idx="10"/>
          </p:nvPr>
        </p:nvSpPr>
        <p:spPr/>
        <p:txBody>
          <a:bodyPr/>
          <a:lstStyle/>
          <a:p>
            <a:r>
              <a:rPr lang="en-US"/>
              <a:t>8/20/19</a:t>
            </a:r>
          </a:p>
        </p:txBody>
      </p:sp>
    </p:spTree>
    <p:extLst>
      <p:ext uri="{BB962C8B-B14F-4D97-AF65-F5344CB8AC3E}">
        <p14:creationId xmlns:p14="http://schemas.microsoft.com/office/powerpoint/2010/main" val="38019719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B74EB1-668A-A947-B0AA-5C2509ADCC78}"/>
              </a:ext>
            </a:extLst>
          </p:cNvPr>
          <p:cNvSpPr>
            <a:spLocks noGrp="1"/>
          </p:cNvSpPr>
          <p:nvPr>
            <p:ph type="title"/>
          </p:nvPr>
        </p:nvSpPr>
        <p:spPr/>
        <p:txBody>
          <a:bodyPr>
            <a:normAutofit fontScale="90000"/>
          </a:bodyPr>
          <a:lstStyle/>
          <a:p>
            <a:r>
              <a:rPr lang="en-US" dirty="0"/>
              <a:t>APA cover panels</a:t>
            </a:r>
          </a:p>
        </p:txBody>
      </p:sp>
      <p:sp>
        <p:nvSpPr>
          <p:cNvPr id="3" name="Content Placeholder 2">
            <a:extLst>
              <a:ext uri="{FF2B5EF4-FFF2-40B4-BE49-F238E27FC236}">
                <a16:creationId xmlns:a16="http://schemas.microsoft.com/office/drawing/2014/main" id="{28A35FE2-8D5F-4D4B-A6C9-15F23D715242}"/>
              </a:ext>
            </a:extLst>
          </p:cNvPr>
          <p:cNvSpPr>
            <a:spLocks noGrp="1"/>
          </p:cNvSpPr>
          <p:nvPr>
            <p:ph idx="1"/>
          </p:nvPr>
        </p:nvSpPr>
        <p:spPr/>
        <p:txBody>
          <a:bodyPr/>
          <a:lstStyle/>
          <a:p>
            <a:r>
              <a:rPr lang="en-US" dirty="0"/>
              <a:t>The cover panel and corner bracket design for </a:t>
            </a:r>
            <a:r>
              <a:rPr lang="en-US" dirty="0" err="1"/>
              <a:t>ProtoDUNE</a:t>
            </a:r>
            <a:r>
              <a:rPr lang="en-US" dirty="0"/>
              <a:t> was very labor intensive to remove. It required handling a lot of loose hardware (that got dropped), had loose fuzz which went everywhere, and was heavy. This needs improved for DUNE.</a:t>
            </a:r>
          </a:p>
          <a:p>
            <a:r>
              <a:rPr lang="en-US" dirty="0"/>
              <a:t>Need a new design that allows the panels to be removed while on the towers in a safe and clean manner is needed. The present time estimate has many hours planed just for panel removal.</a:t>
            </a:r>
          </a:p>
        </p:txBody>
      </p:sp>
      <p:sp>
        <p:nvSpPr>
          <p:cNvPr id="4" name="Footer Placeholder 3">
            <a:extLst>
              <a:ext uri="{FF2B5EF4-FFF2-40B4-BE49-F238E27FC236}">
                <a16:creationId xmlns:a16="http://schemas.microsoft.com/office/drawing/2014/main" id="{54FC9638-C153-264B-919C-19C9D571C395}"/>
              </a:ext>
            </a:extLst>
          </p:cNvPr>
          <p:cNvSpPr>
            <a:spLocks noGrp="1"/>
          </p:cNvSpPr>
          <p:nvPr>
            <p:ph type="ftr" sz="quarter" idx="11"/>
          </p:nvPr>
        </p:nvSpPr>
        <p:spPr/>
        <p:txBody>
          <a:bodyPr/>
          <a:lstStyle/>
          <a:p>
            <a:r>
              <a:rPr lang="en-US"/>
              <a:t>J Stewart</a:t>
            </a:r>
          </a:p>
        </p:txBody>
      </p:sp>
      <p:sp>
        <p:nvSpPr>
          <p:cNvPr id="5" name="Slide Number Placeholder 4">
            <a:extLst>
              <a:ext uri="{FF2B5EF4-FFF2-40B4-BE49-F238E27FC236}">
                <a16:creationId xmlns:a16="http://schemas.microsoft.com/office/drawing/2014/main" id="{10BC6622-1420-754B-8FDF-98DF020B9D93}"/>
              </a:ext>
            </a:extLst>
          </p:cNvPr>
          <p:cNvSpPr>
            <a:spLocks noGrp="1"/>
          </p:cNvSpPr>
          <p:nvPr>
            <p:ph type="sldNum" sz="quarter" idx="12"/>
          </p:nvPr>
        </p:nvSpPr>
        <p:spPr/>
        <p:txBody>
          <a:bodyPr/>
          <a:lstStyle/>
          <a:p>
            <a:fld id="{34053344-E1DD-C64B-BAC6-34C53667CC78}" type="slidenum">
              <a:rPr lang="en-US" smtClean="0"/>
              <a:t>16</a:t>
            </a:fld>
            <a:endParaRPr lang="en-US"/>
          </a:p>
        </p:txBody>
      </p:sp>
      <p:sp>
        <p:nvSpPr>
          <p:cNvPr id="6" name="Date Placeholder 5">
            <a:extLst>
              <a:ext uri="{FF2B5EF4-FFF2-40B4-BE49-F238E27FC236}">
                <a16:creationId xmlns:a16="http://schemas.microsoft.com/office/drawing/2014/main" id="{E361CEE3-4D54-CE47-B666-18D3EE81119B}"/>
              </a:ext>
            </a:extLst>
          </p:cNvPr>
          <p:cNvSpPr>
            <a:spLocks noGrp="1"/>
          </p:cNvSpPr>
          <p:nvPr>
            <p:ph type="dt" sz="half" idx="10"/>
          </p:nvPr>
        </p:nvSpPr>
        <p:spPr/>
        <p:txBody>
          <a:bodyPr/>
          <a:lstStyle/>
          <a:p>
            <a:r>
              <a:rPr lang="en-US"/>
              <a:t>8/20/19</a:t>
            </a:r>
          </a:p>
        </p:txBody>
      </p:sp>
    </p:spTree>
    <p:extLst>
      <p:ext uri="{BB962C8B-B14F-4D97-AF65-F5344CB8AC3E}">
        <p14:creationId xmlns:p14="http://schemas.microsoft.com/office/powerpoint/2010/main" val="37749295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2890D0-744B-1F47-98B2-39527B0B1635}"/>
              </a:ext>
            </a:extLst>
          </p:cNvPr>
          <p:cNvSpPr>
            <a:spLocks noGrp="1"/>
          </p:cNvSpPr>
          <p:nvPr>
            <p:ph type="title"/>
          </p:nvPr>
        </p:nvSpPr>
        <p:spPr/>
        <p:txBody>
          <a:bodyPr>
            <a:normAutofit fontScale="90000"/>
          </a:bodyPr>
          <a:lstStyle/>
          <a:p>
            <a:r>
              <a:rPr lang="en-US" dirty="0"/>
              <a:t>Installation QA plan is needed</a:t>
            </a:r>
          </a:p>
        </p:txBody>
      </p:sp>
      <p:sp>
        <p:nvSpPr>
          <p:cNvPr id="3" name="Content Placeholder 2">
            <a:extLst>
              <a:ext uri="{FF2B5EF4-FFF2-40B4-BE49-F238E27FC236}">
                <a16:creationId xmlns:a16="http://schemas.microsoft.com/office/drawing/2014/main" id="{192BDDA9-149E-D241-9E20-DE5C2B4B446D}"/>
              </a:ext>
            </a:extLst>
          </p:cNvPr>
          <p:cNvSpPr>
            <a:spLocks noGrp="1"/>
          </p:cNvSpPr>
          <p:nvPr>
            <p:ph idx="1"/>
          </p:nvPr>
        </p:nvSpPr>
        <p:spPr/>
        <p:txBody>
          <a:bodyPr/>
          <a:lstStyle/>
          <a:p>
            <a:r>
              <a:rPr lang="en-US" dirty="0"/>
              <a:t>In preparation for the DOE reviews the installation QC plan needs developed. </a:t>
            </a:r>
          </a:p>
          <a:p>
            <a:r>
              <a:rPr lang="en-US" dirty="0"/>
              <a:t>This requires first having the installation plan and then developing the QC for each piece of equipment.</a:t>
            </a:r>
          </a:p>
          <a:p>
            <a:r>
              <a:rPr lang="en-US" dirty="0"/>
              <a:t>The first step is to develop the installation plan and procedures.</a:t>
            </a:r>
          </a:p>
          <a:p>
            <a:endParaRPr lang="en-US" dirty="0"/>
          </a:p>
          <a:p>
            <a:r>
              <a:rPr lang="en-US" dirty="0"/>
              <a:t>Do we need this at the DOE review next year?</a:t>
            </a:r>
          </a:p>
          <a:p>
            <a:pPr lvl="1"/>
            <a:endParaRPr lang="en-US" dirty="0"/>
          </a:p>
        </p:txBody>
      </p:sp>
      <p:sp>
        <p:nvSpPr>
          <p:cNvPr id="4" name="Footer Placeholder 3">
            <a:extLst>
              <a:ext uri="{FF2B5EF4-FFF2-40B4-BE49-F238E27FC236}">
                <a16:creationId xmlns:a16="http://schemas.microsoft.com/office/drawing/2014/main" id="{D0DD49A7-088C-214A-B104-6610F2CD5AA2}"/>
              </a:ext>
            </a:extLst>
          </p:cNvPr>
          <p:cNvSpPr>
            <a:spLocks noGrp="1"/>
          </p:cNvSpPr>
          <p:nvPr>
            <p:ph type="ftr" sz="quarter" idx="11"/>
          </p:nvPr>
        </p:nvSpPr>
        <p:spPr/>
        <p:txBody>
          <a:bodyPr/>
          <a:lstStyle/>
          <a:p>
            <a:r>
              <a:rPr lang="en-US"/>
              <a:t>J Stewart</a:t>
            </a:r>
          </a:p>
        </p:txBody>
      </p:sp>
      <p:sp>
        <p:nvSpPr>
          <p:cNvPr id="5" name="Slide Number Placeholder 4">
            <a:extLst>
              <a:ext uri="{FF2B5EF4-FFF2-40B4-BE49-F238E27FC236}">
                <a16:creationId xmlns:a16="http://schemas.microsoft.com/office/drawing/2014/main" id="{7D770BD6-0968-9443-AEB6-1566C7C7E503}"/>
              </a:ext>
            </a:extLst>
          </p:cNvPr>
          <p:cNvSpPr>
            <a:spLocks noGrp="1"/>
          </p:cNvSpPr>
          <p:nvPr>
            <p:ph type="sldNum" sz="quarter" idx="12"/>
          </p:nvPr>
        </p:nvSpPr>
        <p:spPr/>
        <p:txBody>
          <a:bodyPr/>
          <a:lstStyle/>
          <a:p>
            <a:fld id="{34053344-E1DD-C64B-BAC6-34C53667CC78}" type="slidenum">
              <a:rPr lang="en-US" smtClean="0"/>
              <a:t>17</a:t>
            </a:fld>
            <a:endParaRPr lang="en-US"/>
          </a:p>
        </p:txBody>
      </p:sp>
      <p:sp>
        <p:nvSpPr>
          <p:cNvPr id="6" name="Date Placeholder 5">
            <a:extLst>
              <a:ext uri="{FF2B5EF4-FFF2-40B4-BE49-F238E27FC236}">
                <a16:creationId xmlns:a16="http://schemas.microsoft.com/office/drawing/2014/main" id="{A6BB9061-E285-2C44-A1F7-145FF7ECA242}"/>
              </a:ext>
            </a:extLst>
          </p:cNvPr>
          <p:cNvSpPr>
            <a:spLocks noGrp="1"/>
          </p:cNvSpPr>
          <p:nvPr>
            <p:ph type="dt" sz="half" idx="10"/>
          </p:nvPr>
        </p:nvSpPr>
        <p:spPr/>
        <p:txBody>
          <a:bodyPr/>
          <a:lstStyle/>
          <a:p>
            <a:r>
              <a:rPr lang="en-US"/>
              <a:t>8/20/19</a:t>
            </a:r>
          </a:p>
        </p:txBody>
      </p:sp>
    </p:spTree>
    <p:extLst>
      <p:ext uri="{BB962C8B-B14F-4D97-AF65-F5344CB8AC3E}">
        <p14:creationId xmlns:p14="http://schemas.microsoft.com/office/powerpoint/2010/main" val="2481226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AF891BD-FD17-D34C-8050-5F455D168D75}"/>
              </a:ext>
            </a:extLst>
          </p:cNvPr>
          <p:cNvSpPr>
            <a:spLocks noGrp="1"/>
          </p:cNvSpPr>
          <p:nvPr>
            <p:ph type="title"/>
          </p:nvPr>
        </p:nvSpPr>
        <p:spPr/>
        <p:txBody>
          <a:bodyPr/>
          <a:lstStyle/>
          <a:p>
            <a:r>
              <a:rPr lang="en-US" dirty="0"/>
              <a:t>Discussion</a:t>
            </a:r>
          </a:p>
        </p:txBody>
      </p:sp>
      <p:sp>
        <p:nvSpPr>
          <p:cNvPr id="5" name="Text Placeholder 4">
            <a:extLst>
              <a:ext uri="{FF2B5EF4-FFF2-40B4-BE49-F238E27FC236}">
                <a16:creationId xmlns:a16="http://schemas.microsoft.com/office/drawing/2014/main" id="{018E6B42-8836-6E46-B0BC-39E62F4D035D}"/>
              </a:ext>
            </a:extLst>
          </p:cNvPr>
          <p:cNvSpPr>
            <a:spLocks noGrp="1"/>
          </p:cNvSpPr>
          <p:nvPr>
            <p:ph type="body" idx="1"/>
          </p:nvPr>
        </p:nvSpPr>
        <p:spPr/>
        <p:txBody>
          <a:bodyPr/>
          <a:lstStyle/>
          <a:p>
            <a:endParaRPr lang="en-US"/>
          </a:p>
        </p:txBody>
      </p:sp>
      <p:sp>
        <p:nvSpPr>
          <p:cNvPr id="6" name="Footer Placeholder 5">
            <a:extLst>
              <a:ext uri="{FF2B5EF4-FFF2-40B4-BE49-F238E27FC236}">
                <a16:creationId xmlns:a16="http://schemas.microsoft.com/office/drawing/2014/main" id="{89101193-C7E1-474B-8DDF-2912B91AE601}"/>
              </a:ext>
            </a:extLst>
          </p:cNvPr>
          <p:cNvSpPr>
            <a:spLocks noGrp="1"/>
          </p:cNvSpPr>
          <p:nvPr>
            <p:ph type="ftr" sz="quarter" idx="11"/>
          </p:nvPr>
        </p:nvSpPr>
        <p:spPr/>
        <p:txBody>
          <a:bodyPr/>
          <a:lstStyle/>
          <a:p>
            <a:r>
              <a:rPr lang="en-US"/>
              <a:t>J Stewart</a:t>
            </a:r>
          </a:p>
        </p:txBody>
      </p:sp>
      <p:sp>
        <p:nvSpPr>
          <p:cNvPr id="7" name="Slide Number Placeholder 6">
            <a:extLst>
              <a:ext uri="{FF2B5EF4-FFF2-40B4-BE49-F238E27FC236}">
                <a16:creationId xmlns:a16="http://schemas.microsoft.com/office/drawing/2014/main" id="{530BB885-EA73-C74C-B2C4-8AA86A2AB14D}"/>
              </a:ext>
            </a:extLst>
          </p:cNvPr>
          <p:cNvSpPr>
            <a:spLocks noGrp="1"/>
          </p:cNvSpPr>
          <p:nvPr>
            <p:ph type="sldNum" sz="quarter" idx="12"/>
          </p:nvPr>
        </p:nvSpPr>
        <p:spPr/>
        <p:txBody>
          <a:bodyPr/>
          <a:lstStyle/>
          <a:p>
            <a:fld id="{34053344-E1DD-C64B-BAC6-34C53667CC78}" type="slidenum">
              <a:rPr lang="en-US" smtClean="0"/>
              <a:t>18</a:t>
            </a:fld>
            <a:endParaRPr lang="en-US"/>
          </a:p>
        </p:txBody>
      </p:sp>
      <p:sp>
        <p:nvSpPr>
          <p:cNvPr id="8" name="Date Placeholder 7">
            <a:extLst>
              <a:ext uri="{FF2B5EF4-FFF2-40B4-BE49-F238E27FC236}">
                <a16:creationId xmlns:a16="http://schemas.microsoft.com/office/drawing/2014/main" id="{2641BFBC-DC4D-9442-8F09-C59140556639}"/>
              </a:ext>
            </a:extLst>
          </p:cNvPr>
          <p:cNvSpPr>
            <a:spLocks noGrp="1"/>
          </p:cNvSpPr>
          <p:nvPr>
            <p:ph type="dt" sz="half" idx="10"/>
          </p:nvPr>
        </p:nvSpPr>
        <p:spPr/>
        <p:txBody>
          <a:bodyPr/>
          <a:lstStyle/>
          <a:p>
            <a:r>
              <a:rPr lang="en-US"/>
              <a:t>8/20/19</a:t>
            </a:r>
          </a:p>
        </p:txBody>
      </p:sp>
    </p:spTree>
    <p:extLst>
      <p:ext uri="{BB962C8B-B14F-4D97-AF65-F5344CB8AC3E}">
        <p14:creationId xmlns:p14="http://schemas.microsoft.com/office/powerpoint/2010/main" val="38931956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AA5EFF-12F4-9142-8373-DD52D9629994}"/>
              </a:ext>
            </a:extLst>
          </p:cNvPr>
          <p:cNvSpPr>
            <a:spLocks noGrp="1"/>
          </p:cNvSpPr>
          <p:nvPr>
            <p:ph type="title"/>
          </p:nvPr>
        </p:nvSpPr>
        <p:spPr/>
        <p:txBody>
          <a:bodyPr>
            <a:normAutofit fontScale="90000"/>
          </a:bodyPr>
          <a:lstStyle/>
          <a:p>
            <a:r>
              <a:rPr lang="en-US" dirty="0"/>
              <a:t>APA transport frame</a:t>
            </a:r>
          </a:p>
        </p:txBody>
      </p:sp>
      <p:sp>
        <p:nvSpPr>
          <p:cNvPr id="3" name="Content Placeholder 2">
            <a:extLst>
              <a:ext uri="{FF2B5EF4-FFF2-40B4-BE49-F238E27FC236}">
                <a16:creationId xmlns:a16="http://schemas.microsoft.com/office/drawing/2014/main" id="{FCB04547-8944-1245-B847-259398C03874}"/>
              </a:ext>
            </a:extLst>
          </p:cNvPr>
          <p:cNvSpPr>
            <a:spLocks noGrp="1"/>
          </p:cNvSpPr>
          <p:nvPr>
            <p:ph idx="1"/>
          </p:nvPr>
        </p:nvSpPr>
        <p:spPr>
          <a:xfrm>
            <a:off x="388620" y="1064896"/>
            <a:ext cx="7589520" cy="5119687"/>
          </a:xfrm>
        </p:spPr>
        <p:txBody>
          <a:bodyPr/>
          <a:lstStyle/>
          <a:p>
            <a:r>
              <a:rPr lang="en-US" dirty="0"/>
              <a:t> </a:t>
            </a:r>
          </a:p>
        </p:txBody>
      </p:sp>
      <p:pic>
        <p:nvPicPr>
          <p:cNvPr id="4" name="Picture 2" descr="C:\Users\sutclif\Documents\proe\DUNE\Docs\exploded.jpg">
            <a:extLst>
              <a:ext uri="{FF2B5EF4-FFF2-40B4-BE49-F238E27FC236}">
                <a16:creationId xmlns:a16="http://schemas.microsoft.com/office/drawing/2014/main" id="{9BDD022C-79E6-3E40-B791-1FAA0BE2C66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5961" t="3880" r="9952" b="6972"/>
          <a:stretch/>
        </p:blipFill>
        <p:spPr bwMode="auto">
          <a:xfrm>
            <a:off x="5822266" y="1134476"/>
            <a:ext cx="6459415" cy="4980525"/>
          </a:xfrm>
          <a:prstGeom prst="rect">
            <a:avLst/>
          </a:prstGeom>
          <a:noFill/>
          <a:extLst>
            <a:ext uri="{909E8E84-426E-40DD-AFC4-6F175D3DCCD1}">
              <a14:hiddenFill xmlns:a14="http://schemas.microsoft.com/office/drawing/2010/main">
                <a:solidFill>
                  <a:srgbClr val="FFFFFF"/>
                </a:solidFill>
              </a14:hiddenFill>
            </a:ext>
          </a:extLst>
        </p:spPr>
      </p:pic>
      <p:sp>
        <p:nvSpPr>
          <p:cNvPr id="5" name="Footer Placeholder 4">
            <a:extLst>
              <a:ext uri="{FF2B5EF4-FFF2-40B4-BE49-F238E27FC236}">
                <a16:creationId xmlns:a16="http://schemas.microsoft.com/office/drawing/2014/main" id="{9FF8AFCC-41A6-FE43-9E4A-A46434772EA9}"/>
              </a:ext>
            </a:extLst>
          </p:cNvPr>
          <p:cNvSpPr>
            <a:spLocks noGrp="1"/>
          </p:cNvSpPr>
          <p:nvPr>
            <p:ph type="ftr" sz="quarter" idx="11"/>
          </p:nvPr>
        </p:nvSpPr>
        <p:spPr/>
        <p:txBody>
          <a:bodyPr/>
          <a:lstStyle/>
          <a:p>
            <a:r>
              <a:rPr lang="en-US"/>
              <a:t>J Stewart</a:t>
            </a:r>
          </a:p>
        </p:txBody>
      </p:sp>
      <p:sp>
        <p:nvSpPr>
          <p:cNvPr id="6" name="Slide Number Placeholder 5">
            <a:extLst>
              <a:ext uri="{FF2B5EF4-FFF2-40B4-BE49-F238E27FC236}">
                <a16:creationId xmlns:a16="http://schemas.microsoft.com/office/drawing/2014/main" id="{684D3C20-3E46-A848-9AE2-070DA42D52C7}"/>
              </a:ext>
            </a:extLst>
          </p:cNvPr>
          <p:cNvSpPr>
            <a:spLocks noGrp="1"/>
          </p:cNvSpPr>
          <p:nvPr>
            <p:ph type="sldNum" sz="quarter" idx="12"/>
          </p:nvPr>
        </p:nvSpPr>
        <p:spPr/>
        <p:txBody>
          <a:bodyPr/>
          <a:lstStyle/>
          <a:p>
            <a:fld id="{34053344-E1DD-C64B-BAC6-34C53667CC78}" type="slidenum">
              <a:rPr lang="en-US" smtClean="0"/>
              <a:t>19</a:t>
            </a:fld>
            <a:endParaRPr lang="en-US"/>
          </a:p>
        </p:txBody>
      </p:sp>
      <p:sp>
        <p:nvSpPr>
          <p:cNvPr id="7" name="Date Placeholder 6">
            <a:extLst>
              <a:ext uri="{FF2B5EF4-FFF2-40B4-BE49-F238E27FC236}">
                <a16:creationId xmlns:a16="http://schemas.microsoft.com/office/drawing/2014/main" id="{2B48CE0A-A964-3940-A146-D32E3695D851}"/>
              </a:ext>
            </a:extLst>
          </p:cNvPr>
          <p:cNvSpPr>
            <a:spLocks noGrp="1"/>
          </p:cNvSpPr>
          <p:nvPr>
            <p:ph type="dt" sz="half" idx="10"/>
          </p:nvPr>
        </p:nvSpPr>
        <p:spPr/>
        <p:txBody>
          <a:bodyPr/>
          <a:lstStyle/>
          <a:p>
            <a:r>
              <a:rPr lang="en-US"/>
              <a:t>8/20/19</a:t>
            </a:r>
          </a:p>
        </p:txBody>
      </p:sp>
    </p:spTree>
    <p:extLst>
      <p:ext uri="{BB962C8B-B14F-4D97-AF65-F5344CB8AC3E}">
        <p14:creationId xmlns:p14="http://schemas.microsoft.com/office/powerpoint/2010/main" val="28825049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7EB65A-F944-1E42-B808-7052AE33A4AC}"/>
              </a:ext>
            </a:extLst>
          </p:cNvPr>
          <p:cNvSpPr>
            <a:spLocks noGrp="1"/>
          </p:cNvSpPr>
          <p:nvPr>
            <p:ph type="title"/>
          </p:nvPr>
        </p:nvSpPr>
        <p:spPr>
          <a:xfrm>
            <a:off x="838200" y="201612"/>
            <a:ext cx="10515600" cy="855663"/>
          </a:xfrm>
        </p:spPr>
        <p:txBody>
          <a:bodyPr>
            <a:normAutofit/>
          </a:bodyPr>
          <a:lstStyle/>
          <a:p>
            <a:r>
              <a:rPr lang="en-US" dirty="0"/>
              <a:t>Critical Decisions</a:t>
            </a:r>
          </a:p>
        </p:txBody>
      </p:sp>
      <p:sp>
        <p:nvSpPr>
          <p:cNvPr id="3" name="Content Placeholder 2">
            <a:extLst>
              <a:ext uri="{FF2B5EF4-FFF2-40B4-BE49-F238E27FC236}">
                <a16:creationId xmlns:a16="http://schemas.microsoft.com/office/drawing/2014/main" id="{E6206D58-8B36-5442-8B27-6FDE441BF764}"/>
              </a:ext>
            </a:extLst>
          </p:cNvPr>
          <p:cNvSpPr>
            <a:spLocks noGrp="1"/>
          </p:cNvSpPr>
          <p:nvPr>
            <p:ph idx="1"/>
          </p:nvPr>
        </p:nvSpPr>
        <p:spPr/>
        <p:txBody>
          <a:bodyPr>
            <a:normAutofit/>
          </a:bodyPr>
          <a:lstStyle/>
          <a:p>
            <a:r>
              <a:rPr lang="en-US" dirty="0"/>
              <a:t>We need to decide if the slots in conduit in the APA side tubes will be adequate to allow PD installation and still enable CE cable installation.</a:t>
            </a:r>
          </a:p>
          <a:p>
            <a:pPr lvl="1"/>
            <a:r>
              <a:rPr lang="en-US" dirty="0"/>
              <a:t>Definitive decision after September test with Marco.</a:t>
            </a:r>
          </a:p>
          <a:p>
            <a:r>
              <a:rPr lang="en-US" dirty="0"/>
              <a:t>When are the FC deployed?</a:t>
            </a:r>
          </a:p>
          <a:p>
            <a:pPr lvl="1"/>
            <a:r>
              <a:rPr lang="en-US" dirty="0"/>
              <a:t>This revises the schedule. It may add time to the schedule.</a:t>
            </a:r>
          </a:p>
          <a:p>
            <a:r>
              <a:rPr lang="en-US" dirty="0"/>
              <a:t>Where are the DAQ computers?</a:t>
            </a:r>
          </a:p>
          <a:p>
            <a:r>
              <a:rPr lang="en-US" dirty="0"/>
              <a:t>A </a:t>
            </a:r>
            <a:r>
              <a:rPr lang="en-US" u="sng" dirty="0"/>
              <a:t>baseline</a:t>
            </a:r>
            <a:r>
              <a:rPr lang="en-US" dirty="0"/>
              <a:t> scope for the CISC and CAL systems needs determined so concrete planning of the installation can be done.</a:t>
            </a:r>
          </a:p>
          <a:p>
            <a:pPr lvl="1"/>
            <a:r>
              <a:rPr lang="en-US" dirty="0"/>
              <a:t>The systems have many interfaces to the different components and the installation equipment. </a:t>
            </a:r>
          </a:p>
          <a:p>
            <a:pPr lvl="1"/>
            <a:r>
              <a:rPr lang="en-US" dirty="0"/>
              <a:t>At present </a:t>
            </a:r>
            <a:r>
              <a:rPr lang="en-US" dirty="0">
                <a:solidFill>
                  <a:srgbClr val="FF0000"/>
                </a:solidFill>
              </a:rPr>
              <a:t>no</a:t>
            </a:r>
            <a:r>
              <a:rPr lang="en-US" dirty="0"/>
              <a:t> elements from these consortia are in the 3D model.</a:t>
            </a:r>
          </a:p>
          <a:p>
            <a:pPr lvl="1"/>
            <a:endParaRPr lang="en-US" dirty="0"/>
          </a:p>
          <a:p>
            <a:pPr marL="457200" lvl="1" indent="0">
              <a:buNone/>
            </a:pPr>
            <a:endParaRPr lang="en-US" dirty="0"/>
          </a:p>
        </p:txBody>
      </p:sp>
      <p:sp>
        <p:nvSpPr>
          <p:cNvPr id="4" name="Footer Placeholder 3">
            <a:extLst>
              <a:ext uri="{FF2B5EF4-FFF2-40B4-BE49-F238E27FC236}">
                <a16:creationId xmlns:a16="http://schemas.microsoft.com/office/drawing/2014/main" id="{E14E6655-16B3-CC48-BAAD-723A2D69367A}"/>
              </a:ext>
            </a:extLst>
          </p:cNvPr>
          <p:cNvSpPr>
            <a:spLocks noGrp="1"/>
          </p:cNvSpPr>
          <p:nvPr>
            <p:ph type="ftr" sz="quarter" idx="11"/>
          </p:nvPr>
        </p:nvSpPr>
        <p:spPr/>
        <p:txBody>
          <a:bodyPr/>
          <a:lstStyle/>
          <a:p>
            <a:r>
              <a:rPr lang="en-US"/>
              <a:t>J Stewart</a:t>
            </a:r>
          </a:p>
        </p:txBody>
      </p:sp>
      <p:sp>
        <p:nvSpPr>
          <p:cNvPr id="5" name="Slide Number Placeholder 4">
            <a:extLst>
              <a:ext uri="{FF2B5EF4-FFF2-40B4-BE49-F238E27FC236}">
                <a16:creationId xmlns:a16="http://schemas.microsoft.com/office/drawing/2014/main" id="{C72E8EE9-1E44-0D45-8F89-FD22F2C1E2E7}"/>
              </a:ext>
            </a:extLst>
          </p:cNvPr>
          <p:cNvSpPr>
            <a:spLocks noGrp="1"/>
          </p:cNvSpPr>
          <p:nvPr>
            <p:ph type="sldNum" sz="quarter" idx="12"/>
          </p:nvPr>
        </p:nvSpPr>
        <p:spPr/>
        <p:txBody>
          <a:bodyPr/>
          <a:lstStyle/>
          <a:p>
            <a:fld id="{34053344-E1DD-C64B-BAC6-34C53667CC78}" type="slidenum">
              <a:rPr lang="en-US" smtClean="0"/>
              <a:t>2</a:t>
            </a:fld>
            <a:endParaRPr lang="en-US"/>
          </a:p>
        </p:txBody>
      </p:sp>
      <p:sp>
        <p:nvSpPr>
          <p:cNvPr id="6" name="Date Placeholder 5">
            <a:extLst>
              <a:ext uri="{FF2B5EF4-FFF2-40B4-BE49-F238E27FC236}">
                <a16:creationId xmlns:a16="http://schemas.microsoft.com/office/drawing/2014/main" id="{D4487B10-245D-6B44-8119-CD545FC0832A}"/>
              </a:ext>
            </a:extLst>
          </p:cNvPr>
          <p:cNvSpPr>
            <a:spLocks noGrp="1"/>
          </p:cNvSpPr>
          <p:nvPr>
            <p:ph type="dt" sz="half" idx="10"/>
          </p:nvPr>
        </p:nvSpPr>
        <p:spPr/>
        <p:txBody>
          <a:bodyPr/>
          <a:lstStyle/>
          <a:p>
            <a:r>
              <a:rPr lang="en-US"/>
              <a:t>8/20/19</a:t>
            </a:r>
          </a:p>
        </p:txBody>
      </p:sp>
    </p:spTree>
    <p:extLst>
      <p:ext uri="{BB962C8B-B14F-4D97-AF65-F5344CB8AC3E}">
        <p14:creationId xmlns:p14="http://schemas.microsoft.com/office/powerpoint/2010/main" val="13599151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5E8AF1-21DE-164D-A727-A16FB1482B6F}"/>
              </a:ext>
            </a:extLst>
          </p:cNvPr>
          <p:cNvSpPr>
            <a:spLocks noGrp="1"/>
          </p:cNvSpPr>
          <p:nvPr>
            <p:ph type="title"/>
          </p:nvPr>
        </p:nvSpPr>
        <p:spPr/>
        <p:txBody>
          <a:bodyPr>
            <a:normAutofit fontScale="90000"/>
          </a:bodyPr>
          <a:lstStyle/>
          <a:p>
            <a:r>
              <a:rPr lang="en-US" dirty="0"/>
              <a:t>Underground labor needs</a:t>
            </a:r>
          </a:p>
        </p:txBody>
      </p:sp>
      <p:sp>
        <p:nvSpPr>
          <p:cNvPr id="3" name="Content Placeholder 2">
            <a:extLst>
              <a:ext uri="{FF2B5EF4-FFF2-40B4-BE49-F238E27FC236}">
                <a16:creationId xmlns:a16="http://schemas.microsoft.com/office/drawing/2014/main" id="{FEB3E89C-9996-CF44-9B9D-D75F3CD11C7E}"/>
              </a:ext>
            </a:extLst>
          </p:cNvPr>
          <p:cNvSpPr>
            <a:spLocks noGrp="1"/>
          </p:cNvSpPr>
          <p:nvPr>
            <p:ph idx="1"/>
          </p:nvPr>
        </p:nvSpPr>
        <p:spPr/>
        <p:txBody>
          <a:bodyPr/>
          <a:lstStyle/>
          <a:p>
            <a:r>
              <a:rPr lang="en-US" dirty="0"/>
              <a:t>The underground occupancy is at the limit for parts of the installation period. </a:t>
            </a:r>
          </a:p>
          <a:p>
            <a:pPr lvl="1"/>
            <a:r>
              <a:rPr lang="en-US" dirty="0"/>
              <a:t>This could cause schedule delays and make the weekly planning very difficult.</a:t>
            </a:r>
          </a:p>
          <a:p>
            <a:r>
              <a:rPr lang="en-US" dirty="0"/>
              <a:t>We need to understand if it is possible to reduce the number of people planned underground.</a:t>
            </a:r>
          </a:p>
          <a:p>
            <a:endParaRPr lang="en-US" dirty="0"/>
          </a:p>
          <a:p>
            <a:r>
              <a:rPr lang="en-US" dirty="0"/>
              <a:t>This requires stepping through each activity in more detail and understanding if the time and labor estimates are real. Right now we have looked at 4hr time blocks. By going to finer resolution we may find fewer people are possible. Time and motion studies are needed to really understand the time and labor needs.</a:t>
            </a:r>
          </a:p>
        </p:txBody>
      </p:sp>
      <p:sp>
        <p:nvSpPr>
          <p:cNvPr id="4" name="Footer Placeholder 3">
            <a:extLst>
              <a:ext uri="{FF2B5EF4-FFF2-40B4-BE49-F238E27FC236}">
                <a16:creationId xmlns:a16="http://schemas.microsoft.com/office/drawing/2014/main" id="{472278F1-8CE8-684F-A468-98D5457302A5}"/>
              </a:ext>
            </a:extLst>
          </p:cNvPr>
          <p:cNvSpPr>
            <a:spLocks noGrp="1"/>
          </p:cNvSpPr>
          <p:nvPr>
            <p:ph type="ftr" sz="quarter" idx="11"/>
          </p:nvPr>
        </p:nvSpPr>
        <p:spPr/>
        <p:txBody>
          <a:bodyPr/>
          <a:lstStyle/>
          <a:p>
            <a:r>
              <a:rPr lang="en-US"/>
              <a:t>J Stewart</a:t>
            </a:r>
          </a:p>
        </p:txBody>
      </p:sp>
      <p:sp>
        <p:nvSpPr>
          <p:cNvPr id="5" name="Slide Number Placeholder 4">
            <a:extLst>
              <a:ext uri="{FF2B5EF4-FFF2-40B4-BE49-F238E27FC236}">
                <a16:creationId xmlns:a16="http://schemas.microsoft.com/office/drawing/2014/main" id="{DA333D94-1EED-A444-B406-39AC2B59F493}"/>
              </a:ext>
            </a:extLst>
          </p:cNvPr>
          <p:cNvSpPr>
            <a:spLocks noGrp="1"/>
          </p:cNvSpPr>
          <p:nvPr>
            <p:ph type="sldNum" sz="quarter" idx="12"/>
          </p:nvPr>
        </p:nvSpPr>
        <p:spPr/>
        <p:txBody>
          <a:bodyPr/>
          <a:lstStyle/>
          <a:p>
            <a:fld id="{34053344-E1DD-C64B-BAC6-34C53667CC78}" type="slidenum">
              <a:rPr lang="en-US" smtClean="0"/>
              <a:t>3</a:t>
            </a:fld>
            <a:endParaRPr lang="en-US"/>
          </a:p>
        </p:txBody>
      </p:sp>
      <p:sp>
        <p:nvSpPr>
          <p:cNvPr id="6" name="Date Placeholder 5">
            <a:extLst>
              <a:ext uri="{FF2B5EF4-FFF2-40B4-BE49-F238E27FC236}">
                <a16:creationId xmlns:a16="http://schemas.microsoft.com/office/drawing/2014/main" id="{576E57B0-6D8A-B148-A308-C93B2548B5D5}"/>
              </a:ext>
            </a:extLst>
          </p:cNvPr>
          <p:cNvSpPr>
            <a:spLocks noGrp="1"/>
          </p:cNvSpPr>
          <p:nvPr>
            <p:ph type="dt" sz="half" idx="10"/>
          </p:nvPr>
        </p:nvSpPr>
        <p:spPr/>
        <p:txBody>
          <a:bodyPr/>
          <a:lstStyle/>
          <a:p>
            <a:r>
              <a:rPr lang="en-US"/>
              <a:t>8/20/19</a:t>
            </a:r>
          </a:p>
        </p:txBody>
      </p:sp>
    </p:spTree>
    <p:extLst>
      <p:ext uri="{BB962C8B-B14F-4D97-AF65-F5344CB8AC3E}">
        <p14:creationId xmlns:p14="http://schemas.microsoft.com/office/powerpoint/2010/main" val="18588660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88BE79-E3AE-274D-9D36-6F4893E7EAA1}"/>
              </a:ext>
            </a:extLst>
          </p:cNvPr>
          <p:cNvSpPr>
            <a:spLocks noGrp="1"/>
          </p:cNvSpPr>
          <p:nvPr>
            <p:ph type="title"/>
          </p:nvPr>
        </p:nvSpPr>
        <p:spPr/>
        <p:txBody>
          <a:bodyPr>
            <a:normAutofit fontScale="90000"/>
          </a:bodyPr>
          <a:lstStyle/>
          <a:p>
            <a:r>
              <a:rPr lang="en-US" dirty="0"/>
              <a:t>FC and end wall design revision</a:t>
            </a:r>
          </a:p>
        </p:txBody>
      </p:sp>
      <p:sp>
        <p:nvSpPr>
          <p:cNvPr id="3" name="Content Placeholder 2">
            <a:extLst>
              <a:ext uri="{FF2B5EF4-FFF2-40B4-BE49-F238E27FC236}">
                <a16:creationId xmlns:a16="http://schemas.microsoft.com/office/drawing/2014/main" id="{007D5DCC-9256-9748-BF63-7F7B1463C4E5}"/>
              </a:ext>
            </a:extLst>
          </p:cNvPr>
          <p:cNvSpPr>
            <a:spLocks noGrp="1"/>
          </p:cNvSpPr>
          <p:nvPr>
            <p:ph idx="1"/>
          </p:nvPr>
        </p:nvSpPr>
        <p:spPr/>
        <p:txBody>
          <a:bodyPr>
            <a:normAutofit lnSpcReduction="10000"/>
          </a:bodyPr>
          <a:lstStyle/>
          <a:p>
            <a:r>
              <a:rPr lang="en-US" dirty="0"/>
              <a:t>Revised design of the FC is needed before the details of the FC installation and the interfaces to the other detector components can be clarified. </a:t>
            </a:r>
          </a:p>
          <a:p>
            <a:pPr lvl="1"/>
            <a:r>
              <a:rPr lang="en-US" dirty="0"/>
              <a:t>Where do the ground planes go and when? If these are pre-installed then we need to modify the schedule.</a:t>
            </a:r>
          </a:p>
          <a:p>
            <a:pPr lvl="1"/>
            <a:r>
              <a:rPr lang="en-US" dirty="0"/>
              <a:t>Are there thermometers installed on the ground planes? When are the cables installed? How do these cables interfere with any other equipment on top. </a:t>
            </a:r>
          </a:p>
          <a:p>
            <a:pPr lvl="1"/>
            <a:r>
              <a:rPr lang="en-US" dirty="0"/>
              <a:t>What tooling will be used?</a:t>
            </a:r>
          </a:p>
          <a:p>
            <a:r>
              <a:rPr lang="en-US" dirty="0"/>
              <a:t>The HV installation plan and QC should be required for the next design review.</a:t>
            </a:r>
          </a:p>
          <a:p>
            <a:r>
              <a:rPr lang="en-US" dirty="0"/>
              <a:t>Procedures and QC should be part of the documentation.</a:t>
            </a:r>
          </a:p>
          <a:p>
            <a:pPr lvl="1"/>
            <a:r>
              <a:rPr lang="en-US" dirty="0"/>
              <a:t>Installation needs to work on organizing the place on EDMS to store the installation related documents.</a:t>
            </a:r>
          </a:p>
          <a:p>
            <a:pPr lvl="1"/>
            <a:endParaRPr lang="en-US" dirty="0"/>
          </a:p>
        </p:txBody>
      </p:sp>
      <p:sp>
        <p:nvSpPr>
          <p:cNvPr id="4" name="Footer Placeholder 3">
            <a:extLst>
              <a:ext uri="{FF2B5EF4-FFF2-40B4-BE49-F238E27FC236}">
                <a16:creationId xmlns:a16="http://schemas.microsoft.com/office/drawing/2014/main" id="{0C46D371-F476-2049-BAD1-1E6A24E49BA5}"/>
              </a:ext>
            </a:extLst>
          </p:cNvPr>
          <p:cNvSpPr>
            <a:spLocks noGrp="1"/>
          </p:cNvSpPr>
          <p:nvPr>
            <p:ph type="ftr" sz="quarter" idx="11"/>
          </p:nvPr>
        </p:nvSpPr>
        <p:spPr/>
        <p:txBody>
          <a:bodyPr/>
          <a:lstStyle/>
          <a:p>
            <a:r>
              <a:rPr lang="en-US"/>
              <a:t>J Stewart</a:t>
            </a:r>
          </a:p>
        </p:txBody>
      </p:sp>
      <p:sp>
        <p:nvSpPr>
          <p:cNvPr id="5" name="Slide Number Placeholder 4">
            <a:extLst>
              <a:ext uri="{FF2B5EF4-FFF2-40B4-BE49-F238E27FC236}">
                <a16:creationId xmlns:a16="http://schemas.microsoft.com/office/drawing/2014/main" id="{D0A0C0AA-4253-5045-B261-4FFE62530A29}"/>
              </a:ext>
            </a:extLst>
          </p:cNvPr>
          <p:cNvSpPr>
            <a:spLocks noGrp="1"/>
          </p:cNvSpPr>
          <p:nvPr>
            <p:ph type="sldNum" sz="quarter" idx="12"/>
          </p:nvPr>
        </p:nvSpPr>
        <p:spPr/>
        <p:txBody>
          <a:bodyPr/>
          <a:lstStyle/>
          <a:p>
            <a:fld id="{34053344-E1DD-C64B-BAC6-34C53667CC78}" type="slidenum">
              <a:rPr lang="en-US" smtClean="0"/>
              <a:t>4</a:t>
            </a:fld>
            <a:endParaRPr lang="en-US"/>
          </a:p>
        </p:txBody>
      </p:sp>
      <p:sp>
        <p:nvSpPr>
          <p:cNvPr id="6" name="Date Placeholder 5">
            <a:extLst>
              <a:ext uri="{FF2B5EF4-FFF2-40B4-BE49-F238E27FC236}">
                <a16:creationId xmlns:a16="http://schemas.microsoft.com/office/drawing/2014/main" id="{80AD315B-E601-134C-A84C-8930BB3DC550}"/>
              </a:ext>
            </a:extLst>
          </p:cNvPr>
          <p:cNvSpPr>
            <a:spLocks noGrp="1"/>
          </p:cNvSpPr>
          <p:nvPr>
            <p:ph type="dt" sz="half" idx="10"/>
          </p:nvPr>
        </p:nvSpPr>
        <p:spPr/>
        <p:txBody>
          <a:bodyPr/>
          <a:lstStyle/>
          <a:p>
            <a:r>
              <a:rPr lang="en-US"/>
              <a:t>8/20/19</a:t>
            </a:r>
          </a:p>
        </p:txBody>
      </p:sp>
    </p:spTree>
    <p:extLst>
      <p:ext uri="{BB962C8B-B14F-4D97-AF65-F5344CB8AC3E}">
        <p14:creationId xmlns:p14="http://schemas.microsoft.com/office/powerpoint/2010/main" val="7721999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53DBB2-2E39-2443-96D9-36C4C99696C9}"/>
              </a:ext>
            </a:extLst>
          </p:cNvPr>
          <p:cNvSpPr>
            <a:spLocks noGrp="1"/>
          </p:cNvSpPr>
          <p:nvPr>
            <p:ph type="title"/>
          </p:nvPr>
        </p:nvSpPr>
        <p:spPr/>
        <p:txBody>
          <a:bodyPr>
            <a:normAutofit fontScale="90000"/>
          </a:bodyPr>
          <a:lstStyle/>
          <a:p>
            <a:r>
              <a:rPr lang="en-US" dirty="0"/>
              <a:t>Detector installation inside the cryostat</a:t>
            </a:r>
          </a:p>
        </p:txBody>
      </p:sp>
      <p:sp>
        <p:nvSpPr>
          <p:cNvPr id="3" name="Content Placeholder 2">
            <a:extLst>
              <a:ext uri="{FF2B5EF4-FFF2-40B4-BE49-F238E27FC236}">
                <a16:creationId xmlns:a16="http://schemas.microsoft.com/office/drawing/2014/main" id="{E92E8D3E-BFCF-E44A-8AD0-BCAD559A8073}"/>
              </a:ext>
            </a:extLst>
          </p:cNvPr>
          <p:cNvSpPr>
            <a:spLocks noGrp="1"/>
          </p:cNvSpPr>
          <p:nvPr>
            <p:ph idx="1"/>
          </p:nvPr>
        </p:nvSpPr>
        <p:spPr/>
        <p:txBody>
          <a:bodyPr/>
          <a:lstStyle/>
          <a:p>
            <a:r>
              <a:rPr lang="en-US" dirty="0"/>
              <a:t>All the installation images we have are now very old. It is critical that we start revising the model and start work on detailing the installation process. This will be necessary for all future reviews.</a:t>
            </a:r>
          </a:p>
          <a:p>
            <a:r>
              <a:rPr lang="en-US" dirty="0"/>
              <a:t>This makes it critical that the consortia technical leads ensure that the 3D models for there equipment (including fixtures and tooling) are in EDMS and are current and complete. </a:t>
            </a:r>
          </a:p>
          <a:p>
            <a:pPr lvl="1"/>
            <a:r>
              <a:rPr lang="en-US" dirty="0"/>
              <a:t>These models will be used to assemble both the detector and create the installation process flow images.</a:t>
            </a:r>
          </a:p>
          <a:p>
            <a:r>
              <a:rPr lang="en-US" dirty="0"/>
              <a:t>What is not available soon will not be shown at the October DOE review as part of the installation.</a:t>
            </a:r>
          </a:p>
          <a:p>
            <a:endParaRPr lang="en-US" dirty="0"/>
          </a:p>
        </p:txBody>
      </p:sp>
      <p:sp>
        <p:nvSpPr>
          <p:cNvPr id="4" name="Footer Placeholder 3">
            <a:extLst>
              <a:ext uri="{FF2B5EF4-FFF2-40B4-BE49-F238E27FC236}">
                <a16:creationId xmlns:a16="http://schemas.microsoft.com/office/drawing/2014/main" id="{15790826-0146-894D-95E5-8BD6BF2039AD}"/>
              </a:ext>
            </a:extLst>
          </p:cNvPr>
          <p:cNvSpPr>
            <a:spLocks noGrp="1"/>
          </p:cNvSpPr>
          <p:nvPr>
            <p:ph type="ftr" sz="quarter" idx="11"/>
          </p:nvPr>
        </p:nvSpPr>
        <p:spPr/>
        <p:txBody>
          <a:bodyPr/>
          <a:lstStyle/>
          <a:p>
            <a:r>
              <a:rPr lang="en-US"/>
              <a:t>J Stewart</a:t>
            </a:r>
          </a:p>
        </p:txBody>
      </p:sp>
      <p:sp>
        <p:nvSpPr>
          <p:cNvPr id="5" name="Slide Number Placeholder 4">
            <a:extLst>
              <a:ext uri="{FF2B5EF4-FFF2-40B4-BE49-F238E27FC236}">
                <a16:creationId xmlns:a16="http://schemas.microsoft.com/office/drawing/2014/main" id="{6320D43F-FF48-D144-B070-663C9A036F6D}"/>
              </a:ext>
            </a:extLst>
          </p:cNvPr>
          <p:cNvSpPr>
            <a:spLocks noGrp="1"/>
          </p:cNvSpPr>
          <p:nvPr>
            <p:ph type="sldNum" sz="quarter" idx="12"/>
          </p:nvPr>
        </p:nvSpPr>
        <p:spPr/>
        <p:txBody>
          <a:bodyPr/>
          <a:lstStyle/>
          <a:p>
            <a:fld id="{34053344-E1DD-C64B-BAC6-34C53667CC78}" type="slidenum">
              <a:rPr lang="en-US" smtClean="0"/>
              <a:t>5</a:t>
            </a:fld>
            <a:endParaRPr lang="en-US"/>
          </a:p>
        </p:txBody>
      </p:sp>
      <p:sp>
        <p:nvSpPr>
          <p:cNvPr id="6" name="Date Placeholder 5">
            <a:extLst>
              <a:ext uri="{FF2B5EF4-FFF2-40B4-BE49-F238E27FC236}">
                <a16:creationId xmlns:a16="http://schemas.microsoft.com/office/drawing/2014/main" id="{B1754CDA-477C-0248-9154-522E3E4B51EF}"/>
              </a:ext>
            </a:extLst>
          </p:cNvPr>
          <p:cNvSpPr>
            <a:spLocks noGrp="1"/>
          </p:cNvSpPr>
          <p:nvPr>
            <p:ph type="dt" sz="half" idx="10"/>
          </p:nvPr>
        </p:nvSpPr>
        <p:spPr/>
        <p:txBody>
          <a:bodyPr/>
          <a:lstStyle/>
          <a:p>
            <a:r>
              <a:rPr lang="en-US"/>
              <a:t>8/20/19</a:t>
            </a:r>
          </a:p>
        </p:txBody>
      </p:sp>
    </p:spTree>
    <p:extLst>
      <p:ext uri="{BB962C8B-B14F-4D97-AF65-F5344CB8AC3E}">
        <p14:creationId xmlns:p14="http://schemas.microsoft.com/office/powerpoint/2010/main" val="13398753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0FA418-7CA4-3746-8A91-7393178CB3A5}"/>
              </a:ext>
            </a:extLst>
          </p:cNvPr>
          <p:cNvSpPr>
            <a:spLocks noGrp="1"/>
          </p:cNvSpPr>
          <p:nvPr>
            <p:ph type="title"/>
          </p:nvPr>
        </p:nvSpPr>
        <p:spPr>
          <a:xfrm>
            <a:off x="838200" y="201612"/>
            <a:ext cx="10515600" cy="750887"/>
          </a:xfrm>
        </p:spPr>
        <p:txBody>
          <a:bodyPr>
            <a:noAutofit/>
          </a:bodyPr>
          <a:lstStyle/>
          <a:p>
            <a:r>
              <a:rPr lang="en-US" sz="3600" dirty="0"/>
              <a:t>DAQ/CE installation and other work on cryostat roof</a:t>
            </a:r>
          </a:p>
        </p:txBody>
      </p:sp>
      <p:sp>
        <p:nvSpPr>
          <p:cNvPr id="3" name="Content Placeholder 2">
            <a:extLst>
              <a:ext uri="{FF2B5EF4-FFF2-40B4-BE49-F238E27FC236}">
                <a16:creationId xmlns:a16="http://schemas.microsoft.com/office/drawing/2014/main" id="{5B6FE341-DE68-F14C-8BA3-785A0FE29EEE}"/>
              </a:ext>
            </a:extLst>
          </p:cNvPr>
          <p:cNvSpPr>
            <a:spLocks noGrp="1"/>
          </p:cNvSpPr>
          <p:nvPr>
            <p:ph idx="1"/>
          </p:nvPr>
        </p:nvSpPr>
        <p:spPr/>
        <p:txBody>
          <a:bodyPr/>
          <a:lstStyle/>
          <a:p>
            <a:r>
              <a:rPr lang="en-US" dirty="0"/>
              <a:t>Similar to the work inside the cleanroom we need to step the installation of the DAQ equipment and define the sequence of activities and the needed labor.</a:t>
            </a:r>
          </a:p>
          <a:p>
            <a:pPr lvl="1"/>
            <a:r>
              <a:rPr lang="en-US" dirty="0"/>
              <a:t>I propose doing this at one of the Wednesday morning meetings.</a:t>
            </a:r>
          </a:p>
          <a:p>
            <a:r>
              <a:rPr lang="en-US" dirty="0"/>
              <a:t>The same is true for the CE installation of the  crosses and the WEC.</a:t>
            </a:r>
          </a:p>
        </p:txBody>
      </p:sp>
      <p:sp>
        <p:nvSpPr>
          <p:cNvPr id="4" name="Footer Placeholder 3">
            <a:extLst>
              <a:ext uri="{FF2B5EF4-FFF2-40B4-BE49-F238E27FC236}">
                <a16:creationId xmlns:a16="http://schemas.microsoft.com/office/drawing/2014/main" id="{60EDB2AD-B33E-4842-8A1E-1B08E7DAF857}"/>
              </a:ext>
            </a:extLst>
          </p:cNvPr>
          <p:cNvSpPr>
            <a:spLocks noGrp="1"/>
          </p:cNvSpPr>
          <p:nvPr>
            <p:ph type="ftr" sz="quarter" idx="11"/>
          </p:nvPr>
        </p:nvSpPr>
        <p:spPr/>
        <p:txBody>
          <a:bodyPr/>
          <a:lstStyle/>
          <a:p>
            <a:r>
              <a:rPr lang="en-US"/>
              <a:t>J Stewart</a:t>
            </a:r>
          </a:p>
        </p:txBody>
      </p:sp>
      <p:sp>
        <p:nvSpPr>
          <p:cNvPr id="5" name="Slide Number Placeholder 4">
            <a:extLst>
              <a:ext uri="{FF2B5EF4-FFF2-40B4-BE49-F238E27FC236}">
                <a16:creationId xmlns:a16="http://schemas.microsoft.com/office/drawing/2014/main" id="{C7FF4796-527F-5E47-8F8A-C4843388A001}"/>
              </a:ext>
            </a:extLst>
          </p:cNvPr>
          <p:cNvSpPr>
            <a:spLocks noGrp="1"/>
          </p:cNvSpPr>
          <p:nvPr>
            <p:ph type="sldNum" sz="quarter" idx="12"/>
          </p:nvPr>
        </p:nvSpPr>
        <p:spPr/>
        <p:txBody>
          <a:bodyPr/>
          <a:lstStyle/>
          <a:p>
            <a:fld id="{34053344-E1DD-C64B-BAC6-34C53667CC78}" type="slidenum">
              <a:rPr lang="en-US" smtClean="0"/>
              <a:t>6</a:t>
            </a:fld>
            <a:endParaRPr lang="en-US"/>
          </a:p>
        </p:txBody>
      </p:sp>
      <p:sp>
        <p:nvSpPr>
          <p:cNvPr id="6" name="Date Placeholder 5">
            <a:extLst>
              <a:ext uri="{FF2B5EF4-FFF2-40B4-BE49-F238E27FC236}">
                <a16:creationId xmlns:a16="http://schemas.microsoft.com/office/drawing/2014/main" id="{8587768D-01A6-CB41-B758-B01BB95D846C}"/>
              </a:ext>
            </a:extLst>
          </p:cNvPr>
          <p:cNvSpPr>
            <a:spLocks noGrp="1"/>
          </p:cNvSpPr>
          <p:nvPr>
            <p:ph type="dt" sz="half" idx="10"/>
          </p:nvPr>
        </p:nvSpPr>
        <p:spPr/>
        <p:txBody>
          <a:bodyPr/>
          <a:lstStyle/>
          <a:p>
            <a:r>
              <a:rPr lang="en-US"/>
              <a:t>8/20/19</a:t>
            </a:r>
          </a:p>
        </p:txBody>
      </p:sp>
    </p:spTree>
    <p:extLst>
      <p:ext uri="{BB962C8B-B14F-4D97-AF65-F5344CB8AC3E}">
        <p14:creationId xmlns:p14="http://schemas.microsoft.com/office/powerpoint/2010/main" val="27320282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7B4DF7-1493-574B-B06A-24B3863A8E77}"/>
              </a:ext>
            </a:extLst>
          </p:cNvPr>
          <p:cNvSpPr>
            <a:spLocks noGrp="1"/>
          </p:cNvSpPr>
          <p:nvPr>
            <p:ph type="title"/>
          </p:nvPr>
        </p:nvSpPr>
        <p:spPr/>
        <p:txBody>
          <a:bodyPr>
            <a:normAutofit fontScale="90000"/>
          </a:bodyPr>
          <a:lstStyle/>
          <a:p>
            <a:r>
              <a:rPr lang="en-US" dirty="0"/>
              <a:t>Ash River Phase II</a:t>
            </a:r>
          </a:p>
        </p:txBody>
      </p:sp>
      <p:sp>
        <p:nvSpPr>
          <p:cNvPr id="3" name="Content Placeholder 2">
            <a:extLst>
              <a:ext uri="{FF2B5EF4-FFF2-40B4-BE49-F238E27FC236}">
                <a16:creationId xmlns:a16="http://schemas.microsoft.com/office/drawing/2014/main" id="{DA34F0BF-1933-EE40-97EF-051BCE651AE6}"/>
              </a:ext>
            </a:extLst>
          </p:cNvPr>
          <p:cNvSpPr>
            <a:spLocks noGrp="1"/>
          </p:cNvSpPr>
          <p:nvPr>
            <p:ph idx="1"/>
          </p:nvPr>
        </p:nvSpPr>
        <p:spPr/>
        <p:txBody>
          <a:bodyPr/>
          <a:lstStyle/>
          <a:p>
            <a:r>
              <a:rPr lang="en-US" dirty="0"/>
              <a:t>The present plan is to have the next revision of the Ash River infrastructure in place this winter. This will allow performing test installation of the detector components next year. Experience has shown that this is critical. The test installation will find the flaws in both our designs and in our installation planning. It is needed to get a more refined plan for time and labor.</a:t>
            </a:r>
          </a:p>
          <a:p>
            <a:r>
              <a:rPr lang="en-US" dirty="0"/>
              <a:t>The engineering design of the Ash River phase II setup needs to make progress now. </a:t>
            </a:r>
          </a:p>
          <a:p>
            <a:pPr lvl="1"/>
            <a:r>
              <a:rPr lang="en-US" dirty="0"/>
              <a:t>Bill is preparing to contract structural engineering.</a:t>
            </a:r>
          </a:p>
          <a:p>
            <a:pPr lvl="1"/>
            <a:r>
              <a:rPr lang="en-US" dirty="0"/>
              <a:t>Comments to the AR plan need to be made now.</a:t>
            </a:r>
          </a:p>
          <a:p>
            <a:r>
              <a:rPr lang="en-US" dirty="0"/>
              <a:t>DSS rails and trollies for the AR test are also needed on the same time scale. The planned delivery is Christmas.</a:t>
            </a:r>
          </a:p>
        </p:txBody>
      </p:sp>
      <p:sp>
        <p:nvSpPr>
          <p:cNvPr id="4" name="Footer Placeholder 3">
            <a:extLst>
              <a:ext uri="{FF2B5EF4-FFF2-40B4-BE49-F238E27FC236}">
                <a16:creationId xmlns:a16="http://schemas.microsoft.com/office/drawing/2014/main" id="{CE4669C5-C89C-A448-92A3-D84E38742B59}"/>
              </a:ext>
            </a:extLst>
          </p:cNvPr>
          <p:cNvSpPr>
            <a:spLocks noGrp="1"/>
          </p:cNvSpPr>
          <p:nvPr>
            <p:ph type="ftr" sz="quarter" idx="11"/>
          </p:nvPr>
        </p:nvSpPr>
        <p:spPr/>
        <p:txBody>
          <a:bodyPr/>
          <a:lstStyle/>
          <a:p>
            <a:r>
              <a:rPr lang="en-US"/>
              <a:t>J Stewart</a:t>
            </a:r>
          </a:p>
        </p:txBody>
      </p:sp>
      <p:sp>
        <p:nvSpPr>
          <p:cNvPr id="5" name="Slide Number Placeholder 4">
            <a:extLst>
              <a:ext uri="{FF2B5EF4-FFF2-40B4-BE49-F238E27FC236}">
                <a16:creationId xmlns:a16="http://schemas.microsoft.com/office/drawing/2014/main" id="{77F6F0F0-76DB-3043-87BA-289FC3BA5C6C}"/>
              </a:ext>
            </a:extLst>
          </p:cNvPr>
          <p:cNvSpPr>
            <a:spLocks noGrp="1"/>
          </p:cNvSpPr>
          <p:nvPr>
            <p:ph type="sldNum" sz="quarter" idx="12"/>
          </p:nvPr>
        </p:nvSpPr>
        <p:spPr/>
        <p:txBody>
          <a:bodyPr/>
          <a:lstStyle/>
          <a:p>
            <a:fld id="{34053344-E1DD-C64B-BAC6-34C53667CC78}" type="slidenum">
              <a:rPr lang="en-US" smtClean="0"/>
              <a:t>7</a:t>
            </a:fld>
            <a:endParaRPr lang="en-US"/>
          </a:p>
        </p:txBody>
      </p:sp>
      <p:sp>
        <p:nvSpPr>
          <p:cNvPr id="6" name="Date Placeholder 5">
            <a:extLst>
              <a:ext uri="{FF2B5EF4-FFF2-40B4-BE49-F238E27FC236}">
                <a16:creationId xmlns:a16="http://schemas.microsoft.com/office/drawing/2014/main" id="{460201E2-7C76-6C4F-8C8A-7F2858490275}"/>
              </a:ext>
            </a:extLst>
          </p:cNvPr>
          <p:cNvSpPr>
            <a:spLocks noGrp="1"/>
          </p:cNvSpPr>
          <p:nvPr>
            <p:ph type="dt" sz="half" idx="10"/>
          </p:nvPr>
        </p:nvSpPr>
        <p:spPr/>
        <p:txBody>
          <a:bodyPr/>
          <a:lstStyle/>
          <a:p>
            <a:r>
              <a:rPr lang="en-US"/>
              <a:t>8/20/19</a:t>
            </a:r>
          </a:p>
        </p:txBody>
      </p:sp>
    </p:spTree>
    <p:extLst>
      <p:ext uri="{BB962C8B-B14F-4D97-AF65-F5344CB8AC3E}">
        <p14:creationId xmlns:p14="http://schemas.microsoft.com/office/powerpoint/2010/main" val="11525048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9E6ACB-79C0-0C4B-8E1A-AC3BFA82B949}"/>
              </a:ext>
            </a:extLst>
          </p:cNvPr>
          <p:cNvSpPr>
            <a:spLocks noGrp="1"/>
          </p:cNvSpPr>
          <p:nvPr>
            <p:ph type="title"/>
          </p:nvPr>
        </p:nvSpPr>
        <p:spPr/>
        <p:txBody>
          <a:bodyPr>
            <a:normAutofit fontScale="90000"/>
          </a:bodyPr>
          <a:lstStyle/>
          <a:p>
            <a:r>
              <a:rPr lang="en-US" dirty="0"/>
              <a:t>Part Breakdown structure</a:t>
            </a:r>
          </a:p>
        </p:txBody>
      </p:sp>
      <p:sp>
        <p:nvSpPr>
          <p:cNvPr id="3" name="Content Placeholder 2">
            <a:extLst>
              <a:ext uri="{FF2B5EF4-FFF2-40B4-BE49-F238E27FC236}">
                <a16:creationId xmlns:a16="http://schemas.microsoft.com/office/drawing/2014/main" id="{BD16A352-12D4-C444-8A1C-9C690E747D86}"/>
              </a:ext>
            </a:extLst>
          </p:cNvPr>
          <p:cNvSpPr>
            <a:spLocks noGrp="1"/>
          </p:cNvSpPr>
          <p:nvPr>
            <p:ph idx="1"/>
          </p:nvPr>
        </p:nvSpPr>
        <p:spPr/>
        <p:txBody>
          <a:bodyPr>
            <a:normAutofit lnSpcReduction="10000"/>
          </a:bodyPr>
          <a:lstStyle/>
          <a:p>
            <a:r>
              <a:rPr lang="en-US" dirty="0"/>
              <a:t>It is impossible to do professional quality control unless you know which part you are testing. It is also impossible to plan deliveries unless you know what is being made. Without a clear part breakdown structure you cannot know that responsibility for each part is assigned.</a:t>
            </a:r>
          </a:p>
          <a:p>
            <a:r>
              <a:rPr lang="en-US" dirty="0"/>
              <a:t>A large amount of test data is collected for each detector component which is now not readily accessible. This is not acceptable going forward. </a:t>
            </a:r>
          </a:p>
          <a:p>
            <a:r>
              <a:rPr lang="en-US" dirty="0"/>
              <a:t>The part breakdown structure must be created to define exactly what we are building.</a:t>
            </a:r>
          </a:p>
          <a:p>
            <a:r>
              <a:rPr lang="en-US" dirty="0"/>
              <a:t>This should be in place for </a:t>
            </a:r>
            <a:r>
              <a:rPr lang="en-US" dirty="0" err="1"/>
              <a:t>ProtoDUNE</a:t>
            </a:r>
            <a:r>
              <a:rPr lang="en-US" dirty="0"/>
              <a:t>-SP run II if this is intended to be a real module-0 test of the detector.</a:t>
            </a:r>
          </a:p>
          <a:p>
            <a:pPr lvl="1"/>
            <a:r>
              <a:rPr lang="en-US" dirty="0"/>
              <a:t>Not having a good archive of the test data would be silly – personal opinion.</a:t>
            </a:r>
          </a:p>
        </p:txBody>
      </p:sp>
      <p:sp>
        <p:nvSpPr>
          <p:cNvPr id="4" name="Footer Placeholder 3">
            <a:extLst>
              <a:ext uri="{FF2B5EF4-FFF2-40B4-BE49-F238E27FC236}">
                <a16:creationId xmlns:a16="http://schemas.microsoft.com/office/drawing/2014/main" id="{8276B214-5441-E84D-8452-34AE6B94482B}"/>
              </a:ext>
            </a:extLst>
          </p:cNvPr>
          <p:cNvSpPr>
            <a:spLocks noGrp="1"/>
          </p:cNvSpPr>
          <p:nvPr>
            <p:ph type="ftr" sz="quarter" idx="11"/>
          </p:nvPr>
        </p:nvSpPr>
        <p:spPr/>
        <p:txBody>
          <a:bodyPr/>
          <a:lstStyle/>
          <a:p>
            <a:r>
              <a:rPr lang="en-US"/>
              <a:t>J Stewart</a:t>
            </a:r>
          </a:p>
        </p:txBody>
      </p:sp>
      <p:sp>
        <p:nvSpPr>
          <p:cNvPr id="5" name="Slide Number Placeholder 4">
            <a:extLst>
              <a:ext uri="{FF2B5EF4-FFF2-40B4-BE49-F238E27FC236}">
                <a16:creationId xmlns:a16="http://schemas.microsoft.com/office/drawing/2014/main" id="{6BA47EE7-F149-264D-B6DA-20B954D690C9}"/>
              </a:ext>
            </a:extLst>
          </p:cNvPr>
          <p:cNvSpPr>
            <a:spLocks noGrp="1"/>
          </p:cNvSpPr>
          <p:nvPr>
            <p:ph type="sldNum" sz="quarter" idx="12"/>
          </p:nvPr>
        </p:nvSpPr>
        <p:spPr/>
        <p:txBody>
          <a:bodyPr/>
          <a:lstStyle/>
          <a:p>
            <a:fld id="{34053344-E1DD-C64B-BAC6-34C53667CC78}" type="slidenum">
              <a:rPr lang="en-US" smtClean="0"/>
              <a:t>8</a:t>
            </a:fld>
            <a:endParaRPr lang="en-US"/>
          </a:p>
        </p:txBody>
      </p:sp>
      <p:sp>
        <p:nvSpPr>
          <p:cNvPr id="6" name="Date Placeholder 5">
            <a:extLst>
              <a:ext uri="{FF2B5EF4-FFF2-40B4-BE49-F238E27FC236}">
                <a16:creationId xmlns:a16="http://schemas.microsoft.com/office/drawing/2014/main" id="{BDE6BFE1-4B10-8A47-B678-4E74CEE76685}"/>
              </a:ext>
            </a:extLst>
          </p:cNvPr>
          <p:cNvSpPr>
            <a:spLocks noGrp="1"/>
          </p:cNvSpPr>
          <p:nvPr>
            <p:ph type="dt" sz="half" idx="10"/>
          </p:nvPr>
        </p:nvSpPr>
        <p:spPr/>
        <p:txBody>
          <a:bodyPr/>
          <a:lstStyle/>
          <a:p>
            <a:r>
              <a:rPr lang="en-US"/>
              <a:t>8/20/19</a:t>
            </a:r>
          </a:p>
        </p:txBody>
      </p:sp>
    </p:spTree>
    <p:extLst>
      <p:ext uri="{BB962C8B-B14F-4D97-AF65-F5344CB8AC3E}">
        <p14:creationId xmlns:p14="http://schemas.microsoft.com/office/powerpoint/2010/main" val="27501136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AA5EFF-12F4-9142-8373-DD52D9629994}"/>
              </a:ext>
            </a:extLst>
          </p:cNvPr>
          <p:cNvSpPr>
            <a:spLocks noGrp="1"/>
          </p:cNvSpPr>
          <p:nvPr>
            <p:ph type="title"/>
          </p:nvPr>
        </p:nvSpPr>
        <p:spPr/>
        <p:txBody>
          <a:bodyPr>
            <a:normAutofit fontScale="90000"/>
          </a:bodyPr>
          <a:lstStyle/>
          <a:p>
            <a:r>
              <a:rPr lang="en-US" dirty="0"/>
              <a:t>APA transport frame</a:t>
            </a:r>
          </a:p>
        </p:txBody>
      </p:sp>
      <p:sp>
        <p:nvSpPr>
          <p:cNvPr id="3" name="Content Placeholder 2">
            <a:extLst>
              <a:ext uri="{FF2B5EF4-FFF2-40B4-BE49-F238E27FC236}">
                <a16:creationId xmlns:a16="http://schemas.microsoft.com/office/drawing/2014/main" id="{FCB04547-8944-1245-B847-259398C03874}"/>
              </a:ext>
            </a:extLst>
          </p:cNvPr>
          <p:cNvSpPr>
            <a:spLocks noGrp="1"/>
          </p:cNvSpPr>
          <p:nvPr>
            <p:ph idx="1"/>
          </p:nvPr>
        </p:nvSpPr>
        <p:spPr>
          <a:xfrm>
            <a:off x="388620" y="770022"/>
            <a:ext cx="5919902" cy="5586328"/>
          </a:xfrm>
        </p:spPr>
        <p:txBody>
          <a:bodyPr>
            <a:normAutofit lnSpcReduction="10000"/>
          </a:bodyPr>
          <a:lstStyle/>
          <a:p>
            <a:r>
              <a:rPr lang="en-US" sz="2400" dirty="0"/>
              <a:t>A lot of work has gone into defining the requirements for the transport frame.</a:t>
            </a:r>
          </a:p>
          <a:p>
            <a:pPr lvl="1"/>
            <a:r>
              <a:rPr lang="en-US" sz="2000" dirty="0">
                <a:hlinkClick r:id="rId2"/>
              </a:rPr>
              <a:t>https://edms.cern.ch/document/2165518/1</a:t>
            </a:r>
            <a:endParaRPr lang="en-US" sz="2000" dirty="0"/>
          </a:p>
          <a:p>
            <a:r>
              <a:rPr lang="en-US" sz="2400" dirty="0"/>
              <a:t> The Zimmer cart needs to be designed. Is this JPO scope or APA scope? Where are the interfaces? Who will work on this?</a:t>
            </a:r>
          </a:p>
          <a:p>
            <a:r>
              <a:rPr lang="en-US" sz="2400" dirty="0"/>
              <a:t>When we moved equipment around the cleanroom we could not get everything in if the scissor lifts for the PD were fixed. We need to look into mounting the tooling on the frame.</a:t>
            </a:r>
          </a:p>
          <a:p>
            <a:r>
              <a:rPr lang="en-US" sz="2400" dirty="0"/>
              <a:t>When will the engineering analysis for the frame be ready for review?</a:t>
            </a:r>
          </a:p>
          <a:p>
            <a:r>
              <a:rPr lang="en-US" sz="2400" dirty="0"/>
              <a:t>What are the outer covers and how are they removed?</a:t>
            </a:r>
          </a:p>
          <a:p>
            <a:r>
              <a:rPr lang="en-US" sz="2400" dirty="0"/>
              <a:t>When will a frame be at Ash River?</a:t>
            </a:r>
          </a:p>
        </p:txBody>
      </p:sp>
      <p:pic>
        <p:nvPicPr>
          <p:cNvPr id="5" name="Picture 4">
            <a:extLst>
              <a:ext uri="{FF2B5EF4-FFF2-40B4-BE49-F238E27FC236}">
                <a16:creationId xmlns:a16="http://schemas.microsoft.com/office/drawing/2014/main" id="{44C64C80-0008-2345-964C-AF44CF10BE9D}"/>
              </a:ext>
            </a:extLst>
          </p:cNvPr>
          <p:cNvPicPr>
            <a:picLocks noChangeAspect="1"/>
          </p:cNvPicPr>
          <p:nvPr/>
        </p:nvPicPr>
        <p:blipFill>
          <a:blip r:embed="rId3"/>
          <a:stretch>
            <a:fillRect/>
          </a:stretch>
        </p:blipFill>
        <p:spPr>
          <a:xfrm>
            <a:off x="6200542" y="1516380"/>
            <a:ext cx="5919902" cy="4107180"/>
          </a:xfrm>
          <a:prstGeom prst="rect">
            <a:avLst/>
          </a:prstGeom>
        </p:spPr>
      </p:pic>
      <p:sp>
        <p:nvSpPr>
          <p:cNvPr id="6" name="Footer Placeholder 5">
            <a:extLst>
              <a:ext uri="{FF2B5EF4-FFF2-40B4-BE49-F238E27FC236}">
                <a16:creationId xmlns:a16="http://schemas.microsoft.com/office/drawing/2014/main" id="{06418276-C645-A44C-A3A1-9D6C61090424}"/>
              </a:ext>
            </a:extLst>
          </p:cNvPr>
          <p:cNvSpPr>
            <a:spLocks noGrp="1"/>
          </p:cNvSpPr>
          <p:nvPr>
            <p:ph type="ftr" sz="quarter" idx="11"/>
          </p:nvPr>
        </p:nvSpPr>
        <p:spPr/>
        <p:txBody>
          <a:bodyPr/>
          <a:lstStyle/>
          <a:p>
            <a:r>
              <a:rPr lang="en-US"/>
              <a:t>J Stewart</a:t>
            </a:r>
          </a:p>
        </p:txBody>
      </p:sp>
      <p:sp>
        <p:nvSpPr>
          <p:cNvPr id="7" name="Slide Number Placeholder 6">
            <a:extLst>
              <a:ext uri="{FF2B5EF4-FFF2-40B4-BE49-F238E27FC236}">
                <a16:creationId xmlns:a16="http://schemas.microsoft.com/office/drawing/2014/main" id="{D8017C0E-B501-2447-9F3B-50C1E4AA8053}"/>
              </a:ext>
            </a:extLst>
          </p:cNvPr>
          <p:cNvSpPr>
            <a:spLocks noGrp="1"/>
          </p:cNvSpPr>
          <p:nvPr>
            <p:ph type="sldNum" sz="quarter" idx="12"/>
          </p:nvPr>
        </p:nvSpPr>
        <p:spPr/>
        <p:txBody>
          <a:bodyPr/>
          <a:lstStyle/>
          <a:p>
            <a:fld id="{34053344-E1DD-C64B-BAC6-34C53667CC78}" type="slidenum">
              <a:rPr lang="en-US" smtClean="0"/>
              <a:t>9</a:t>
            </a:fld>
            <a:endParaRPr lang="en-US"/>
          </a:p>
        </p:txBody>
      </p:sp>
      <p:sp>
        <p:nvSpPr>
          <p:cNvPr id="8" name="Date Placeholder 7">
            <a:extLst>
              <a:ext uri="{FF2B5EF4-FFF2-40B4-BE49-F238E27FC236}">
                <a16:creationId xmlns:a16="http://schemas.microsoft.com/office/drawing/2014/main" id="{49A81F85-9524-7043-9AFF-3241388ABFA1}"/>
              </a:ext>
            </a:extLst>
          </p:cNvPr>
          <p:cNvSpPr>
            <a:spLocks noGrp="1"/>
          </p:cNvSpPr>
          <p:nvPr>
            <p:ph type="dt" sz="half" idx="10"/>
          </p:nvPr>
        </p:nvSpPr>
        <p:spPr/>
        <p:txBody>
          <a:bodyPr/>
          <a:lstStyle/>
          <a:p>
            <a:r>
              <a:rPr lang="en-US"/>
              <a:t>8/20/19</a:t>
            </a:r>
          </a:p>
        </p:txBody>
      </p:sp>
    </p:spTree>
    <p:extLst>
      <p:ext uri="{BB962C8B-B14F-4D97-AF65-F5344CB8AC3E}">
        <p14:creationId xmlns:p14="http://schemas.microsoft.com/office/powerpoint/2010/main" val="143262683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5750</TotalTime>
  <Words>1569</Words>
  <Application>Microsoft Macintosh PowerPoint</Application>
  <PresentationFormat>Widescreen</PresentationFormat>
  <Paragraphs>152</Paragraphs>
  <Slides>19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Calibri</vt:lpstr>
      <vt:lpstr>Calibri Light</vt:lpstr>
      <vt:lpstr>Office Theme</vt:lpstr>
      <vt:lpstr>Critical Items needed for Installation</vt:lpstr>
      <vt:lpstr>Critical Decisions</vt:lpstr>
      <vt:lpstr>Underground labor needs</vt:lpstr>
      <vt:lpstr>FC and end wall design revision</vt:lpstr>
      <vt:lpstr>Detector installation inside the cryostat</vt:lpstr>
      <vt:lpstr>DAQ/CE installation and other work on cryostat roof</vt:lpstr>
      <vt:lpstr>Ash River Phase II</vt:lpstr>
      <vt:lpstr>Part Breakdown structure</vt:lpstr>
      <vt:lpstr>APA transport frame</vt:lpstr>
      <vt:lpstr>APA transport cart</vt:lpstr>
      <vt:lpstr>CISC and CAL</vt:lpstr>
      <vt:lpstr>Electrical design for the Cleanroom and cryostat</vt:lpstr>
      <vt:lpstr>Fire suppression concept for cleanroom</vt:lpstr>
      <vt:lpstr>Ventilation </vt:lpstr>
      <vt:lpstr>Egress plan for cleanroom</vt:lpstr>
      <vt:lpstr>APA cover panels</vt:lpstr>
      <vt:lpstr>Installation QA plan is needed</vt:lpstr>
      <vt:lpstr>Discussion</vt:lpstr>
      <vt:lpstr>APA transport frame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Critical Items needed for Installation</dc:title>
  <dc:creator>Stewart, James</dc:creator>
  <cp:lastModifiedBy>Stewart, James</cp:lastModifiedBy>
  <cp:revision>42</cp:revision>
  <dcterms:created xsi:type="dcterms:W3CDTF">2019-08-15T20:09:41Z</dcterms:created>
  <dcterms:modified xsi:type="dcterms:W3CDTF">2019-08-20T12:13:17Z</dcterms:modified>
</cp:coreProperties>
</file>