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87" r:id="rId3"/>
    <p:sldMasterId id="2147483695" r:id="rId4"/>
    <p:sldMasterId id="2147483703" r:id="rId5"/>
    <p:sldMasterId id="2147483712" r:id="rId6"/>
  </p:sldMasterIdLst>
  <p:notesMasterIdLst>
    <p:notesMasterId r:id="rId32"/>
  </p:notesMasterIdLst>
  <p:handoutMasterIdLst>
    <p:handoutMasterId r:id="rId33"/>
  </p:handoutMasterIdLst>
  <p:sldIdLst>
    <p:sldId id="256" r:id="rId7"/>
    <p:sldId id="1741" r:id="rId8"/>
    <p:sldId id="267" r:id="rId9"/>
    <p:sldId id="1743" r:id="rId10"/>
    <p:sldId id="1745" r:id="rId11"/>
    <p:sldId id="1744" r:id="rId12"/>
    <p:sldId id="1746" r:id="rId13"/>
    <p:sldId id="1747" r:id="rId14"/>
    <p:sldId id="1748" r:id="rId15"/>
    <p:sldId id="1750" r:id="rId16"/>
    <p:sldId id="1749" r:id="rId17"/>
    <p:sldId id="330" r:id="rId18"/>
    <p:sldId id="1739" r:id="rId19"/>
    <p:sldId id="505" r:id="rId20"/>
    <p:sldId id="507" r:id="rId21"/>
    <p:sldId id="295" r:id="rId22"/>
    <p:sldId id="283" r:id="rId23"/>
    <p:sldId id="309" r:id="rId24"/>
    <p:sldId id="485" r:id="rId25"/>
    <p:sldId id="536" r:id="rId26"/>
    <p:sldId id="533" r:id="rId27"/>
    <p:sldId id="532" r:id="rId28"/>
    <p:sldId id="534" r:id="rId29"/>
    <p:sldId id="535" r:id="rId30"/>
    <p:sldId id="1751" r:id="rId31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C5F2B"/>
    <a:srgbClr val="E95125"/>
    <a:srgbClr val="FFFFFF"/>
    <a:srgbClr val="F37C23"/>
    <a:srgbClr val="5680AB"/>
    <a:srgbClr val="3C5A77"/>
    <a:srgbClr val="32547A"/>
    <a:srgbClr val="B8561A"/>
    <a:srgbClr val="B65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774" y="66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6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0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D9BD0E-68C2-418F-926A-80A1F934C0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6012422"/>
            <a:ext cx="2286198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A. Marchionni | APAs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487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A. Marchionni | APAs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345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A. Marchionni | APAs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06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A. Marchionni | APAs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50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A. Marchionni | APAs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507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A. Marchionni | APAs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54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8/21/2019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Marchionni | APAs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759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8/21/2019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Marchionni | APAs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612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8/21/2019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Marchionni | APAs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923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8/21/2019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Marchionni | APAs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A. Marchionni | APAs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8/21/2019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Marchionni | APAs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85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8/21/2019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A. Marchionni | APAs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2176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8/21/2019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A. Marchionni | APAs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2636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August 20,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085044" y="6549548"/>
            <a:ext cx="4892514" cy="170720"/>
          </a:xfrm>
        </p:spPr>
        <p:txBody>
          <a:bodyPr/>
          <a:lstStyle/>
          <a:p>
            <a:pPr>
              <a:defRPr/>
            </a:pPr>
            <a:r>
              <a:rPr lang="en-US" dirty="0"/>
              <a:t>Physical Sciences Lab | APA prototype frames and fixtures for Ash River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98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3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3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30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14687" y="6537430"/>
            <a:ext cx="1476266" cy="171978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9853" y="6537431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A. Marchionni | APAs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16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3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146984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921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A. Marchionni | APAs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192024" marR="0" lvl="0" indent="-198882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8104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5521484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E95125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6" y="5521484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E95125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3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86278" y="6549550"/>
            <a:ext cx="1485609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5607" y="655640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A. Marchionni | APAs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0499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2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3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1296422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7345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A. Marchionni | APAs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6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15181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7345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A. Marchionni | APAs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63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="0" i="0" baseline="0">
                <a:solidFill>
                  <a:srgbClr val="E95125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9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3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15181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7345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A. Marchionni | APAs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60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76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A. Marchionni | APAs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400">
                <a:solidFill>
                  <a:srgbClr val="3C5A77"/>
                </a:solidFill>
                <a:latin typeface="Helvetica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="0" i="0" baseline="0">
                <a:solidFill>
                  <a:srgbClr val="E95125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3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1391299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72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A. Marchionni | APAs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62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2400" b="1" i="0" baseline="0">
                <a:solidFill>
                  <a:srgbClr val="BC5F2B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6" y="2696829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50" b="0" i="0" baseline="0">
                <a:solidFill>
                  <a:srgbClr val="BC5F2B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35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35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35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35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8AF28-5701-496F-BB94-EC80D2EA5BF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79220" y="6549550"/>
            <a:ext cx="1406781" cy="158697"/>
          </a:xfrm>
        </p:spPr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3FF9F-621A-48B4-9AE1-182E78DB5D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29579" y="6543536"/>
            <a:ext cx="4892514" cy="170720"/>
          </a:xfrm>
        </p:spPr>
        <p:txBody>
          <a:bodyPr/>
          <a:lstStyle/>
          <a:p>
            <a:pPr>
              <a:defRPr/>
            </a:pPr>
            <a:r>
              <a:rPr lang="en-GB"/>
              <a:t>A. Marchionni | APAs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BC027-1E1A-471C-AA90-E1293244A9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09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August 20,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085044" y="6549548"/>
            <a:ext cx="4892514" cy="170720"/>
          </a:xfrm>
        </p:spPr>
        <p:txBody>
          <a:bodyPr/>
          <a:lstStyle/>
          <a:p>
            <a:pPr>
              <a:defRPr/>
            </a:pPr>
            <a:r>
              <a:rPr lang="en-US" dirty="0"/>
              <a:t>Physical Sciences Lab | APA prototype frames and fixtures for Ash River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4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August 20,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Physical Sciences Lab | APA prototype frames and fixtures for Ash River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2695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August 20,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Physical Sciences Lab | APA prototype frames and fixtures for Ash River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9022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August 20,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Physical Sciences Lab | APA prototype frames and fixtures for Ash River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09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August 20,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Physical Sciences Lab | APA prototype frames and fixtures for Ash River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17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August 20,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Physical Sciences Lab | APA prototype frames and fixtures for Ash River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8509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August 20,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Physical Sciences Lab | APA prototype frames and fixtures for Ash River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74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20,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92085" y="6537525"/>
            <a:ext cx="4892514" cy="170720"/>
          </a:xfrm>
        </p:spPr>
        <p:txBody>
          <a:bodyPr/>
          <a:lstStyle/>
          <a:p>
            <a:r>
              <a:rPr lang="en-US" dirty="0"/>
              <a:t>Physical Sciences Lab | APA prototype frames and fixtures for Ash River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4FF5-B526-4288-B84E-515AA7DBD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2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A. Marchionni | APAs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A. Marchionni | APAs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A. Marchionni | APAs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A. Marchionni | APAs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A. Marchionni | APAs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A. Marchionni | APAs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5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A. Marchionni | APAs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CF69E6-22BA-4637-B226-4FA5E3D4860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879187" y="6497952"/>
            <a:ext cx="1143099" cy="243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A. Marchionni | APAs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CF69E6-22BA-4637-B226-4FA5E3D4860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879187" y="6497952"/>
            <a:ext cx="1143099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2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56364" y="6502545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8/21/2019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A. Marchionni | APAs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DUNElogoFINAL5.6.15_noType-01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679" y="6516651"/>
            <a:ext cx="433761" cy="1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4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21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1454078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8223" y="6537525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A. Marchionni | APAs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6" y="6489520"/>
            <a:ext cx="561974" cy="2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5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hf hdr="0"/>
  <p:txStyles>
    <p:titleStyle>
      <a:lvl1pPr algn="ctr" defTabSz="3429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257175" indent="-257175" algn="l" defTabSz="3429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557213" indent="-214313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8572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2001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5430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August 20,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Physical Sciences Lab | APA prototype frames and fixtures for Ash River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9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1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edms.cern.ch/document/2165518/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APAs</a:t>
            </a:r>
            <a:br>
              <a:rPr lang="en-US" dirty="0"/>
            </a:br>
            <a:r>
              <a:rPr lang="en-US" i="1" dirty="0"/>
              <a:t>PBS, testing plans, personnel</a:t>
            </a:r>
            <a:endParaRPr lang="en-GB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Alberto Marchionni</a:t>
            </a:r>
            <a:endParaRPr lang="en-US" dirty="0">
              <a:latin typeface="Helvetica" charset="0"/>
            </a:endParaRPr>
          </a:p>
          <a:p>
            <a:r>
              <a:rPr lang="en-US" dirty="0">
                <a:latin typeface="Helvetica" charset="0"/>
              </a:rPr>
              <a:t>21 August 2019</a:t>
            </a:r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BC87E-3A15-4355-8C6B-6FDA09E3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194596"/>
            <a:ext cx="8229600" cy="647102"/>
          </a:xfrm>
        </p:spPr>
        <p:txBody>
          <a:bodyPr/>
          <a:lstStyle/>
          <a:p>
            <a:r>
              <a:rPr lang="en-US" dirty="0"/>
              <a:t>Testing at SDWF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665BF-BE77-44DB-AD25-EDEA4166A1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94F7B-0220-43A9-981E-1731C35C3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A. Marchionni | APAs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00B14-E96B-4070-A967-A6A813092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1D29F-E866-4CC8-80BB-4F60F1A0FC41}"/>
              </a:ext>
            </a:extLst>
          </p:cNvPr>
          <p:cNvSpPr txBox="1"/>
          <p:nvPr/>
        </p:nvSpPr>
        <p:spPr>
          <a:xfrm>
            <a:off x="543873" y="920621"/>
            <a:ext cx="81397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If possible, test wire tension with the electrical wire tension method, otherwise apply low voltage to wire plane bias to test for shorts (broken wires).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The tests need access to the APA head boards.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This involves removing a portion (all?) of the shipping crate, cutting the hermetic wrap, and removing a protective panel to expose the head boards.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The APAs are tested inside the transport frames, the protective covers replaced, and the APAs are then resealed. </a:t>
            </a:r>
          </a:p>
          <a:p>
            <a:endParaRPr lang="en-US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This inspection will require a basic clean room class 100,000 large enough for a UK crate and work space around the crate to remove sides and access head boards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Provide a crew of 4 APA people every two shipments of APA crates (8 APAs)</a:t>
            </a:r>
          </a:p>
        </p:txBody>
      </p:sp>
    </p:spTree>
    <p:extLst>
      <p:ext uri="{BB962C8B-B14F-4D97-AF65-F5344CB8AC3E}">
        <p14:creationId xmlns:p14="http://schemas.microsoft.com/office/powerpoint/2010/main" val="143267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AC775-4DAD-41C8-88FD-F191E286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2297"/>
            <a:ext cx="8229600" cy="191807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APA Installation: </a:t>
            </a:r>
            <a:br>
              <a:rPr lang="en-US" dirty="0"/>
            </a:br>
            <a:r>
              <a:rPr lang="en-US" dirty="0"/>
              <a:t>tooling, testing plan and personnel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E8250-EE1F-4DD5-93AA-4768E11BA0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05123-8AFE-43BE-B98A-D036219C8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A. Marchionni | APAs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3F245-10F0-489A-8942-0EA5154BD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47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3528F-921D-48A7-A143-98377378C7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7E37D-5ABC-4B83-96AA-CED82D189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3AADBE-CECD-4298-AB7A-2BE2C9048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834"/>
            <a:ext cx="9144000" cy="6093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48C640-E78A-4FDB-A943-4F86C143D48C}"/>
              </a:ext>
            </a:extLst>
          </p:cNvPr>
          <p:cNvSpPr txBox="1"/>
          <p:nvPr/>
        </p:nvSpPr>
        <p:spPr>
          <a:xfrm>
            <a:off x="4572000" y="5647998"/>
            <a:ext cx="101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Freitag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8EA63-E32D-487B-AEC0-E95CA27C4F49}"/>
              </a:ext>
            </a:extLst>
          </p:cNvPr>
          <p:cNvSpPr txBox="1"/>
          <p:nvPr/>
        </p:nvSpPr>
        <p:spPr>
          <a:xfrm>
            <a:off x="454026" y="5663629"/>
            <a:ext cx="341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3 assembly lines + 1 spare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25042F-37D7-496E-AEA2-F80420B26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de-DE" dirty="0"/>
              <a:t>A. Marchionni | APAs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4846" y="6484197"/>
            <a:ext cx="1136650" cy="1873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8/21/2019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496" y="6484197"/>
            <a:ext cx="5616575" cy="1873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A. Marchionni | APAs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9383" y="6484197"/>
            <a:ext cx="525463" cy="1873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A3EDC-84CE-5D44-955B-22A59AD2752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6" name="Picture 5" descr="ste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22" y="677789"/>
            <a:ext cx="9144000" cy="5713271"/>
          </a:xfrm>
          <a:prstGeom prst="rect">
            <a:avLst/>
          </a:prstGeom>
        </p:spPr>
      </p:pic>
      <p:pic>
        <p:nvPicPr>
          <p:cNvPr id="8" name="Picture 7" descr="ste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9" y="677997"/>
            <a:ext cx="9144000" cy="5713271"/>
          </a:xfrm>
          <a:prstGeom prst="rect">
            <a:avLst/>
          </a:prstGeom>
        </p:spPr>
      </p:pic>
      <p:pic>
        <p:nvPicPr>
          <p:cNvPr id="9" name="Picture 8" descr="step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22" y="677997"/>
            <a:ext cx="9144000" cy="5713271"/>
          </a:xfrm>
          <a:prstGeom prst="rect">
            <a:avLst/>
          </a:prstGeom>
        </p:spPr>
      </p:pic>
      <p:pic>
        <p:nvPicPr>
          <p:cNvPr id="10" name="Picture 9" descr="step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22" y="677997"/>
            <a:ext cx="9144000" cy="5713271"/>
          </a:xfrm>
          <a:prstGeom prst="rect">
            <a:avLst/>
          </a:prstGeom>
        </p:spPr>
      </p:pic>
      <p:pic>
        <p:nvPicPr>
          <p:cNvPr id="11" name="Picture 10" descr="step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9" y="669784"/>
            <a:ext cx="9144000" cy="5713271"/>
          </a:xfrm>
          <a:prstGeom prst="rect">
            <a:avLst/>
          </a:prstGeom>
        </p:spPr>
      </p:pic>
      <p:pic>
        <p:nvPicPr>
          <p:cNvPr id="12" name="Picture 11" descr="step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22" y="677997"/>
            <a:ext cx="9144000" cy="5713271"/>
          </a:xfrm>
          <a:prstGeom prst="rect">
            <a:avLst/>
          </a:prstGeom>
        </p:spPr>
      </p:pic>
      <p:pic>
        <p:nvPicPr>
          <p:cNvPr id="13" name="Picture 12" descr="step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3" y="677789"/>
            <a:ext cx="9144000" cy="5713271"/>
          </a:xfrm>
          <a:prstGeom prst="rect">
            <a:avLst/>
          </a:prstGeom>
        </p:spPr>
      </p:pic>
      <p:pic>
        <p:nvPicPr>
          <p:cNvPr id="14" name="Picture 13" descr="step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3" y="669784"/>
            <a:ext cx="9144000" cy="5713271"/>
          </a:xfrm>
          <a:prstGeom prst="rect">
            <a:avLst/>
          </a:prstGeom>
        </p:spPr>
      </p:pic>
      <p:pic>
        <p:nvPicPr>
          <p:cNvPr id="15" name="Picture 14" descr="step9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9" y="677997"/>
            <a:ext cx="9144000" cy="5713271"/>
          </a:xfrm>
          <a:prstGeom prst="rect">
            <a:avLst/>
          </a:prstGeom>
        </p:spPr>
      </p:pic>
      <p:pic>
        <p:nvPicPr>
          <p:cNvPr id="16" name="Picture 15" descr="step10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22" y="669784"/>
            <a:ext cx="9144000" cy="5713271"/>
          </a:xfrm>
          <a:prstGeom prst="rect">
            <a:avLst/>
          </a:prstGeom>
        </p:spPr>
      </p:pic>
      <p:pic>
        <p:nvPicPr>
          <p:cNvPr id="17" name="Picture 16" descr="step1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3" y="669784"/>
            <a:ext cx="9144000" cy="5713271"/>
          </a:xfrm>
          <a:prstGeom prst="rect">
            <a:avLst/>
          </a:prstGeom>
        </p:spPr>
      </p:pic>
      <p:pic>
        <p:nvPicPr>
          <p:cNvPr id="18" name="Picture 17" descr="step1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9" y="677997"/>
            <a:ext cx="9144000" cy="5713271"/>
          </a:xfrm>
          <a:prstGeom prst="rect">
            <a:avLst/>
          </a:prstGeom>
        </p:spPr>
      </p:pic>
      <p:pic>
        <p:nvPicPr>
          <p:cNvPr id="19" name="Picture 18" descr="step1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22" y="677997"/>
            <a:ext cx="9144000" cy="5713271"/>
          </a:xfrm>
          <a:prstGeom prst="rect">
            <a:avLst/>
          </a:prstGeom>
        </p:spPr>
      </p:pic>
      <p:pic>
        <p:nvPicPr>
          <p:cNvPr id="24" name="Picture 23" descr="step13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9" y="669784"/>
            <a:ext cx="9144000" cy="571327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76728" y="915064"/>
            <a:ext cx="2937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APA integration up to cold box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Up to 6 APAs (12m) at the same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16B827-8CA0-4C6F-9F0C-7AB89EA99617}"/>
              </a:ext>
            </a:extLst>
          </p:cNvPr>
          <p:cNvSpPr txBox="1"/>
          <p:nvPr/>
        </p:nvSpPr>
        <p:spPr>
          <a:xfrm>
            <a:off x="6039902" y="6400614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Nessi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0ECC2F-EAA0-41D0-95F1-42C07AF47E41}"/>
              </a:ext>
            </a:extLst>
          </p:cNvPr>
          <p:cNvCxnSpPr/>
          <p:nvPr/>
        </p:nvCxnSpPr>
        <p:spPr>
          <a:xfrm>
            <a:off x="2562726" y="5835316"/>
            <a:ext cx="64970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C4583D-C1D0-459D-BB5D-024DFE58E175}"/>
              </a:ext>
            </a:extLst>
          </p:cNvPr>
          <p:cNvCxnSpPr/>
          <p:nvPr/>
        </p:nvCxnSpPr>
        <p:spPr>
          <a:xfrm flipH="1">
            <a:off x="2478505" y="5835316"/>
            <a:ext cx="733927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9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7633" y="226930"/>
            <a:ext cx="8229600" cy="647102"/>
          </a:xfrm>
        </p:spPr>
        <p:txBody>
          <a:bodyPr>
            <a:normAutofit/>
          </a:bodyPr>
          <a:lstStyle/>
          <a:p>
            <a:r>
              <a:rPr lang="en-US" sz="3200" dirty="0"/>
              <a:t>APA Assembly Fixture –Ladder Frame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641685" y="6549548"/>
            <a:ext cx="1236102" cy="158697"/>
          </a:xfrm>
        </p:spPr>
        <p:txBody>
          <a:bodyPr/>
          <a:lstStyle/>
          <a:p>
            <a:r>
              <a:rPr lang="en-US" dirty="0"/>
              <a:t>August 20,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Physical Sciences Lab | APA prototype frames and fixtures for Ash River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5DE4FF5-B526-4288-B84E-515AA7DBD1D1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t="4445" r="62535" b="1111"/>
          <a:stretch/>
        </p:blipFill>
        <p:spPr>
          <a:xfrm>
            <a:off x="406168" y="1453281"/>
            <a:ext cx="1471617" cy="4598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t="13333" r="14626" b="5333"/>
          <a:stretch/>
        </p:blipFill>
        <p:spPr>
          <a:xfrm>
            <a:off x="2470226" y="4433393"/>
            <a:ext cx="1808861" cy="1618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6444" r="50000" b="4000"/>
          <a:stretch/>
        </p:blipFill>
        <p:spPr>
          <a:xfrm>
            <a:off x="4460050" y="2396058"/>
            <a:ext cx="1995844" cy="36560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4" t="10446" r="52747" b="9555"/>
          <a:stretch/>
        </p:blipFill>
        <p:spPr>
          <a:xfrm>
            <a:off x="6636857" y="2251283"/>
            <a:ext cx="1773706" cy="38007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1760" y="3977640"/>
            <a:ext cx="124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Bottom Frame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77558" y="1449861"/>
            <a:ext cx="129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</a:t>
            </a:r>
          </a:p>
          <a:p>
            <a:r>
              <a:rPr lang="en-US" dirty="0"/>
              <a:t>Frame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73261" y="1958628"/>
            <a:ext cx="1305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Middle Frame</a:t>
            </a:r>
          </a:p>
        </p:txBody>
      </p:sp>
    </p:spTree>
    <p:extLst>
      <p:ext uri="{BB962C8B-B14F-4D97-AF65-F5344CB8AC3E}">
        <p14:creationId xmlns:p14="http://schemas.microsoft.com/office/powerpoint/2010/main" val="2101303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7633" y="226930"/>
            <a:ext cx="8229600" cy="647102"/>
          </a:xfrm>
        </p:spPr>
        <p:txBody>
          <a:bodyPr>
            <a:normAutofit/>
          </a:bodyPr>
          <a:lstStyle/>
          <a:p>
            <a:r>
              <a:rPr lang="en-US" dirty="0"/>
              <a:t>Stabilizer and actuator stand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665747" y="6549548"/>
            <a:ext cx="1212039" cy="158697"/>
          </a:xfrm>
        </p:spPr>
        <p:txBody>
          <a:bodyPr/>
          <a:lstStyle/>
          <a:p>
            <a:r>
              <a:rPr lang="en-US" dirty="0"/>
              <a:t>August 20,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Physical Sciences Lab | APA prototype frames and fixtures for Ash River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5DE4FF5-B526-4288-B84E-515AA7DBD1D1}" type="slidenum">
              <a:rPr lang="en-US" smtClean="0"/>
              <a:t>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348" r="58833" b="3121"/>
          <a:stretch/>
        </p:blipFill>
        <p:spPr>
          <a:xfrm>
            <a:off x="490948" y="1083517"/>
            <a:ext cx="2498191" cy="42268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280761B-642C-43A9-8FA8-82F704DD97CF}"/>
              </a:ext>
            </a:extLst>
          </p:cNvPr>
          <p:cNvGrpSpPr>
            <a:grpSpLocks noChangeAspect="1"/>
          </p:cNvGrpSpPr>
          <p:nvPr/>
        </p:nvGrpSpPr>
        <p:grpSpPr>
          <a:xfrm>
            <a:off x="3790382" y="1150851"/>
            <a:ext cx="4728962" cy="4507259"/>
            <a:chOff x="1214572" y="1175512"/>
            <a:chExt cx="5373821" cy="51218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15D4B9-9687-44A6-A56B-D1FA499531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6" t="9556" r="44333" b="6444"/>
            <a:stretch/>
          </p:blipFill>
          <p:spPr>
            <a:xfrm>
              <a:off x="3106052" y="1175512"/>
              <a:ext cx="3482341" cy="512188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D95487-F806-4D6C-BAC7-96FDF74C077E}"/>
                </a:ext>
              </a:extLst>
            </p:cNvPr>
            <p:cNvSpPr txBox="1"/>
            <p:nvPr/>
          </p:nvSpPr>
          <p:spPr>
            <a:xfrm>
              <a:off x="1214572" y="2711016"/>
              <a:ext cx="20453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Bottom APA standoffs are connected here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DA58050-F706-4C2B-9DE4-10DEFEDDAC3F}"/>
                </a:ext>
              </a:extLst>
            </p:cNvPr>
            <p:cNvCxnSpPr/>
            <p:nvPr/>
          </p:nvCxnSpPr>
          <p:spPr>
            <a:xfrm flipV="1">
              <a:off x="2345506" y="1645920"/>
              <a:ext cx="914400" cy="10007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3D5FD9-AE93-4DBA-A2EF-BBA8D8F08121}"/>
                </a:ext>
              </a:extLst>
            </p:cNvPr>
            <p:cNvCxnSpPr/>
            <p:nvPr/>
          </p:nvCxnSpPr>
          <p:spPr>
            <a:xfrm flipV="1">
              <a:off x="2345506" y="1427663"/>
              <a:ext cx="3826694" cy="12189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FD6A37A-E9B1-4B76-9931-2EDA68CDE42D}"/>
              </a:ext>
            </a:extLst>
          </p:cNvPr>
          <p:cNvSpPr txBox="1"/>
          <p:nvPr/>
        </p:nvSpPr>
        <p:spPr>
          <a:xfrm>
            <a:off x="1221311" y="5734497"/>
            <a:ext cx="132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Stabilizer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6EFD6A-BE6F-470A-B800-15C6748FEEF5}"/>
              </a:ext>
            </a:extLst>
          </p:cNvPr>
          <p:cNvSpPr txBox="1"/>
          <p:nvPr/>
        </p:nvSpPr>
        <p:spPr>
          <a:xfrm>
            <a:off x="5882643" y="5745003"/>
            <a:ext cx="202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Actuator stand</a:t>
            </a:r>
          </a:p>
        </p:txBody>
      </p:sp>
    </p:spTree>
    <p:extLst>
      <p:ext uri="{BB962C8B-B14F-4D97-AF65-F5344CB8AC3E}">
        <p14:creationId xmlns:p14="http://schemas.microsoft.com/office/powerpoint/2010/main" val="3541210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470"/>
            <a:ext cx="8229600" cy="485327"/>
          </a:xfrm>
        </p:spPr>
        <p:txBody>
          <a:bodyPr/>
          <a:lstStyle/>
          <a:p>
            <a:r>
              <a:rPr lang="en-US" sz="4000" dirty="0"/>
              <a:t>APA personnel during installation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342900"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342900">
              <a:defRPr/>
            </a:pPr>
            <a:r>
              <a:rPr lang="en-US"/>
              <a:t>A. Marchionni | APAs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342900">
              <a:defRPr/>
            </a:pPr>
            <a:fld id="{0C39C72E-2A13-EB4D-AD45-6D4E6ACAED8D}" type="slidenum">
              <a:rPr lang="en-US"/>
              <a:pPr defTabSz="342900">
                <a:defRPr/>
              </a:pPr>
              <a:t>16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2"/>
          </p:nvPr>
        </p:nvSpPr>
        <p:spPr>
          <a:xfrm>
            <a:off x="605388" y="1685818"/>
            <a:ext cx="7511437" cy="68564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Goals are to make it so each station to be roughly the same length of integration time leveling the manpower levels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9" y="2541929"/>
            <a:ext cx="8656037" cy="22759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684B79-BE76-4DA2-9CD8-BD2CA7744E3C}"/>
              </a:ext>
            </a:extLst>
          </p:cNvPr>
          <p:cNvSpPr txBox="1"/>
          <p:nvPr/>
        </p:nvSpPr>
        <p:spPr>
          <a:xfrm>
            <a:off x="6886640" y="5499060"/>
            <a:ext cx="1991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B. Miller, May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7577F-E317-41BD-BE5C-C3AF71EE86E0}"/>
              </a:ext>
            </a:extLst>
          </p:cNvPr>
          <p:cNvSpPr txBox="1"/>
          <p:nvPr/>
        </p:nvSpPr>
        <p:spPr>
          <a:xfrm>
            <a:off x="666623" y="5293895"/>
            <a:ext cx="4803046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Average of 11 people/shift from APA Consortium,</a:t>
            </a:r>
          </a:p>
          <a:p>
            <a:r>
              <a:rPr lang="en-US" dirty="0"/>
              <a:t>of which 3 technicians/shift</a:t>
            </a:r>
          </a:p>
        </p:txBody>
      </p:sp>
    </p:spTree>
    <p:extLst>
      <p:ext uri="{BB962C8B-B14F-4D97-AF65-F5344CB8AC3E}">
        <p14:creationId xmlns:p14="http://schemas.microsoft.com/office/powerpoint/2010/main" val="2128484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Wire Tension Measurements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342900"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342900">
              <a:defRPr/>
            </a:pPr>
            <a:r>
              <a:rPr lang="en-US"/>
              <a:t>A. Marchionni | APAs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342900">
              <a:defRPr/>
            </a:pPr>
            <a:fld id="{0C39C72E-2A13-EB4D-AD45-6D4E6ACAED8D}" type="slidenum">
              <a:rPr lang="en-US"/>
              <a:pPr defTabSz="342900">
                <a:defRPr/>
              </a:pPr>
              <a:t>17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1"/>
          </p:nvPr>
        </p:nvSpPr>
        <p:spPr>
          <a:xfrm>
            <a:off x="454026" y="1763077"/>
            <a:ext cx="4239614" cy="3504685"/>
          </a:xfrm>
        </p:spPr>
        <p:txBody>
          <a:bodyPr>
            <a:normAutofit/>
          </a:bodyPr>
          <a:lstStyle/>
          <a:p>
            <a:pPr marL="336042" indent="-342900">
              <a:buFont typeface="+mj-lt"/>
              <a:buAutoNum type="arabicPeriod"/>
            </a:pPr>
            <a:r>
              <a:rPr lang="en-US" sz="2000" dirty="0"/>
              <a:t>Top and bottom APAs are lifted out of APA shipping box and placed on lower rail. APA protection panels are NOT removed                           </a:t>
            </a:r>
            <a:endParaRPr lang="en-US" sz="2000" b="1" dirty="0"/>
          </a:p>
          <a:p>
            <a:pPr marL="336042" indent="-342900">
              <a:buFont typeface="+mj-lt"/>
              <a:buAutoNum type="arabicPeriod"/>
            </a:pPr>
            <a:r>
              <a:rPr lang="en-US" sz="2000" dirty="0"/>
              <a:t>The Electronic Wire tension boards are installed on the head boards. Measure 8 wires at a time simultaneously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There is access on both sides of the APA via scissor lift and work platform.  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475" y="1674190"/>
            <a:ext cx="4153075" cy="38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31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6" y="304880"/>
            <a:ext cx="4906511" cy="485327"/>
          </a:xfrm>
        </p:spPr>
        <p:txBody>
          <a:bodyPr/>
          <a:lstStyle/>
          <a:p>
            <a:r>
              <a:rPr lang="en-US" dirty="0"/>
              <a:t>Photogrammetry/Survey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342900"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342900">
              <a:defRPr/>
            </a:pPr>
            <a:r>
              <a:rPr lang="en-US"/>
              <a:t>A. Marchionni | APAs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342900">
              <a:defRPr/>
            </a:pPr>
            <a:fld id="{0C39C72E-2A13-EB4D-AD45-6D4E6ACAED8D}" type="slidenum">
              <a:rPr lang="en-US"/>
              <a:pPr defTabSz="342900">
                <a:defRPr/>
              </a:pPr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454026" y="1763077"/>
            <a:ext cx="4365449" cy="3773720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en-US" sz="2400" dirty="0"/>
              <a:t>Remove the  protection panels (on the tower? To be tested at Ash River)</a:t>
            </a:r>
            <a:r>
              <a:rPr lang="en-US" sz="2400" b="1" dirty="0"/>
              <a:t>              </a:t>
            </a:r>
          </a:p>
          <a:p>
            <a:pPr marL="342900" indent="-342900">
              <a:buAutoNum type="arabicPeriod"/>
            </a:pPr>
            <a:r>
              <a:rPr lang="en-US" sz="2400" dirty="0"/>
              <a:t>Photogrammetry and Survey, just before APA doublet is inserted in the cold box. This task has not been clearly defined yet. How to access APAs?</a:t>
            </a:r>
          </a:p>
          <a:p>
            <a:pPr marL="0" indent="0">
              <a:buNone/>
            </a:pPr>
            <a:r>
              <a:rPr lang="en-US" dirty="0"/>
              <a:t>                         </a:t>
            </a:r>
            <a:r>
              <a:rPr lang="en-US" b="1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FBD07B-7E1D-40E4-82D9-DEA57A05A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634" y="1078398"/>
            <a:ext cx="3400340" cy="443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76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PBS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  <a:p>
            <a:r>
              <a:rPr lang="en-US" dirty="0"/>
              <a:t>High level description of deliveries</a:t>
            </a:r>
          </a:p>
          <a:p>
            <a:pPr lvl="1"/>
            <a:r>
              <a:rPr lang="en-US" dirty="0"/>
              <a:t>Shipments to the Warehouse</a:t>
            </a:r>
          </a:p>
          <a:p>
            <a:pPr lvl="1"/>
            <a:r>
              <a:rPr lang="en-US" dirty="0"/>
              <a:t>Deliveries through the shaft</a:t>
            </a:r>
          </a:p>
          <a:p>
            <a:pPr lvl="1"/>
            <a:r>
              <a:rPr lang="en-US" dirty="0"/>
              <a:t>Deliveries to the cleanroom</a:t>
            </a:r>
          </a:p>
          <a:p>
            <a:pPr lvl="1"/>
            <a:r>
              <a:rPr lang="en-US" dirty="0"/>
              <a:t>Deliveries to the cryostat</a:t>
            </a:r>
          </a:p>
          <a:p>
            <a:pPr lvl="1"/>
            <a:r>
              <a:rPr lang="en-US" dirty="0"/>
              <a:t>Returns from underground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879219" y="6549548"/>
            <a:ext cx="1142086" cy="158697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August 20,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Physical Sciences Lab | APA prototype frames and fixtures for Ash River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E4FF5-B526-4288-B84E-515AA7DBD1D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9512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19053E-B770-45AF-98B0-373BE144D0FB}"/>
              </a:ext>
            </a:extLst>
          </p:cNvPr>
          <p:cNvSpPr txBox="1"/>
          <p:nvPr/>
        </p:nvSpPr>
        <p:spPr>
          <a:xfrm>
            <a:off x="6472989" y="5410018"/>
            <a:ext cx="146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Dan </a:t>
            </a:r>
            <a:r>
              <a:rPr lang="en-US" dirty="0" err="1"/>
              <a:t>Wenman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4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9E78-13F4-43FE-BB8B-F77856C4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FDB23-C6F2-4FCE-AC33-AC8D3C39D31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26F8A-AF1F-4304-996A-8B0146D752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11676-2244-469A-BD58-328CC264E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3D9BB-76A4-4FA3-B8EF-AF6047C5C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A. Marchionni | APAs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1C730-4401-4518-88B6-9EE089DCECF8}"/>
              </a:ext>
            </a:extLst>
          </p:cNvPr>
          <p:cNvSpPr txBox="1"/>
          <p:nvPr/>
        </p:nvSpPr>
        <p:spPr>
          <a:xfrm>
            <a:off x="879220" y="1529255"/>
            <a:ext cx="747057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</a:rPr>
              <a:t>APA production timeline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</a:rPr>
              <a:t>APA transport frame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</a:rPr>
              <a:t>Storage and testing at SDWF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</a:rPr>
              <a:t>APA Installation: tooling, testing plan and personnel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</a:rPr>
              <a:t>PBS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</a:rPr>
              <a:t>Action items</a:t>
            </a:r>
          </a:p>
        </p:txBody>
      </p:sp>
    </p:spTree>
    <p:extLst>
      <p:ext uri="{BB962C8B-B14F-4D97-AF65-F5344CB8AC3E}">
        <p14:creationId xmlns:p14="http://schemas.microsoft.com/office/powerpoint/2010/main" val="3929422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7937" y="6537526"/>
            <a:ext cx="1139849" cy="17072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August 20,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Physical Sciences Lab | APA prototype frames and fixtures for Ash River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9512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E4FF5-B526-4288-B84E-515AA7DBD1D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9512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8502" y="583585"/>
            <a:ext cx="76091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All items are shipped to the Warehouse for shaft schedule planning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Parts of factory APA assembly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CE TEE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CABLE CONDUIT ASSEMBLY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Supplied to warehouse and underground by CE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CE BRACKET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CE TO CR ADAPTER BOARD ASSEMBLY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Supplied to warehouse and underground by HV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Field Cage Terminations PCB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</a:rPr>
              <a:t>I&amp;I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 supplied rigging tools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Zimmerman cart (?)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</a:rPr>
              <a:t>I&amp;I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 supplied test equipment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Survey Equipment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623" y="121920"/>
            <a:ext cx="411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Assumptions</a:t>
            </a:r>
          </a:p>
        </p:txBody>
      </p:sp>
    </p:spTree>
    <p:extLst>
      <p:ext uri="{BB962C8B-B14F-4D97-AF65-F5344CB8AC3E}">
        <p14:creationId xmlns:p14="http://schemas.microsoft.com/office/powerpoint/2010/main" val="1193048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5747" y="6537526"/>
            <a:ext cx="1212039" cy="17072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August 20,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Physical Sciences Lab | APA prototype frames and fixtures for Ash River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9512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E4FF5-B526-4288-B84E-515AA7DBD1D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9512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78F439-0B28-4739-9096-2612A2142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615" y="123997"/>
            <a:ext cx="5459434" cy="616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34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9219" y="6549548"/>
            <a:ext cx="1112866" cy="158697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August 20,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28442" y="6537525"/>
            <a:ext cx="4892514" cy="17072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Physical Sciences Lab | APA prototype frames and fixtures for Ash River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E4FF5-B526-4288-B84E-515AA7DBD1D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9512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584" t="28963" r="29750" b="9852"/>
          <a:stretch/>
        </p:blipFill>
        <p:spPr>
          <a:xfrm>
            <a:off x="1679099" y="0"/>
            <a:ext cx="5791200" cy="62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00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9811" y="6481012"/>
            <a:ext cx="1187975" cy="22723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August 20,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Physical Sciences Lab | APA prototype frames and fixtures for Ash River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9512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E4FF5-B526-4288-B84E-515AA7DBD1D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9512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417" t="26267" r="54667" b="11600"/>
          <a:stretch/>
        </p:blipFill>
        <p:spPr>
          <a:xfrm>
            <a:off x="1539240" y="0"/>
            <a:ext cx="5714117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33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6623" y="6537526"/>
            <a:ext cx="1211163" cy="17072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August 20,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Physical Sciences Lab | APA prototype frames and fixtures for Ash River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9512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E4FF5-B526-4288-B84E-515AA7DBD1D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9512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4417" t="36401" r="20500" b="53600"/>
          <a:stretch/>
        </p:blipFill>
        <p:spPr>
          <a:xfrm>
            <a:off x="3059122" y="4739640"/>
            <a:ext cx="275844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9667" t="26266" r="5167" b="35201"/>
          <a:stretch/>
        </p:blipFill>
        <p:spPr>
          <a:xfrm>
            <a:off x="1554480" y="213360"/>
            <a:ext cx="6431280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64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F035-270D-4686-A569-142ADCB5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01" y="194596"/>
            <a:ext cx="8229600" cy="647102"/>
          </a:xfrm>
        </p:spPr>
        <p:txBody>
          <a:bodyPr/>
          <a:lstStyle/>
          <a:p>
            <a:r>
              <a:rPr lang="en-US" dirty="0"/>
              <a:t>Action items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62C53-876F-4EAE-8A28-C98E32C1B37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August 20,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BEE99-303F-4B65-8BF4-BD24A0B5E0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Physical Sciences Lab | APA prototype frames and fixtures for Ash River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BB53D-267C-4909-89A3-EAB266F3C78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98C28-B363-42B1-BA8D-8BC5A6C7309E}"/>
              </a:ext>
            </a:extLst>
          </p:cNvPr>
          <p:cNvSpPr txBox="1"/>
          <p:nvPr/>
        </p:nvSpPr>
        <p:spPr>
          <a:xfrm>
            <a:off x="375196" y="977458"/>
            <a:ext cx="84061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Design &amp; FEA analysis of the APA transport frame and engineering review by November 2019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Need help from I&amp;I on procedure &amp; hardware design for lowering APA transport frame down the shaft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prototype transport frame will be built in US and shipped to Ash River (~February 2020) and then to SURF (second half of 2020)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Decision on slotted/non-slotted conduit by October 2019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Decision on the wire tension measurement method by March 2020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 for photogrammetry/survey by end of 2019</a:t>
            </a:r>
          </a:p>
        </p:txBody>
      </p:sp>
    </p:spTree>
    <p:extLst>
      <p:ext uri="{BB962C8B-B14F-4D97-AF65-F5344CB8AC3E}">
        <p14:creationId xmlns:p14="http://schemas.microsoft.com/office/powerpoint/2010/main" val="205009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3DC04-1CE6-4923-A1F4-F8C6B2331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259316"/>
            <a:ext cx="8229600" cy="647102"/>
          </a:xfrm>
        </p:spPr>
        <p:txBody>
          <a:bodyPr/>
          <a:lstStyle/>
          <a:p>
            <a:r>
              <a:rPr lang="en-US" dirty="0"/>
              <a:t>APA Production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0C32F-A049-4329-8944-8C2F7E8403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EFBDF-CF1C-494E-8288-36D614638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A. Marchionni | APAs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3D40C-AE5C-4B51-8B87-C803BA113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4636C7-D72F-42DC-B69E-7BF8350A7AA5}"/>
              </a:ext>
            </a:extLst>
          </p:cNvPr>
          <p:cNvSpPr txBox="1"/>
          <p:nvPr/>
        </p:nvSpPr>
        <p:spPr>
          <a:xfrm>
            <a:off x="707923" y="1039150"/>
            <a:ext cx="5248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Production of APAs </a:t>
            </a:r>
          </a:p>
          <a:p>
            <a:pPr marL="600075" lvl="1" indent="-257175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6 winders in US (2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Uchicago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2 Yale, 2 PSL)</a:t>
            </a:r>
          </a:p>
          <a:p>
            <a:pPr marL="600075" lvl="1" indent="-257175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4 winders in UK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680C57-4246-4DA3-B946-2AF90527D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004520"/>
              </p:ext>
            </p:extLst>
          </p:nvPr>
        </p:nvGraphicFramePr>
        <p:xfrm>
          <a:off x="1343673" y="2462890"/>
          <a:ext cx="6450305" cy="2324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061">
                  <a:extLst>
                    <a:ext uri="{9D8B030D-6E8A-4147-A177-3AD203B41FA5}">
                      <a16:colId xmlns:a16="http://schemas.microsoft.com/office/drawing/2014/main" val="1331339448"/>
                    </a:ext>
                  </a:extLst>
                </a:gridCol>
                <a:gridCol w="1290061">
                  <a:extLst>
                    <a:ext uri="{9D8B030D-6E8A-4147-A177-3AD203B41FA5}">
                      <a16:colId xmlns:a16="http://schemas.microsoft.com/office/drawing/2014/main" val="2625183431"/>
                    </a:ext>
                  </a:extLst>
                </a:gridCol>
                <a:gridCol w="1290061">
                  <a:extLst>
                    <a:ext uri="{9D8B030D-6E8A-4147-A177-3AD203B41FA5}">
                      <a16:colId xmlns:a16="http://schemas.microsoft.com/office/drawing/2014/main" val="2565433260"/>
                    </a:ext>
                  </a:extLst>
                </a:gridCol>
                <a:gridCol w="1290061">
                  <a:extLst>
                    <a:ext uri="{9D8B030D-6E8A-4147-A177-3AD203B41FA5}">
                      <a16:colId xmlns:a16="http://schemas.microsoft.com/office/drawing/2014/main" val="4133200059"/>
                    </a:ext>
                  </a:extLst>
                </a:gridCol>
                <a:gridCol w="1290061">
                  <a:extLst>
                    <a:ext uri="{9D8B030D-6E8A-4147-A177-3AD203B41FA5}">
                      <a16:colId xmlns:a16="http://schemas.microsoft.com/office/drawing/2014/main" val="3057583495"/>
                    </a:ext>
                  </a:extLst>
                </a:gridCol>
              </a:tblGrid>
              <a:tr h="60755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Production Site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2020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2023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5592690"/>
                  </a:ext>
                </a:extLst>
              </a:tr>
              <a:tr h="343403">
                <a:tc>
                  <a:txBody>
                    <a:bodyPr/>
                    <a:lstStyle/>
                    <a:p>
                      <a:r>
                        <a:rPr lang="en-US" sz="1500" dirty="0"/>
                        <a:t>Daresbury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3372900"/>
                  </a:ext>
                </a:extLst>
              </a:tr>
              <a:tr h="343403">
                <a:tc>
                  <a:txBody>
                    <a:bodyPr/>
                    <a:lstStyle/>
                    <a:p>
                      <a:r>
                        <a:rPr lang="en-US" sz="1500" dirty="0"/>
                        <a:t>Yale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30930044"/>
                  </a:ext>
                </a:extLst>
              </a:tr>
              <a:tr h="343403">
                <a:tc>
                  <a:txBody>
                    <a:bodyPr/>
                    <a:lstStyle/>
                    <a:p>
                      <a:r>
                        <a:rPr lang="en-US" sz="1500" dirty="0"/>
                        <a:t>Chicago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6334100"/>
                  </a:ext>
                </a:extLst>
              </a:tr>
              <a:tr h="343403">
                <a:tc>
                  <a:txBody>
                    <a:bodyPr/>
                    <a:lstStyle/>
                    <a:p>
                      <a:r>
                        <a:rPr lang="en-US" sz="1500" dirty="0"/>
                        <a:t>PSL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9061894"/>
                  </a:ext>
                </a:extLst>
              </a:tr>
              <a:tr h="343403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FF0000"/>
                          </a:solidFill>
                        </a:rPr>
                        <a:t>TOT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FF0000"/>
                          </a:solidFill>
                        </a:rPr>
                        <a:t>34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FF0000"/>
                          </a:solidFill>
                        </a:rPr>
                        <a:t>52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FF0000"/>
                          </a:solidFill>
                        </a:rPr>
                        <a:t>62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2935661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A9757C-2C75-43ED-823C-1D2D196AFE0B}"/>
              </a:ext>
            </a:extLst>
          </p:cNvPr>
          <p:cNvSpPr txBox="1"/>
          <p:nvPr/>
        </p:nvSpPr>
        <p:spPr>
          <a:xfrm>
            <a:off x="3539621" y="2103523"/>
            <a:ext cx="219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APA Production/year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9FECC1-87E1-4DBF-9577-77DE35388CE9}"/>
              </a:ext>
            </a:extLst>
          </p:cNvPr>
          <p:cNvSpPr txBox="1"/>
          <p:nvPr/>
        </p:nvSpPr>
        <p:spPr>
          <a:xfrm>
            <a:off x="713566" y="5142669"/>
            <a:ext cx="7257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End of APA Production - detector module #1 September 2023</a:t>
            </a:r>
          </a:p>
          <a:p>
            <a:pPr marL="685800" lvl="1" indent="-34290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End of APA Production - detector module #2 April 2026</a:t>
            </a:r>
          </a:p>
        </p:txBody>
      </p:sp>
    </p:spTree>
    <p:extLst>
      <p:ext uri="{BB962C8B-B14F-4D97-AF65-F5344CB8AC3E}">
        <p14:creationId xmlns:p14="http://schemas.microsoft.com/office/powerpoint/2010/main" val="268890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112010-2155-4FAB-9971-819A96718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072"/>
            <a:ext cx="8229600" cy="647102"/>
          </a:xfrm>
        </p:spPr>
        <p:txBody>
          <a:bodyPr/>
          <a:lstStyle/>
          <a:p>
            <a:r>
              <a:rPr lang="en-US" dirty="0"/>
              <a:t>APA transport frame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7F57D-01AE-4C36-AD53-4B7FF19479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26DE4-8222-404E-9302-4152E4E06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A. Marchionni | APAs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7F0DF-BE05-4B18-8479-817A16955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CBA8A1-D55D-4B18-9746-31357D6BF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51" y="826238"/>
            <a:ext cx="7645098" cy="538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6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16165-96A5-4576-B5B6-B4E8C6A1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81697"/>
            <a:ext cx="8229600" cy="64710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APA transport frame requirements document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1316F-51A4-41E7-BC76-DD323C0F6C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D32B4-4595-4AD0-BE60-379F9A2AE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A. Marchionni | APAs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FF509-FE64-4DB9-9418-0257AFBC3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740A99-25BD-4E0E-BE90-6BB926D1297D}"/>
              </a:ext>
            </a:extLst>
          </p:cNvPr>
          <p:cNvSpPr txBox="1"/>
          <p:nvPr/>
        </p:nvSpPr>
        <p:spPr>
          <a:xfrm>
            <a:off x="2534608" y="1072853"/>
            <a:ext cx="433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https://edms.cern.ch/document/2165518/1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B99A3-61A8-4F93-B4B2-05AD6E180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505" y="1521015"/>
            <a:ext cx="6227356" cy="519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1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3D7E1-1AE6-4FFA-AEBF-127A736E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161512"/>
            <a:ext cx="8229600" cy="647102"/>
          </a:xfrm>
        </p:spPr>
        <p:txBody>
          <a:bodyPr/>
          <a:lstStyle/>
          <a:p>
            <a:r>
              <a:rPr lang="en-US" dirty="0"/>
              <a:t>APA transport frame components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5290D-99BA-4481-8AE9-71AECCCBC5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29F8A-2CF5-4589-A113-31D1374B4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A. Marchionni | APAs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5DBAF-9609-41FA-B6C1-9FDEE06ED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246ACD-F086-48E7-987A-AFE31F9C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78" y="3976811"/>
            <a:ext cx="3400340" cy="226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2CE410-21FA-452D-B24D-0F766921C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826" y="2738998"/>
            <a:ext cx="4116030" cy="2723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CDA13C-D49C-406E-A0FF-C975EB1B5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23" y="1106345"/>
            <a:ext cx="3462828" cy="25727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8A9D9E-8702-492D-AE04-59188721ABB1}"/>
              </a:ext>
            </a:extLst>
          </p:cNvPr>
          <p:cNvSpPr txBox="1"/>
          <p:nvPr/>
        </p:nvSpPr>
        <p:spPr>
          <a:xfrm>
            <a:off x="4310309" y="1230993"/>
            <a:ext cx="46330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Main steel frame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Removable aluminum side frames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Removable panels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It contains one top and one bottom APA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36AE9A-E05F-477D-BFB6-8DB651070E29}"/>
              </a:ext>
            </a:extLst>
          </p:cNvPr>
          <p:cNvSpPr txBox="1"/>
          <p:nvPr/>
        </p:nvSpPr>
        <p:spPr>
          <a:xfrm>
            <a:off x="4700787" y="5447762"/>
            <a:ext cx="3385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Design needs to be finalized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FEA analysis started </a:t>
            </a:r>
          </a:p>
        </p:txBody>
      </p:sp>
    </p:spTree>
    <p:extLst>
      <p:ext uri="{BB962C8B-B14F-4D97-AF65-F5344CB8AC3E}">
        <p14:creationId xmlns:p14="http://schemas.microsoft.com/office/powerpoint/2010/main" val="4165175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B9C5F-7BCF-4D2E-9F2E-BDE543DB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16" y="178670"/>
            <a:ext cx="8229600" cy="6471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APA frame transportation down the shaft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A0E4A-586F-42B8-BECB-DC2D4A2CF7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E6017-C0F4-4173-93E1-EC4888931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A. Marchionni | APAs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CA678-BC90-43A0-A093-634481DF0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3185F-AAAF-41E1-839D-6F4DC635F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18" y="1296884"/>
            <a:ext cx="5964088" cy="4444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D1F0DA-ECF0-4399-A080-A88A79679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381" y="1504075"/>
            <a:ext cx="4715138" cy="41601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BBE55E-D6E7-415E-BB32-48FA123A8BF3}"/>
              </a:ext>
            </a:extLst>
          </p:cNvPr>
          <p:cNvSpPr txBox="1"/>
          <p:nvPr/>
        </p:nvSpPr>
        <p:spPr>
          <a:xfrm>
            <a:off x="1864906" y="5884306"/>
            <a:ext cx="6043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 be tested at SURF in the second half of 2020</a:t>
            </a:r>
          </a:p>
        </p:txBody>
      </p:sp>
    </p:spTree>
    <p:extLst>
      <p:ext uri="{BB962C8B-B14F-4D97-AF65-F5344CB8AC3E}">
        <p14:creationId xmlns:p14="http://schemas.microsoft.com/office/powerpoint/2010/main" val="78190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24E12-2544-4D89-9B5C-693C10478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192059"/>
            <a:ext cx="8229600" cy="647102"/>
          </a:xfrm>
        </p:spPr>
        <p:txBody>
          <a:bodyPr/>
          <a:lstStyle/>
          <a:p>
            <a:r>
              <a:rPr lang="en-US" dirty="0"/>
              <a:t>APA transport frame packaging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F0F7D-DCD3-43D5-A3D3-C4763CF5AD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0DA1F-F1E8-4455-B816-B4D923A31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A. Marchionni | APAs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78E60-4BB0-4CF8-B021-4B8733E9D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E485CE-3508-4B7E-8A70-5DE31CFE0E36}"/>
              </a:ext>
            </a:extLst>
          </p:cNvPr>
          <p:cNvSpPr txBox="1">
            <a:spLocks/>
          </p:cNvSpPr>
          <p:nvPr/>
        </p:nvSpPr>
        <p:spPr>
          <a:xfrm>
            <a:off x="190038" y="969660"/>
            <a:ext cx="6146368" cy="327690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The transport frame will need the following additional protection for transportation from UK (and US?):</a:t>
            </a:r>
          </a:p>
          <a:p>
            <a:pPr lvl="1"/>
            <a:r>
              <a:rPr lang="en-GB" sz="1800" dirty="0"/>
              <a:t>Hermetically sealed in plastic</a:t>
            </a:r>
          </a:p>
          <a:p>
            <a:pPr lvl="1"/>
            <a:r>
              <a:rPr lang="en-GB" sz="1800" dirty="0"/>
              <a:t>Wooden box built around the frame</a:t>
            </a:r>
          </a:p>
          <a:p>
            <a:r>
              <a:rPr lang="en-GB" sz="1800" dirty="0"/>
              <a:t>This makes the overall dimensions</a:t>
            </a:r>
          </a:p>
          <a:p>
            <a:pPr lvl="1"/>
            <a:r>
              <a:rPr lang="en-GB" sz="1800" dirty="0"/>
              <a:t>7.1m  long</a:t>
            </a:r>
          </a:p>
          <a:p>
            <a:pPr lvl="1"/>
            <a:r>
              <a:rPr lang="en-GB" sz="1800" dirty="0"/>
              <a:t>2.85m high</a:t>
            </a:r>
          </a:p>
          <a:p>
            <a:pPr lvl="1"/>
            <a:r>
              <a:rPr lang="en-GB" sz="1800" dirty="0"/>
              <a:t>1.250m wide</a:t>
            </a:r>
          </a:p>
          <a:p>
            <a:r>
              <a:rPr lang="en-GB" sz="1800" dirty="0"/>
              <a:t>Transport 2 pairs of APAs </a:t>
            </a:r>
            <a:r>
              <a:rPr lang="en-US" sz="1800" dirty="0"/>
              <a:t>on a MAFI trailer in the ship hold</a:t>
            </a:r>
            <a:endParaRPr lang="en-GB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07C785-C0D4-4E15-B098-7E53C6C23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733" y="1205367"/>
            <a:ext cx="2645893" cy="4163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F2F0FC-8CD5-4289-A499-98D03CBA2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361" y="4377061"/>
            <a:ext cx="2909568" cy="19329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B81CAA-8975-4B69-8CC9-313D18F44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08" y="3948869"/>
            <a:ext cx="2548349" cy="21337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AD1B7F-FDFB-48FC-B8F7-A2B5B8184841}"/>
              </a:ext>
            </a:extLst>
          </p:cNvPr>
          <p:cNvSpPr txBox="1"/>
          <p:nvPr/>
        </p:nvSpPr>
        <p:spPr>
          <a:xfrm>
            <a:off x="1056289" y="5931003"/>
            <a:ext cx="1517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Shipping crate</a:t>
            </a:r>
          </a:p>
        </p:txBody>
      </p:sp>
    </p:spTree>
    <p:extLst>
      <p:ext uri="{BB962C8B-B14F-4D97-AF65-F5344CB8AC3E}">
        <p14:creationId xmlns:p14="http://schemas.microsoft.com/office/powerpoint/2010/main" val="388047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BC87E-3A15-4355-8C6B-6FDA09E3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289192"/>
            <a:ext cx="8229600" cy="647102"/>
          </a:xfrm>
        </p:spPr>
        <p:txBody>
          <a:bodyPr/>
          <a:lstStyle/>
          <a:p>
            <a:r>
              <a:rPr lang="en-US" dirty="0"/>
              <a:t>Storage at SDWF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665BF-BE77-44DB-AD25-EDEA4166A1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8/21/2019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94F7B-0220-43A9-981E-1731C35C3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A. Marchionni | APAs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00B14-E96B-4070-A967-A6A813092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1D29F-E866-4CC8-80BB-4F60F1A0FC41}"/>
              </a:ext>
            </a:extLst>
          </p:cNvPr>
          <p:cNvSpPr txBox="1"/>
          <p:nvPr/>
        </p:nvSpPr>
        <p:spPr>
          <a:xfrm>
            <a:off x="543873" y="1087814"/>
            <a:ext cx="81397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Upon arrival the crates will be visually inspected for damage and any logging devices checked for excessive accelerations by APA consortia designated personnel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Long-term storage in appropriately controlled conditions (only modest temperature/pressure swings to avoid condensation within the wrapped APAs). In some cases they will be stored for two or three years or longer.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A 50% relative humidity at 20C (68F) the temperature would have to drop to about 8C (46F) before the humidity would hit the condensation point.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If 50% relative humidity turns out to be unrealistic or expensive due to the type of warehouse, other combinations can be found (depending on what can be done within the warehouse).</a:t>
            </a:r>
          </a:p>
        </p:txBody>
      </p:sp>
    </p:spTree>
    <p:extLst>
      <p:ext uri="{BB962C8B-B14F-4D97-AF65-F5344CB8AC3E}">
        <p14:creationId xmlns:p14="http://schemas.microsoft.com/office/powerpoint/2010/main" val="2498447933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16631</TotalTime>
  <Words>1156</Words>
  <Application>Microsoft Office PowerPoint</Application>
  <PresentationFormat>On-screen Show (4:3)</PresentationFormat>
  <Paragraphs>231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Helvetica</vt:lpstr>
      <vt:lpstr>Lucida Grande</vt:lpstr>
      <vt:lpstr>Wingdings</vt:lpstr>
      <vt:lpstr>Dune Template_051215</vt:lpstr>
      <vt:lpstr>LBNF Content-Footer Theme</vt:lpstr>
      <vt:lpstr>1_LBNF Content-Footer Theme</vt:lpstr>
      <vt:lpstr>2_LBNF Content-Footer Theme</vt:lpstr>
      <vt:lpstr>3_LBNF Content-Footer Theme</vt:lpstr>
      <vt:lpstr>4_LBNF Content-Footer Theme</vt:lpstr>
      <vt:lpstr>APAs PBS, testing plans, personnel</vt:lpstr>
      <vt:lpstr>Outline</vt:lpstr>
      <vt:lpstr>APA Production </vt:lpstr>
      <vt:lpstr>APA transport frame</vt:lpstr>
      <vt:lpstr>APA transport frame requirements document</vt:lpstr>
      <vt:lpstr>APA transport frame components</vt:lpstr>
      <vt:lpstr>APA frame transportation down the shaft</vt:lpstr>
      <vt:lpstr>APA transport frame packaging</vt:lpstr>
      <vt:lpstr>Storage at SDWF</vt:lpstr>
      <vt:lpstr>Testing at SDWF</vt:lpstr>
      <vt:lpstr>APA Installation:  tooling, testing plan and personnel </vt:lpstr>
      <vt:lpstr>PowerPoint Presentation</vt:lpstr>
      <vt:lpstr>PowerPoint Presentation</vt:lpstr>
      <vt:lpstr>APA Assembly Fixture –Ladder Frame</vt:lpstr>
      <vt:lpstr>Stabilizer and actuator stand</vt:lpstr>
      <vt:lpstr>APA personnel during installation</vt:lpstr>
      <vt:lpstr>Electronic Wire Tension Measurements</vt:lpstr>
      <vt:lpstr>Photogrammetry/Survey</vt:lpstr>
      <vt:lpstr>PBS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 items</vt:lpstr>
    </vt:vector>
  </TitlesOfParts>
  <Manager/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PowerPoint Presentation</dc:title>
  <dc:subject/>
  <dc:creator>Sandbox Studio</dc:creator>
  <cp:keywords/>
  <dc:description>Modified by A. Weber</dc:description>
  <cp:lastModifiedBy>Alberto Marchionni</cp:lastModifiedBy>
  <cp:revision>459</cp:revision>
  <cp:lastPrinted>2019-06-26T19:58:22Z</cp:lastPrinted>
  <dcterms:created xsi:type="dcterms:W3CDTF">2015-04-30T14:29:22Z</dcterms:created>
  <dcterms:modified xsi:type="dcterms:W3CDTF">2019-08-21T14:56:55Z</dcterms:modified>
  <cp:category/>
</cp:coreProperties>
</file>