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62" r:id="rId4"/>
    <p:sldId id="264" r:id="rId5"/>
    <p:sldId id="266" r:id="rId6"/>
    <p:sldId id="284" r:id="rId7"/>
    <p:sldId id="261" r:id="rId8"/>
    <p:sldId id="258" r:id="rId9"/>
    <p:sldId id="277" r:id="rId10"/>
    <p:sldId id="278" r:id="rId11"/>
    <p:sldId id="269" r:id="rId12"/>
    <p:sldId id="271" r:id="rId13"/>
    <p:sldId id="272" r:id="rId14"/>
    <p:sldId id="273" r:id="rId15"/>
    <p:sldId id="274" r:id="rId16"/>
    <p:sldId id="265" r:id="rId17"/>
    <p:sldId id="267" r:id="rId18"/>
    <p:sldId id="268" r:id="rId19"/>
    <p:sldId id="283" r:id="rId20"/>
    <p:sldId id="280" r:id="rId21"/>
    <p:sldId id="282" r:id="rId22"/>
    <p:sldId id="281" r:id="rId23"/>
    <p:sldId id="275" r:id="rId24"/>
    <p:sldId id="276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F2684-E3DA-4B24-B10C-766F3D8A901B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295CA-D223-4763-93E9-F6D9C56505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044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099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0907" y="900748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1828800" indent="0">
              <a:buFontTx/>
              <a:buNone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76107" y="22127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74485A5E-A384-4951-B59A-A7A3D825EEA1}" type="datetime1">
              <a:rPr lang="en-US" smtClean="0"/>
              <a:t>19-Aug-19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885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0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3" y="971550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1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1" y="4765101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9883A34A-EECD-41AD-ADAD-E5EED2204DBA}" type="datetime1">
              <a:rPr lang="en-US" smtClean="0"/>
              <a:t>19-Aug-19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170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49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17" y="958851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3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58405CFB-D926-4880-8756-81C3AD1F80B3}" type="datetime1">
              <a:rPr lang="en-US" smtClean="0"/>
              <a:t>19-Aug-19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40802" y="6504214"/>
            <a:ext cx="8349492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770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1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6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9479EAB9-66E4-4044-A706-D558C6130A74}" type="datetime1">
              <a:rPr lang="en-US" smtClean="0"/>
              <a:t>19-Aug-19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35944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283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04213"/>
            <a:ext cx="900491" cy="241300"/>
          </a:xfrm>
        </p:spPr>
        <p:txBody>
          <a:bodyPr/>
          <a:lstStyle/>
          <a:p>
            <a:pPr>
              <a:defRPr/>
            </a:pPr>
            <a:fld id="{B0C3F4ED-7452-4293-9706-74FD799A0698}" type="datetime1">
              <a:rPr lang="en-US" smtClean="0"/>
              <a:t>19-Aug-19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3" y="6504214"/>
            <a:ext cx="8347199" cy="242873"/>
          </a:xfrm>
        </p:spPr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16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E50B6B-8FD8-470B-B3D0-C39066063570}" type="datetime1">
              <a:rPr lang="en-US" smtClean="0"/>
              <a:t>19-Aug-19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4" y="6504214"/>
            <a:ext cx="8363037" cy="242873"/>
          </a:xfrm>
        </p:spPr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800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136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3" y="685800"/>
            <a:ext cx="3887212" cy="4038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001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7342" y="685800"/>
            <a:ext cx="5640269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3" y="4876800"/>
            <a:ext cx="3887212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2CA27-E18A-4B9E-8577-DF8B79381084}" type="datetime1">
              <a:rPr lang="en-US" smtClean="0"/>
              <a:t>19-Aug-19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768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446933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227332-A74F-42CE-B2A5-DCA289FA9927}" type="datetime1">
              <a:rPr lang="en-US" smtClean="0"/>
              <a:t>19-Aug-19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8250"/>
            <a:ext cx="11446933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520700" indent="-2286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85800" indent="-1651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681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78AA668-6CA0-481F-942E-69244822323F}" type="datetime1">
              <a:rPr lang="en-US" smtClean="0"/>
              <a:t>19-Aug-19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18" y="4477484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2400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87867" y="6054879"/>
            <a:ext cx="10051955" cy="0"/>
          </a:xfrm>
          <a:prstGeom prst="line">
            <a:avLst/>
          </a:prstGeom>
          <a:ln w="76200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87867" y="6258863"/>
            <a:ext cx="701715" cy="245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115225" y="6190317"/>
            <a:ext cx="729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4C97"/>
                </a:solidFill>
                <a:latin typeface="Helvetica"/>
                <a:cs typeface="Helvetica"/>
              </a:rPr>
              <a:t>LBNF</a:t>
            </a:r>
            <a:endParaRPr lang="en-US" sz="1600" b="1" dirty="0">
              <a:solidFill>
                <a:srgbClr val="004C97"/>
              </a:solidFill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580024" y="6173440"/>
            <a:ext cx="1104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4C97"/>
                </a:solidFill>
                <a:latin typeface="Helvetica"/>
                <a:cs typeface="Helvetica"/>
              </a:rPr>
              <a:t>CERN NP</a:t>
            </a:r>
            <a:endParaRPr lang="en-US" sz="1600" b="1" dirty="0">
              <a:solidFill>
                <a:srgbClr val="004C97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280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Relationship Id="rId9" Type="http://schemas.openxmlformats.org/officeDocument/2006/relationships/image" Target="../media/image3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40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4744" y="5641742"/>
            <a:ext cx="11332309" cy="1003049"/>
          </a:xfrm>
        </p:spPr>
        <p:txBody>
          <a:bodyPr>
            <a:normAutofit fontScale="92500" lnSpcReduction="20000"/>
          </a:bodyPr>
          <a:lstStyle/>
          <a:p>
            <a:r>
              <a:rPr lang="fr-CH" dirty="0" smtClean="0"/>
              <a:t>Jean-Louis </a:t>
            </a:r>
            <a:r>
              <a:rPr lang="fr-CH" dirty="0"/>
              <a:t>GRENARD - CERN</a:t>
            </a:r>
          </a:p>
          <a:p>
            <a:r>
              <a:rPr lang="fr-CH" dirty="0"/>
              <a:t>SURF 19 – 21rst August </a:t>
            </a:r>
            <a:r>
              <a:rPr lang="fr-CH" dirty="0" smtClean="0"/>
              <a:t>2019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122363"/>
            <a:ext cx="9144000" cy="2387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 smtClean="0"/>
              <a:t>Crane, Hoists &amp; Handling equipment</a:t>
            </a:r>
            <a:br>
              <a:rPr lang="en-US" sz="2400" dirty="0" smtClean="0"/>
            </a:br>
            <a:r>
              <a:rPr lang="en-GB" sz="3300" dirty="0" smtClean="0"/>
              <a:t>FS Installation Workshop</a:t>
            </a:r>
            <a:endParaRPr lang="en-US" sz="3300" dirty="0"/>
          </a:p>
        </p:txBody>
      </p:sp>
      <p:pic>
        <p:nvPicPr>
          <p:cNvPr id="6" name="Picture Placeholder 30" descr="CERNlogoOutline_K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3" r="1053"/>
          <a:stretch>
            <a:fillRect/>
          </a:stretch>
        </p:blipFill>
        <p:spPr>
          <a:xfrm>
            <a:off x="8577695" y="5576961"/>
            <a:ext cx="1132610" cy="1132610"/>
          </a:xfrm>
          <a:prstGeom prst="rect">
            <a:avLst/>
          </a:prstGeom>
        </p:spPr>
      </p:pic>
      <p:pic>
        <p:nvPicPr>
          <p:cNvPr id="7" name="Picture 16" descr="SanfordSURF-horiz-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2193" y="6141512"/>
            <a:ext cx="1304677" cy="48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FermiLogo_RGB_NALBlu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2193" y="5641742"/>
            <a:ext cx="1532249" cy="27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24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Crane in the main cavern - Specification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41" y="649150"/>
            <a:ext cx="4970664" cy="52459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443" y="637512"/>
            <a:ext cx="3327022" cy="2964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927" y="3602382"/>
            <a:ext cx="4202273" cy="23873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4003" y="1228436"/>
            <a:ext cx="2989933" cy="4100946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1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Crane in the main cavern - Installation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977" y="822614"/>
            <a:ext cx="6522660" cy="44744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73313" y="5394036"/>
            <a:ext cx="4587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Lowering of ½ girder in the bottom of the shaft</a:t>
            </a:r>
          </a:p>
          <a:p>
            <a:r>
              <a:rPr lang="en-US" dirty="0" smtClean="0"/>
              <a:t>Weight ½ girder (3.25 metric tons /7165 lbs.)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97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Crane in the main cavern - Installation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54" y="840942"/>
            <a:ext cx="5452452" cy="3740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054" y="840942"/>
            <a:ext cx="5452453" cy="37402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0727" y="5098473"/>
            <a:ext cx="4371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Assembly of the 2 bogies from the platform</a:t>
            </a:r>
          </a:p>
          <a:p>
            <a:r>
              <a:rPr lang="en-US" dirty="0" smtClean="0"/>
              <a:t>Weight of one bogie 3t / 6724 lbs.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50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Crane in the main cavern - Installation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8" y="1025240"/>
            <a:ext cx="5964732" cy="40917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20438"/>
            <a:ext cx="5971733" cy="40965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04059" y="5169874"/>
            <a:ext cx="4637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Assembly of the 2 girders in the cavern</a:t>
            </a:r>
          </a:p>
          <a:p>
            <a:r>
              <a:rPr lang="en-US" dirty="0" smtClean="0"/>
              <a:t>Weight one girder (6.5 metric tons / 14330 lbs.)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9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Crane in the main cavern - Installation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0" r="36504" b="11648"/>
          <a:stretch/>
        </p:blipFill>
        <p:spPr>
          <a:xfrm>
            <a:off x="404091" y="840509"/>
            <a:ext cx="5886436" cy="4128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31" y="1071417"/>
            <a:ext cx="5136671" cy="35236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5300" y="5110125"/>
            <a:ext cx="5710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Installation of 1rst </a:t>
            </a:r>
            <a:r>
              <a:rPr lang="fr-CH" dirty="0" err="1" smtClean="0"/>
              <a:t>girder</a:t>
            </a:r>
            <a:r>
              <a:rPr lang="fr-CH" dirty="0" smtClean="0"/>
              <a:t> (diagonal of the </a:t>
            </a:r>
            <a:r>
              <a:rPr lang="fr-CH" dirty="0" err="1" smtClean="0"/>
              <a:t>girder</a:t>
            </a:r>
            <a:r>
              <a:rPr lang="fr-CH" dirty="0" smtClean="0"/>
              <a:t> 19710mm)</a:t>
            </a:r>
          </a:p>
          <a:p>
            <a:r>
              <a:rPr lang="fr-CH" dirty="0" smtClean="0"/>
              <a:t>Lifting </a:t>
            </a:r>
            <a:r>
              <a:rPr lang="fr-CH" dirty="0" err="1" smtClean="0"/>
              <a:t>with</a:t>
            </a:r>
            <a:r>
              <a:rPr lang="fr-CH" dirty="0" smtClean="0"/>
              <a:t> 1 central </a:t>
            </a:r>
            <a:r>
              <a:rPr lang="fr-CH" dirty="0" err="1" smtClean="0"/>
              <a:t>hoist</a:t>
            </a:r>
            <a:endParaRPr lang="fr-CH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878384" y="4925459"/>
            <a:ext cx="2491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Installation of 2nd </a:t>
            </a:r>
            <a:r>
              <a:rPr lang="fr-CH" dirty="0" err="1" smtClean="0"/>
              <a:t>girder</a:t>
            </a:r>
            <a:endParaRPr lang="fr-CH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15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Crane in the main cavern - Installation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149853" y="5264730"/>
            <a:ext cx="3634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Installation of the winch of the crane</a:t>
            </a:r>
          </a:p>
          <a:p>
            <a:r>
              <a:rPr lang="fr-CH" dirty="0" err="1" smtClean="0"/>
              <a:t>Weight</a:t>
            </a:r>
            <a:r>
              <a:rPr lang="fr-CH" dirty="0" smtClean="0"/>
              <a:t> of the winch 2.4t / 5291 </a:t>
            </a:r>
            <a:r>
              <a:rPr lang="fr-CH" dirty="0" err="1" smtClean="0"/>
              <a:t>lbs</a:t>
            </a:r>
            <a:r>
              <a:rPr lang="fr-CH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104" y="813236"/>
            <a:ext cx="6356405" cy="436039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20390288">
            <a:off x="6068291" y="2761673"/>
            <a:ext cx="424873" cy="1385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4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Will be clamped to the monorails one support every ~2m (75 supports/monorail)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One will be common between 2 hoists and the overhead crane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Sliding rail with 4 conductors (3 Phases + Ground)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Exact size type of power line will be defined in the specification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What are the requirement in term of fire? UL94-V sufficient? Should it be halogen free?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lines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272" y="3942727"/>
            <a:ext cx="3989761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221" t="6102" b="4183"/>
          <a:stretch/>
        </p:blipFill>
        <p:spPr>
          <a:xfrm>
            <a:off x="6262582" y="3942727"/>
            <a:ext cx="3278909" cy="159731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94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908" y="900748"/>
            <a:ext cx="8025538" cy="50593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Load test of the crane and hoists-&gt; what to do? 125% of the nominal load?</a:t>
            </a:r>
          </a:p>
          <a:p>
            <a:pPr marL="0" indent="0">
              <a:buNone/>
            </a:pPr>
            <a:r>
              <a:rPr lang="en-US" dirty="0" smtClean="0"/>
              <a:t>Crane: 12.5t -&gt; 15.6t / 34392 lbs.</a:t>
            </a:r>
          </a:p>
          <a:p>
            <a:pPr marL="0" indent="0">
              <a:buNone/>
            </a:pPr>
            <a:r>
              <a:rPr lang="en-US" dirty="0" smtClean="0"/>
              <a:t>Hoist: 15t -&gt; 18.75t / 41336 lbs.</a:t>
            </a:r>
          </a:p>
          <a:p>
            <a:pPr marL="0" indent="0">
              <a:buNone/>
            </a:pPr>
            <a:r>
              <a:rPr lang="en-US" dirty="0" smtClean="0"/>
              <a:t>For 1rst test load for testing should be part of the contract</a:t>
            </a:r>
          </a:p>
          <a:p>
            <a:pPr marL="0" indent="0">
              <a:buNone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Load test of the monorails anchor prior to the crane and hoist installation?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Commissioning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2554" y="1377336"/>
            <a:ext cx="3491227" cy="205309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73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Planning of installation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17" y="649150"/>
            <a:ext cx="10752965" cy="531057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52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contract for all the 6 hoist and the crane / cavern</a:t>
            </a:r>
          </a:p>
          <a:p>
            <a:r>
              <a:rPr lang="en-US" dirty="0" smtClean="0"/>
              <a:t>	including design, procurement, installation, commissioning, preventive maintenance, </a:t>
            </a:r>
            <a:r>
              <a:rPr lang="en-US" smtClean="0"/>
              <a:t>corrective maintenance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Specification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79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Monorails of the main cavern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nterfaces</a:t>
            </a:r>
          </a:p>
          <a:p>
            <a:r>
              <a:rPr lang="en-US" dirty="0" smtClean="0"/>
              <a:t>Crane in the main cavern</a:t>
            </a:r>
          </a:p>
          <a:p>
            <a:pPr lvl="1"/>
            <a:r>
              <a:rPr lang="en-US" dirty="0" smtClean="0"/>
              <a:t>Specification</a:t>
            </a:r>
          </a:p>
          <a:p>
            <a:pPr lvl="1"/>
            <a:r>
              <a:rPr lang="en-US" dirty="0" smtClean="0"/>
              <a:t>Installation in the cavern</a:t>
            </a:r>
          </a:p>
          <a:p>
            <a:r>
              <a:rPr lang="en-US" dirty="0" smtClean="0"/>
              <a:t>Power lines</a:t>
            </a:r>
          </a:p>
          <a:p>
            <a:r>
              <a:rPr lang="en-US" dirty="0" smtClean="0"/>
              <a:t>Commissioning</a:t>
            </a:r>
          </a:p>
          <a:p>
            <a:r>
              <a:rPr lang="en-US" dirty="0" smtClean="0"/>
              <a:t>Use of the handling equipment over the construction of the cryostat</a:t>
            </a:r>
          </a:p>
          <a:p>
            <a:r>
              <a:rPr lang="en-US" dirty="0" smtClean="0"/>
              <a:t>General handling equipment</a:t>
            </a:r>
          </a:p>
          <a:p>
            <a:r>
              <a:rPr lang="en-US" dirty="0" smtClean="0"/>
              <a:t>Maintenance – Periodic inspection</a:t>
            </a:r>
          </a:p>
          <a:p>
            <a:r>
              <a:rPr lang="en-US" dirty="0" smtClean="0"/>
              <a:t>Standards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64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Temporary modification of crane, hoist end stop might be required during installation phase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On call maintenance service should be organized (having a local team from a  company with full access and training to underground)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the handling equipment over the construction of the </a:t>
            </a:r>
            <a:r>
              <a:rPr lang="en-US" dirty="0" smtClean="0"/>
              <a:t>cryostat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35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A wide range of standard lifting accessories will be required: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Lifting slings (different length, capacity)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Lifting shackles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Lifting hooks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Lifting clamps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Manual hoists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Lifting fork for pallets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Modular lifting beam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handling </a:t>
            </a:r>
            <a:r>
              <a:rPr lang="en-US" dirty="0" smtClean="0"/>
              <a:t>equipment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5" r="13258" b="2170"/>
          <a:stretch/>
        </p:blipFill>
        <p:spPr>
          <a:xfrm>
            <a:off x="10159514" y="3444486"/>
            <a:ext cx="1773381" cy="2539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8" r="34721"/>
          <a:stretch/>
        </p:blipFill>
        <p:spPr>
          <a:xfrm>
            <a:off x="8167694" y="1337862"/>
            <a:ext cx="960582" cy="27979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17"/>
          <a:stretch/>
        </p:blipFill>
        <p:spPr>
          <a:xfrm>
            <a:off x="5649608" y="2016182"/>
            <a:ext cx="1890136" cy="2524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3" b="11025"/>
          <a:stretch/>
        </p:blipFill>
        <p:spPr>
          <a:xfrm>
            <a:off x="8838109" y="212036"/>
            <a:ext cx="3141494" cy="15978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889" y="1646504"/>
            <a:ext cx="830042" cy="8300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8454" r="684" b="40135"/>
          <a:stretch/>
        </p:blipFill>
        <p:spPr>
          <a:xfrm>
            <a:off x="3537619" y="4746562"/>
            <a:ext cx="6621895" cy="11176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106" y="2898712"/>
            <a:ext cx="2466975" cy="18478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2" r="30758"/>
          <a:stretch/>
        </p:blipFill>
        <p:spPr>
          <a:xfrm>
            <a:off x="9270476" y="1856100"/>
            <a:ext cx="1005135" cy="188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9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Magnetic lifting spreader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Weighting device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Pallet truck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Hydraulic jack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Hard wood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…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Slings, shackles, hooks…. need to have a correct storage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handling </a:t>
            </a:r>
            <a:r>
              <a:rPr lang="en-US" dirty="0" smtClean="0"/>
              <a:t>equipment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391" y="2912111"/>
            <a:ext cx="2667000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068" y="768986"/>
            <a:ext cx="2857500" cy="2143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150" y="826857"/>
            <a:ext cx="2069012" cy="2027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698" y="1218657"/>
            <a:ext cx="2021609" cy="20216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976" y="2854239"/>
            <a:ext cx="2181225" cy="2095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918" y="3491864"/>
            <a:ext cx="1300097" cy="201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9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One preventive maintenance of crane and hoist need to foreseen at least every 6 month (this will depend on average use)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One periodic inspection is mandatory every year (including load test at nominal load)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 periodic inspection should although include all lifting accessories (slings, shackles, hooks, lifting beams, manual hoists…)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 – Periodic </a:t>
            </a:r>
            <a:r>
              <a:rPr lang="en-US" dirty="0" smtClean="0"/>
              <a:t>inspection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817" y="3628660"/>
            <a:ext cx="6729646" cy="18758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43" y="3886872"/>
            <a:ext cx="3765679" cy="135941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73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962" y="769223"/>
            <a:ext cx="11563351" cy="5243650"/>
          </a:xfrm>
        </p:spPr>
        <p:txBody>
          <a:bodyPr/>
          <a:lstStyle/>
          <a:p>
            <a:r>
              <a:rPr lang="en-GB" sz="1800" b="1" dirty="0"/>
              <a:t>OSHA Occupational Safety and Health </a:t>
            </a:r>
            <a:r>
              <a:rPr lang="en-GB" sz="1800" b="1" dirty="0" smtClean="0"/>
              <a:t>Administration</a:t>
            </a:r>
            <a:endParaRPr lang="en-GB" sz="1800" b="1" dirty="0"/>
          </a:p>
          <a:p>
            <a:r>
              <a:rPr lang="en-GB" sz="1200" dirty="0"/>
              <a:t>Part 1926.554 - Overhead Hoists </a:t>
            </a:r>
          </a:p>
          <a:p>
            <a:r>
              <a:rPr lang="en-GB" sz="1200" dirty="0" smtClean="0"/>
              <a:t>Part </a:t>
            </a:r>
            <a:r>
              <a:rPr lang="en-GB" sz="1200" dirty="0"/>
              <a:t>1910.179 – Overhead and Gantry Cranes </a:t>
            </a:r>
          </a:p>
          <a:p>
            <a:endParaRPr lang="en-GB" sz="1200" dirty="0" smtClean="0"/>
          </a:p>
          <a:p>
            <a:r>
              <a:rPr lang="en-GB" sz="1800" b="1" dirty="0" smtClean="0"/>
              <a:t>CMAA </a:t>
            </a:r>
            <a:r>
              <a:rPr lang="en-GB" sz="1800" b="1" dirty="0"/>
              <a:t>Crane Manufacturer’s Association of </a:t>
            </a:r>
            <a:r>
              <a:rPr lang="en-GB" sz="1800" b="1" dirty="0" smtClean="0"/>
              <a:t>America</a:t>
            </a:r>
            <a:endParaRPr lang="en-GB" sz="1800" dirty="0"/>
          </a:p>
          <a:p>
            <a:r>
              <a:rPr lang="en-GB" sz="1200" dirty="0" smtClean="0"/>
              <a:t>Specifications </a:t>
            </a:r>
            <a:r>
              <a:rPr lang="en-GB" sz="1200" dirty="0"/>
              <a:t>for Top Running Bridge &amp; Gantry Type Multiple </a:t>
            </a:r>
            <a:r>
              <a:rPr lang="en-GB" sz="1200" dirty="0" smtClean="0"/>
              <a:t>Girder </a:t>
            </a:r>
            <a:r>
              <a:rPr lang="en-GB" sz="1200" dirty="0"/>
              <a:t>Electric Overhead Traveling Cranes - No. 70 (2004) </a:t>
            </a:r>
          </a:p>
          <a:p>
            <a:r>
              <a:rPr lang="en-GB" sz="1200" dirty="0"/>
              <a:t>Specifications for Top Running and Under Running Single Girder </a:t>
            </a:r>
            <a:r>
              <a:rPr lang="en-GB" sz="1200" dirty="0" smtClean="0"/>
              <a:t>Electric </a:t>
            </a:r>
            <a:r>
              <a:rPr lang="en-GB" sz="1200" dirty="0"/>
              <a:t>Overhead Cranes Utilizing Under Running Trolley Hoist - </a:t>
            </a:r>
            <a:r>
              <a:rPr lang="en-GB" sz="1200" dirty="0" smtClean="0"/>
              <a:t>No</a:t>
            </a:r>
            <a:r>
              <a:rPr lang="en-GB" sz="1200" dirty="0"/>
              <a:t>. 74 (2004) </a:t>
            </a:r>
          </a:p>
          <a:p>
            <a:endParaRPr lang="en-GB" sz="1200" dirty="0"/>
          </a:p>
          <a:p>
            <a:r>
              <a:rPr lang="en-GB" sz="1800" b="1" dirty="0" smtClean="0"/>
              <a:t>ANSI </a:t>
            </a:r>
            <a:r>
              <a:rPr lang="en-GB" sz="1800" b="1" dirty="0"/>
              <a:t>/ ASME </a:t>
            </a:r>
            <a:r>
              <a:rPr lang="en-GB" sz="1800" b="1" dirty="0" smtClean="0"/>
              <a:t>American </a:t>
            </a:r>
            <a:r>
              <a:rPr lang="en-GB" sz="1800" b="1" dirty="0"/>
              <a:t>National Standards Institute /  </a:t>
            </a:r>
            <a:r>
              <a:rPr lang="en-GB" sz="1800" b="1" dirty="0" smtClean="0"/>
              <a:t>American </a:t>
            </a:r>
            <a:r>
              <a:rPr lang="en-GB" sz="1800" b="1" dirty="0"/>
              <a:t>Society of Mechanical </a:t>
            </a:r>
            <a:r>
              <a:rPr lang="en-GB" sz="1800" b="1" dirty="0" smtClean="0"/>
              <a:t>Engineers</a:t>
            </a:r>
            <a:endParaRPr lang="en-GB" sz="1800" b="1" dirty="0"/>
          </a:p>
          <a:p>
            <a:r>
              <a:rPr lang="en-GB" sz="1200" dirty="0"/>
              <a:t>ANSI / ASME HST-4 - 1999 Performance Standard For Overhead </a:t>
            </a:r>
            <a:r>
              <a:rPr lang="en-GB" sz="1200" dirty="0" smtClean="0"/>
              <a:t>Electric </a:t>
            </a:r>
            <a:r>
              <a:rPr lang="en-GB" sz="1200" dirty="0"/>
              <a:t>Wire Rope Hoists  </a:t>
            </a:r>
          </a:p>
          <a:p>
            <a:r>
              <a:rPr lang="en-GB" sz="1200" dirty="0"/>
              <a:t>ANSI / ASME B30.16 – 2003 Overhead Hoists (Underhung) </a:t>
            </a:r>
          </a:p>
          <a:p>
            <a:r>
              <a:rPr lang="en-GB" sz="1200" dirty="0"/>
              <a:t>ANSI / ASME B30.2 - 2001 Overhead and Gantry Cranes </a:t>
            </a:r>
            <a:r>
              <a:rPr lang="en-GB" sz="1200" dirty="0" smtClean="0"/>
              <a:t>(</a:t>
            </a:r>
            <a:r>
              <a:rPr lang="en-GB" sz="1200" dirty="0"/>
              <a:t>Top Running Bridge, Single Or Multiple Girder, Top Running </a:t>
            </a:r>
            <a:r>
              <a:rPr lang="en-GB" sz="1200" dirty="0" smtClean="0"/>
              <a:t>Trolley </a:t>
            </a:r>
            <a:r>
              <a:rPr lang="en-GB" sz="1200" dirty="0"/>
              <a:t>Hoist) </a:t>
            </a:r>
          </a:p>
          <a:p>
            <a:r>
              <a:rPr lang="en-GB" sz="1200" dirty="0"/>
              <a:t>ANSI  / ASME B30.11 – 2004 Monorails and Underhung Cranes </a:t>
            </a:r>
          </a:p>
          <a:p>
            <a:r>
              <a:rPr lang="en-GB" sz="1200" dirty="0"/>
              <a:t>ANSI / ASME B30.17 – 2003 Overhead and Gantry Cranes (Top </a:t>
            </a:r>
            <a:r>
              <a:rPr lang="en-GB" sz="1200" dirty="0" smtClean="0"/>
              <a:t>Running </a:t>
            </a:r>
            <a:r>
              <a:rPr lang="en-GB" sz="1200" dirty="0"/>
              <a:t>Bridge, Single Girder, Underhung Hoist) </a:t>
            </a:r>
          </a:p>
          <a:p>
            <a:endParaRPr lang="en-GB" sz="1200" dirty="0"/>
          </a:p>
          <a:p>
            <a:r>
              <a:rPr lang="en-GB" sz="1800" b="1" dirty="0" smtClean="0"/>
              <a:t>NEMA </a:t>
            </a:r>
            <a:r>
              <a:rPr lang="en-GB" sz="1800" b="1" dirty="0"/>
              <a:t>National Electric Manufacturer’s Association </a:t>
            </a:r>
          </a:p>
          <a:p>
            <a:endParaRPr lang="en-GB" sz="1200" dirty="0"/>
          </a:p>
          <a:p>
            <a:r>
              <a:rPr lang="en-GB" sz="1800" b="1" dirty="0" smtClean="0"/>
              <a:t>NEC </a:t>
            </a:r>
            <a:r>
              <a:rPr lang="en-GB" sz="1800" b="1" dirty="0"/>
              <a:t>National Electric Code – 1999 </a:t>
            </a:r>
          </a:p>
          <a:p>
            <a:r>
              <a:rPr lang="en-GB" sz="1200" dirty="0"/>
              <a:t>Article 100, Article 240-1, Article </a:t>
            </a:r>
            <a:r>
              <a:rPr lang="en-GB" sz="1200" dirty="0" smtClean="0"/>
              <a:t>430-31</a:t>
            </a:r>
            <a:r>
              <a:rPr lang="en-GB" sz="1200" dirty="0"/>
              <a:t>, Article 430-51, Article </a:t>
            </a:r>
            <a:r>
              <a:rPr lang="en-GB" sz="1200" dirty="0" smtClean="0"/>
              <a:t>610-1</a:t>
            </a:r>
            <a:r>
              <a:rPr lang="en-GB" sz="1200" dirty="0"/>
              <a:t>, Article </a:t>
            </a:r>
            <a:r>
              <a:rPr lang="en-GB" sz="1200" dirty="0" smtClean="0"/>
              <a:t>610-31</a:t>
            </a:r>
          </a:p>
          <a:p>
            <a:endParaRPr lang="fr-CH" sz="1200" dirty="0"/>
          </a:p>
          <a:p>
            <a:r>
              <a:rPr lang="fr-CH" sz="1800" b="1" dirty="0" smtClean="0"/>
              <a:t>DOE </a:t>
            </a:r>
            <a:r>
              <a:rPr lang="fr-CH" sz="1800" b="1" dirty="0" err="1" smtClean="0"/>
              <a:t>rules</a:t>
            </a:r>
            <a:r>
              <a:rPr lang="fr-CH" sz="1800" b="1" dirty="0" smtClean="0"/>
              <a:t>?</a:t>
            </a:r>
            <a:endParaRPr lang="en-GB" sz="1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0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03988"/>
            <a:ext cx="552450" cy="23812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97564" y="2770910"/>
            <a:ext cx="4996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dirty="0" smtClean="0"/>
              <a:t>Questions?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159949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Monorails in the main cavern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" r="549"/>
          <a:stretch/>
        </p:blipFill>
        <p:spPr>
          <a:xfrm>
            <a:off x="1856404" y="649150"/>
            <a:ext cx="8221806" cy="534828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89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Monorails in the main cavern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318" y="649150"/>
            <a:ext cx="8133977" cy="529535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40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Tolerance of installation of the 2 externals rails (used by the overhead traveling crane) : CMMA* specification #70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Monorails in the main cavern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83" y="2812720"/>
            <a:ext cx="6047014" cy="2170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654" y="1885720"/>
            <a:ext cx="5226108" cy="387119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38200" y="6176963"/>
            <a:ext cx="515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*CMMA: Crane Manufacturer Association of </a:t>
            </a:r>
            <a:r>
              <a:rPr lang="fr-CH" dirty="0" err="1" smtClean="0"/>
              <a:t>America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23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Hoists in the main </a:t>
            </a:r>
            <a:r>
              <a:rPr lang="en-US" dirty="0" smtClean="0"/>
              <a:t>cavern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657" y="775855"/>
            <a:ext cx="3651300" cy="513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55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907" y="900748"/>
            <a:ext cx="7905711" cy="50593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General assumptions</a:t>
            </a:r>
          </a:p>
          <a:p>
            <a:endParaRPr lang="en-US" dirty="0" smtClean="0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smtClean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The unloading of the truck(s) in the surface ‘’building’’ and the handling of the equipment from the surface building to the cavern will be covered by a rigging team part of the SURF facility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smtClean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         </a:t>
            </a:r>
            <a:r>
              <a:rPr lang="en-US" altLang="en-US" dirty="0" smtClean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the cavern one cheery picker (</a:t>
            </a:r>
            <a:r>
              <a:rPr lang="en-US" altLang="en-US" dirty="0" err="1" smtClean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Palazzani</a:t>
            </a:r>
            <a:r>
              <a:rPr lang="en-US" altLang="en-US" dirty="0" smtClean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kind of) will be provided by the facility to reach the top of the cavern from the lower level and a small scissor lift to access the crane, hoist from the extremity of the cavern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smtClean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         </a:t>
            </a:r>
            <a:r>
              <a:rPr lang="en-US" altLang="en-US" dirty="0" smtClean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the cavern, drifts typical basic handling equipment (pallet truck, small forklift) will be available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smtClean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         </a:t>
            </a:r>
            <a:r>
              <a:rPr lang="en-US" altLang="en-US" dirty="0" smtClean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If Specific PPE (ODH, oxygen mask….) for the access in the underground are required they will be provided by the facility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smtClean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         </a:t>
            </a:r>
            <a:r>
              <a:rPr lang="en-US" altLang="en-US" dirty="0" smtClean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 have not assumed specific external training with a cost for the contractors (else than typical training given by the facility at the charge of the facility)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smtClean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         </a:t>
            </a:r>
            <a:r>
              <a:rPr lang="en-US" altLang="en-US" dirty="0" smtClean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electric power supply of the cranes and hoists will be delivered by the facility up to the loading deck (one extremity of the cavern)  -&gt; Location to be discussed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Hoists in the main cavern - Installation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908" y="3546404"/>
            <a:ext cx="2069811" cy="206981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740" y="435211"/>
            <a:ext cx="2898145" cy="26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9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Crane in the main cavern - Specification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103613"/>
              </p:ext>
            </p:extLst>
          </p:nvPr>
        </p:nvGraphicFramePr>
        <p:xfrm>
          <a:off x="2032000" y="757396"/>
          <a:ext cx="8201889" cy="5246241"/>
        </p:xfrm>
        <a:graphic>
          <a:graphicData uri="http://schemas.openxmlformats.org/drawingml/2006/table">
            <a:tbl>
              <a:tblPr/>
              <a:tblGrid>
                <a:gridCol w="1430889">
                  <a:extLst>
                    <a:ext uri="{9D8B030D-6E8A-4147-A177-3AD203B41FA5}">
                      <a16:colId xmlns:a16="http://schemas.microsoft.com/office/drawing/2014/main" val="1892977953"/>
                    </a:ext>
                  </a:extLst>
                </a:gridCol>
                <a:gridCol w="3806349">
                  <a:extLst>
                    <a:ext uri="{9D8B030D-6E8A-4147-A177-3AD203B41FA5}">
                      <a16:colId xmlns:a16="http://schemas.microsoft.com/office/drawing/2014/main" val="1868904571"/>
                    </a:ext>
                  </a:extLst>
                </a:gridCol>
                <a:gridCol w="2964651">
                  <a:extLst>
                    <a:ext uri="{9D8B030D-6E8A-4147-A177-3AD203B41FA5}">
                      <a16:colId xmlns:a16="http://schemas.microsoft.com/office/drawing/2014/main" val="1028399177"/>
                    </a:ext>
                  </a:extLst>
                </a:gridCol>
              </a:tblGrid>
              <a:tr h="146067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Main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0782580"/>
                  </a:ext>
                </a:extLst>
              </a:tr>
              <a:tr h="146067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Building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SURF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790392"/>
                  </a:ext>
                </a:extLst>
              </a:tr>
              <a:tr h="146067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Installation type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Cavern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418295"/>
                  </a:ext>
                </a:extLst>
              </a:tr>
              <a:tr h="146067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Project type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New crane  with new feeding line  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3155373"/>
                  </a:ext>
                </a:extLst>
              </a:tr>
              <a:tr h="146067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Use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Service crane for cavern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46446"/>
                  </a:ext>
                </a:extLst>
              </a:tr>
              <a:tr h="146067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Design temperature [°C]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 / + 50    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773120"/>
                  </a:ext>
                </a:extLst>
              </a:tr>
              <a:tr h="146067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Type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Single girder suspended  crane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273315"/>
                  </a:ext>
                </a:extLst>
              </a:tr>
              <a:tr h="146067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Working load limit [ton]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12.5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1049821"/>
                  </a:ext>
                </a:extLst>
              </a:tr>
              <a:tr h="146067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Span S [mm]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19700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6106403"/>
                  </a:ext>
                </a:extLst>
              </a:tr>
              <a:tr h="146067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Main hoist range of lift [mm]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22000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585567"/>
                  </a:ext>
                </a:extLst>
              </a:tr>
              <a:tr h="146067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Lifting speed [m/min]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0.2 - 10  variable speed range with frequency converter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825220"/>
                  </a:ext>
                </a:extLst>
              </a:tr>
              <a:tr h="146067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Cross travel speed [m/min]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0.6 - 12  variable speed range with frequency converter 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460171"/>
                  </a:ext>
                </a:extLst>
              </a:tr>
              <a:tr h="146067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Long travel speed [m/min]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0.7 - 15  variable speed range with frequency converter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1238875"/>
                  </a:ext>
                </a:extLst>
              </a:tr>
              <a:tr h="146067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 installed power [kW] (not to be exceeded)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  to be confirmed by the contractor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078225"/>
                  </a:ext>
                </a:extLst>
              </a:tr>
              <a:tr h="146067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Main hook left approach [mm]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700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444028"/>
                  </a:ext>
                </a:extLst>
              </a:tr>
              <a:tr h="146067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Main hook right approach [mm]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700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097408"/>
                  </a:ext>
                </a:extLst>
              </a:tr>
              <a:tr h="146067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Longitudinal distance from axis of main hook to end buffer [mm]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1500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3866980"/>
                  </a:ext>
                </a:extLst>
              </a:tr>
              <a:tr h="146067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Height of rail above floor [mm]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21500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1013582"/>
                  </a:ext>
                </a:extLst>
              </a:tr>
              <a:tr h="146067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Clearance under girder from ground level [mm]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21500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3884164"/>
                  </a:ext>
                </a:extLst>
              </a:tr>
              <a:tr h="146067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Clearance under main hook from ground level [mm]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21500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3788745"/>
                  </a:ext>
                </a:extLst>
              </a:tr>
              <a:tr h="146067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Crane height from top of rail [mm]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1250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2437648"/>
                  </a:ext>
                </a:extLst>
              </a:tr>
              <a:tr h="146067"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Rails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5331071"/>
                  </a:ext>
                </a:extLst>
              </a:tr>
              <a:tr h="146067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Type and size of rail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IPE /IPN to be defined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967594"/>
                  </a:ext>
                </a:extLst>
              </a:tr>
              <a:tr h="146067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End-stops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 be supplied    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5807910"/>
                  </a:ext>
                </a:extLst>
              </a:tr>
              <a:tr h="146067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Max static vertical reaction per wheel [KN]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7851962"/>
                  </a:ext>
                </a:extLst>
              </a:tr>
              <a:tr h="146067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Max static horizontal transverse reaction per end cariage [KN]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808277"/>
                  </a:ext>
                </a:extLst>
              </a:tr>
              <a:tr h="146067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Max static horizontal longitudinal reaction per rail [KN]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211330"/>
                  </a:ext>
                </a:extLst>
              </a:tr>
              <a:tr h="146067"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Bridge structure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4756534"/>
                  </a:ext>
                </a:extLst>
              </a:tr>
              <a:tr h="146067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Number of girders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9462946"/>
                  </a:ext>
                </a:extLst>
              </a:tr>
              <a:tr h="279963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 supply shall include proper means to avoid derailment of the crane in case of seismic event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applicable    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780050"/>
                  </a:ext>
                </a:extLst>
              </a:tr>
              <a:tr h="146067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Number of motorized wheels per end-carriage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947335"/>
                  </a:ext>
                </a:extLst>
              </a:tr>
              <a:tr h="146067"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Long-travel mechanisms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934044"/>
                  </a:ext>
                </a:extLst>
              </a:tr>
              <a:tr h="146067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New mechanism shall be supplied (see "Gen. Requirements" section 3.5.2)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applicable    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541322"/>
                  </a:ext>
                </a:extLst>
              </a:tr>
              <a:tr h="146067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Number of motorized wheels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   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684103"/>
                  </a:ext>
                </a:extLst>
              </a:tr>
              <a:tr h="146067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Number of motors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   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9347995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99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Crane in the main cavern - Specification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887602"/>
              </p:ext>
            </p:extLst>
          </p:nvPr>
        </p:nvGraphicFramePr>
        <p:xfrm>
          <a:off x="2013527" y="757387"/>
          <a:ext cx="8220363" cy="5144648"/>
        </p:xfrm>
        <a:graphic>
          <a:graphicData uri="http://schemas.openxmlformats.org/drawingml/2006/table">
            <a:tbl>
              <a:tblPr/>
              <a:tblGrid>
                <a:gridCol w="1434111">
                  <a:extLst>
                    <a:ext uri="{9D8B030D-6E8A-4147-A177-3AD203B41FA5}">
                      <a16:colId xmlns:a16="http://schemas.microsoft.com/office/drawing/2014/main" val="3449369485"/>
                    </a:ext>
                  </a:extLst>
                </a:gridCol>
                <a:gridCol w="3814923">
                  <a:extLst>
                    <a:ext uri="{9D8B030D-6E8A-4147-A177-3AD203B41FA5}">
                      <a16:colId xmlns:a16="http://schemas.microsoft.com/office/drawing/2014/main" val="1250863325"/>
                    </a:ext>
                  </a:extLst>
                </a:gridCol>
                <a:gridCol w="2971329">
                  <a:extLst>
                    <a:ext uri="{9D8B030D-6E8A-4147-A177-3AD203B41FA5}">
                      <a16:colId xmlns:a16="http://schemas.microsoft.com/office/drawing/2014/main" val="848396451"/>
                    </a:ext>
                  </a:extLst>
                </a:gridCol>
              </a:tblGrid>
              <a:tr h="143727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Catwalks and access to crane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900963"/>
                  </a:ext>
                </a:extLst>
              </a:tr>
              <a:tr h="143727">
                <a:tc>
                  <a:txBody>
                    <a:bodyPr/>
                    <a:lstStyle/>
                    <a:p>
                      <a:pPr algn="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Number of catwalks on bridge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   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722588"/>
                  </a:ext>
                </a:extLst>
              </a:tr>
              <a:tr h="143727">
                <a:tc>
                  <a:txBody>
                    <a:bodyPr/>
                    <a:lstStyle/>
                    <a:p>
                      <a:pPr algn="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Access to the crane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 be defined    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9023492"/>
                  </a:ext>
                </a:extLst>
              </a:tr>
              <a:tr h="143727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Trolley structure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3110263"/>
                  </a:ext>
                </a:extLst>
              </a:tr>
              <a:tr h="143727">
                <a:tc>
                  <a:txBody>
                    <a:bodyPr/>
                    <a:lstStyle/>
                    <a:p>
                      <a:pPr algn="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 contractor shall supply a new trolley structure 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applicable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959432"/>
                  </a:ext>
                </a:extLst>
              </a:tr>
              <a:tr h="281549">
                <a:tc>
                  <a:txBody>
                    <a:bodyPr/>
                    <a:lstStyle/>
                    <a:p>
                      <a:pPr algn="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Proper means to avoid derailment of the trolley in case of seismic event or sudden release of the load shall be provided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applicable    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3244536"/>
                  </a:ext>
                </a:extLst>
              </a:tr>
              <a:tr h="143727">
                <a:tc>
                  <a:txBody>
                    <a:bodyPr/>
                    <a:lstStyle/>
                    <a:p>
                      <a:pPr algn="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Number of motorized wheels 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   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9563039"/>
                  </a:ext>
                </a:extLst>
              </a:tr>
              <a:tr h="143727">
                <a:tc>
                  <a:txBody>
                    <a:bodyPr/>
                    <a:lstStyle/>
                    <a:p>
                      <a:pPr algn="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Lamp maintenance platform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applicable    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416211"/>
                  </a:ext>
                </a:extLst>
              </a:tr>
              <a:tr h="143727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Hoist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595031"/>
                  </a:ext>
                </a:extLst>
              </a:tr>
              <a:tr h="143727">
                <a:tc>
                  <a:txBody>
                    <a:bodyPr/>
                    <a:lstStyle/>
                    <a:p>
                      <a:pPr algn="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Number of ropes coming out of the drum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   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058844"/>
                  </a:ext>
                </a:extLst>
              </a:tr>
              <a:tr h="143727">
                <a:tc>
                  <a:txBody>
                    <a:bodyPr/>
                    <a:lstStyle/>
                    <a:p>
                      <a:pPr algn="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Bad winding of rope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detected and the lifting movement stopped    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4414503"/>
                  </a:ext>
                </a:extLst>
              </a:tr>
              <a:tr h="143727">
                <a:tc>
                  <a:txBody>
                    <a:bodyPr/>
                    <a:lstStyle/>
                    <a:p>
                      <a:pPr algn="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Acceptable acceleration/deceleration with nominal load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±0,5 g    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523103"/>
                  </a:ext>
                </a:extLst>
              </a:tr>
              <a:tr h="143727">
                <a:tc>
                  <a:txBody>
                    <a:bodyPr/>
                    <a:lstStyle/>
                    <a:p>
                      <a:pPr algn="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Hook type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Single (DIN 15401)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5419742"/>
                  </a:ext>
                </a:extLst>
              </a:tr>
              <a:tr h="143727">
                <a:tc>
                  <a:txBody>
                    <a:bodyPr/>
                    <a:lstStyle/>
                    <a:p>
                      <a:pPr algn="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Hook size / material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 / material to be communicated by contractor  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9741"/>
                  </a:ext>
                </a:extLst>
              </a:tr>
              <a:tr h="143727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Feeding line and cubicles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4669305"/>
                  </a:ext>
                </a:extLst>
              </a:tr>
              <a:tr h="281549">
                <a:tc>
                  <a:txBody>
                    <a:bodyPr/>
                    <a:lstStyle/>
                    <a:p>
                      <a:pPr algn="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Crane feeding line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contractor shall supply and install a new line including its steel supports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0554727"/>
                  </a:ext>
                </a:extLst>
              </a:tr>
              <a:tr h="143727">
                <a:tc>
                  <a:txBody>
                    <a:bodyPr/>
                    <a:lstStyle/>
                    <a:p>
                      <a:pPr algn="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Building-mounted main switch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supplied by contractor    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2629422"/>
                  </a:ext>
                </a:extLst>
              </a:tr>
              <a:tr h="143727">
                <a:tc>
                  <a:txBody>
                    <a:bodyPr/>
                    <a:lstStyle/>
                    <a:p>
                      <a:pPr algn="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Fixed electrical installation from switch to crane feeding line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supplied by contractor    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206626"/>
                  </a:ext>
                </a:extLst>
              </a:tr>
              <a:tr h="143727">
                <a:tc>
                  <a:txBody>
                    <a:bodyPr/>
                    <a:lstStyle/>
                    <a:p>
                      <a:pPr algn="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Crane feeding line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sliding contacts,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8272451"/>
                  </a:ext>
                </a:extLst>
              </a:tr>
              <a:tr h="143727">
                <a:tc>
                  <a:txBody>
                    <a:bodyPr/>
                    <a:lstStyle/>
                    <a:p>
                      <a:pPr algn="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Position of main switch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 be defined    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611971"/>
                  </a:ext>
                </a:extLst>
              </a:tr>
              <a:tr h="143727">
                <a:tc>
                  <a:txBody>
                    <a:bodyPr/>
                    <a:lstStyle/>
                    <a:p>
                      <a:pPr algn="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Lenght of feeding line [m]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150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2924977"/>
                  </a:ext>
                </a:extLst>
              </a:tr>
              <a:tr h="143727">
                <a:tc>
                  <a:txBody>
                    <a:bodyPr/>
                    <a:lstStyle/>
                    <a:p>
                      <a:pPr algn="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Trolley feeding line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cable  festoon 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7046999"/>
                  </a:ext>
                </a:extLst>
              </a:tr>
              <a:tr h="143727">
                <a:tc>
                  <a:txBody>
                    <a:bodyPr/>
                    <a:lstStyle/>
                    <a:p>
                      <a:pPr algn="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Cubicles position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on the crane girder    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9384091"/>
                  </a:ext>
                </a:extLst>
              </a:tr>
              <a:tr h="143727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Controls - safety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268569"/>
                  </a:ext>
                </a:extLst>
              </a:tr>
              <a:tr h="143727">
                <a:tc>
                  <a:txBody>
                    <a:bodyPr/>
                    <a:lstStyle/>
                    <a:p>
                      <a:pPr algn="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Control system performance level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957929"/>
                  </a:ext>
                </a:extLst>
              </a:tr>
              <a:tr h="143727">
                <a:tc>
                  <a:txBody>
                    <a:bodyPr/>
                    <a:lstStyle/>
                    <a:p>
                      <a:pPr algn="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Main operator control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remote control   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005506"/>
                  </a:ext>
                </a:extLst>
              </a:tr>
              <a:tr h="143727">
                <a:tc>
                  <a:txBody>
                    <a:bodyPr/>
                    <a:lstStyle/>
                    <a:p>
                      <a:pPr algn="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Emergency control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remote control 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223749"/>
                  </a:ext>
                </a:extLst>
              </a:tr>
              <a:tr h="143727">
                <a:tc>
                  <a:txBody>
                    <a:bodyPr/>
                    <a:lstStyle/>
                    <a:p>
                      <a:pPr algn="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Remote control storage cubicle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applicable    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3022242"/>
                  </a:ext>
                </a:extLst>
              </a:tr>
              <a:tr h="143727">
                <a:tc>
                  <a:txBody>
                    <a:bodyPr/>
                    <a:lstStyle/>
                    <a:p>
                      <a:pPr algn="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Load measurement and display 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applicable    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072055"/>
                  </a:ext>
                </a:extLst>
              </a:tr>
              <a:tr h="143727">
                <a:tc>
                  <a:txBody>
                    <a:bodyPr/>
                    <a:lstStyle/>
                    <a:p>
                      <a:pPr algn="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Time counter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applicable    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979245"/>
                  </a:ext>
                </a:extLst>
              </a:tr>
              <a:tr h="557194">
                <a:tc>
                  <a:txBody>
                    <a:bodyPr/>
                    <a:lstStyle/>
                    <a:p>
                      <a:pPr algn="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Safety zones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applicable; it shall be possible to define an adjustable rectangular area (in long and cross travel direction) where crane can access only if the hook is above a certain height; controlled with limit switches  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3708769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38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BN_PPT_113015-SBND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1398</Words>
  <Application>Microsoft Office PowerPoint</Application>
  <PresentationFormat>Widescreen</PresentationFormat>
  <Paragraphs>341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ＭＳ Ｐゴシック</vt:lpstr>
      <vt:lpstr>Arial</vt:lpstr>
      <vt:lpstr>Calibri</vt:lpstr>
      <vt:lpstr>Geneva</vt:lpstr>
      <vt:lpstr>Helvetica</vt:lpstr>
      <vt:lpstr>Lucida Grande</vt:lpstr>
      <vt:lpstr>Times New Roman</vt:lpstr>
      <vt:lpstr>SBN_PPT_113015-SBND</vt:lpstr>
      <vt:lpstr>Crane, Hoists &amp; Handling equipment FS Installation Workshop</vt:lpstr>
      <vt:lpstr>Summary</vt:lpstr>
      <vt:lpstr>Monorails in the main cavern</vt:lpstr>
      <vt:lpstr>Monorails in the main cavern</vt:lpstr>
      <vt:lpstr>Monorails in the main cavern</vt:lpstr>
      <vt:lpstr>Hoists in the main cavern</vt:lpstr>
      <vt:lpstr>Hoists in the main cavern - Installation</vt:lpstr>
      <vt:lpstr>Crane in the main cavern - Specification</vt:lpstr>
      <vt:lpstr>Crane in the main cavern - Specification</vt:lpstr>
      <vt:lpstr>Crane in the main cavern - Specification</vt:lpstr>
      <vt:lpstr>Crane in the main cavern - Installation</vt:lpstr>
      <vt:lpstr>Crane in the main cavern - Installation</vt:lpstr>
      <vt:lpstr>Crane in the main cavern - Installation</vt:lpstr>
      <vt:lpstr>Crane in the main cavern - Installation</vt:lpstr>
      <vt:lpstr>Crane in the main cavern - Installation</vt:lpstr>
      <vt:lpstr>Power lines</vt:lpstr>
      <vt:lpstr>Commissioning</vt:lpstr>
      <vt:lpstr>Planning of installation</vt:lpstr>
      <vt:lpstr>Specification</vt:lpstr>
      <vt:lpstr>Use of the handling equipment over the construction of the cryostat</vt:lpstr>
      <vt:lpstr>General handling equipment</vt:lpstr>
      <vt:lpstr>General handling equipment</vt:lpstr>
      <vt:lpstr>Maintenance – Periodic inspection</vt:lpstr>
      <vt:lpstr>Standards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Crane, Hoist &amp; Handling equipment</dc:title>
  <dc:creator>Jean-Louis Grenard</dc:creator>
  <cp:lastModifiedBy>Jean-Louis Grenard</cp:lastModifiedBy>
  <cp:revision>31</cp:revision>
  <dcterms:created xsi:type="dcterms:W3CDTF">2019-08-13T17:44:14Z</dcterms:created>
  <dcterms:modified xsi:type="dcterms:W3CDTF">2019-08-19T14:17:27Z</dcterms:modified>
</cp:coreProperties>
</file>