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63" r:id="rId5"/>
    <p:sldId id="272" r:id="rId6"/>
    <p:sldId id="265" r:id="rId7"/>
    <p:sldId id="273" r:id="rId8"/>
    <p:sldId id="267" r:id="rId9"/>
    <p:sldId id="266" r:id="rId10"/>
    <p:sldId id="274" r:id="rId11"/>
    <p:sldId id="269" r:id="rId12"/>
    <p:sldId id="277" r:id="rId13"/>
    <p:sldId id="268" r:id="rId14"/>
    <p:sldId id="270" r:id="rId15"/>
    <p:sldId id="271" r:id="rId16"/>
    <p:sldId id="278" r:id="rId17"/>
    <p:sldId id="276" r:id="rId18"/>
  </p:sldIdLst>
  <p:sldSz cx="9144000" cy="6858000" type="screen4x3"/>
  <p:notesSz cx="6954838" cy="92408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orgio Ambrosio" initials="GA" lastIdx="8" clrIdx="0">
    <p:extLst>
      <p:ext uri="{19B8F6BF-5375-455C-9EA6-DF929625EA0E}">
        <p15:presenceInfo xmlns:p15="http://schemas.microsoft.com/office/powerpoint/2012/main" userId="Giorgio Ambrosio" providerId="None"/>
      </p:ext>
    </p:extLst>
  </p:cmAuthor>
  <p:cmAuthor id="2" name="soren.prestemon@me.com" initials="s" lastIdx="3" clrIdx="1">
    <p:extLst>
      <p:ext uri="{19B8F6BF-5375-455C-9EA6-DF929625EA0E}">
        <p15:presenceInfo xmlns:p15="http://schemas.microsoft.com/office/powerpoint/2012/main" userId="52f6d2a7b4eaabf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FFCC00"/>
    <a:srgbClr val="0099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48" autoAdjust="0"/>
    <p:restoredTop sz="96407" autoAdjust="0"/>
  </p:normalViewPr>
  <p:slideViewPr>
    <p:cSldViewPr snapToObjects="1" showGuides="1">
      <p:cViewPr varScale="1">
        <p:scale>
          <a:sx n="79" d="100"/>
          <a:sy n="79" d="100"/>
        </p:scale>
        <p:origin x="288" y="77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21/05/2019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21/05/2019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vert="horz" lIns="92546" tIns="46273" rIns="92546" bIns="46273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7AF289B4-A20D-8546-820F-224929B92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/>
              <a:t>MQXFA03 Structure and Loading Review  -  May 22,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54243A9A-9BE1-474F-94E0-BE7B890B8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/>
              <a:t>MQXFA03 Structure and Loading Review  -  May 22,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C2158561-15A4-6C46-8971-CBB5B9C53BF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/>
              <a:t>MQXFA03 Structure and Loading Review  -  May 22,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F409759-FF9E-CD40-BCA2-05AD3452F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/>
              <a:t>MQXFA03 Structure and Loading Review  -  May 22,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DC0678-C4FF-EE4B-808D-948246C40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/>
              <a:t>MQXFA03 Structure and Loading Review  -  May 22,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1AB84FB2-61C3-0F49-99A3-609B4E15E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/>
              <a:t>MQXFA03 Structure and Loading Review  -  May 22, 2019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39752" y="6356350"/>
            <a:ext cx="6192248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MQXFA03 Structure and Loading Review  -  May 22, 2019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152" y="6187107"/>
            <a:ext cx="790600" cy="6746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8915" y="2634656"/>
            <a:ext cx="7200000" cy="1658439"/>
          </a:xfrm>
        </p:spPr>
        <p:txBody>
          <a:bodyPr/>
          <a:lstStyle/>
          <a:p>
            <a:r>
              <a:rPr lang="en-GB" sz="3600" dirty="0"/>
              <a:t>Magnet Fabrication Travelers, Non-Conformities and Resolution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Katherine Ray – LBNL (QA</a:t>
            </a:r>
            <a:r>
              <a:rPr lang="en-GB" dirty="0" smtClean="0"/>
              <a:t>)</a:t>
            </a:r>
          </a:p>
          <a:p>
            <a:r>
              <a:rPr lang="en-GB" dirty="0" smtClean="0"/>
              <a:t>Mike Solis – LBNL (Procurement Technical Contact)</a:t>
            </a:r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D870FC54-636B-094F-A9CE-FA619CF131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May 22, </a:t>
            </a:r>
            <a:r>
              <a:rPr lang="en-US" dirty="0" smtClean="0"/>
              <a:t>2019 – MQXFA03 Structure and Loading Review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072" y="593949"/>
            <a:ext cx="3923928" cy="2973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MQXFA03 Shells Built to Drawing Revision C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640640"/>
            <a:ext cx="5760640" cy="20834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MQXFA03 Structure and Loading Review  -  May 22, 2019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4660" y="3999054"/>
            <a:ext cx="5692140" cy="21031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8209" y="4971315"/>
            <a:ext cx="591290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Shell Material updated to Aluminum 7075-T6, from T652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207929" y="2080768"/>
            <a:ext cx="3215" cy="289054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211144" y="4464769"/>
            <a:ext cx="2640776" cy="5054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97117" y="3567587"/>
            <a:ext cx="307007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Added larger radii to cutouts</a:t>
            </a:r>
          </a:p>
        </p:txBody>
      </p:sp>
    </p:spTree>
    <p:extLst>
      <p:ext uri="{BB962C8B-B14F-4D97-AF65-F5344CB8AC3E}">
        <p14:creationId xmlns:p14="http://schemas.microsoft.com/office/powerpoint/2010/main" val="123387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Material Certifications and Inspections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123" y="1149483"/>
            <a:ext cx="4886477" cy="26645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MQXFA03 Structure and Loading Review  -  May 22, 2019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652" y="4334223"/>
            <a:ext cx="4849949" cy="17374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454" y="1189361"/>
            <a:ext cx="3272032" cy="46159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87000" y="3694188"/>
            <a:ext cx="5077088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Fluourescent</a:t>
            </a:r>
            <a:r>
              <a:rPr lang="en-US" dirty="0"/>
              <a:t> (Dye) Penetrant Inspection (FPI) now required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2338" y="5116542"/>
            <a:ext cx="231345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Ultrasonic inspection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840753" y="4606106"/>
            <a:ext cx="315423" cy="5104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57925" y="1988840"/>
            <a:ext cx="213391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Aluminum 7075-T6</a:t>
            </a:r>
          </a:p>
        </p:txBody>
      </p:sp>
      <p:cxnSp>
        <p:nvCxnSpPr>
          <p:cNvPr id="16" name="Straight Arrow Connector 15"/>
          <p:cNvCxnSpPr>
            <a:stCxn id="13" idx="3"/>
          </p:cNvCxnSpPr>
          <p:nvPr/>
        </p:nvCxnSpPr>
        <p:spPr>
          <a:xfrm>
            <a:off x="7891843" y="2173506"/>
            <a:ext cx="194915" cy="39139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709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Dimensional Inspections at the Vendors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619938"/>
            <a:ext cx="3774247" cy="39716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MQXFA03 Structure and Loading Review  -  May 22, 2019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118" y="980728"/>
            <a:ext cx="4155296" cy="49642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23527" y="1529684"/>
            <a:ext cx="3774247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Vendors measure inner and outer diameter in 5 locations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919" y="5129906"/>
            <a:ext cx="3762855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Tolerances are for restrained condition. Above measurements made in unconstrained condition.</a:t>
            </a:r>
          </a:p>
          <a:p>
            <a:r>
              <a:rPr lang="en-US" sz="1400" dirty="0"/>
              <a:t>Measurements averaged when evaluating.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6642" y="1873655"/>
            <a:ext cx="3774247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Other vendor’s report in restrained position looks good</a:t>
            </a:r>
          </a:p>
        </p:txBody>
      </p:sp>
    </p:spTree>
    <p:extLst>
      <p:ext uri="{BB962C8B-B14F-4D97-AF65-F5344CB8AC3E}">
        <p14:creationId xmlns:p14="http://schemas.microsoft.com/office/powerpoint/2010/main" val="1122066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Shell Dimensional Inspections at LBNL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Shells started arriving at LBNL this week</a:t>
            </a:r>
          </a:p>
          <a:p>
            <a:r>
              <a:rPr lang="en-US" dirty="0" smtClean="0"/>
              <a:t>They will be sent to our CMM facility to verify the vendors’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MQXFA03 Structure and Loading Review  -  May 22,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660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07D839-2310-0141-A2FC-F0D977A0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89D971-9F0B-D542-B0AF-3A65E70D5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procedures </a:t>
            </a:r>
            <a:r>
              <a:rPr lang="en-US" dirty="0"/>
              <a:t>and drawings </a:t>
            </a:r>
            <a:r>
              <a:rPr lang="en-US" dirty="0" smtClean="0"/>
              <a:t>are mostly </a:t>
            </a:r>
            <a:r>
              <a:rPr lang="en-US" dirty="0"/>
              <a:t>released</a:t>
            </a:r>
          </a:p>
          <a:p>
            <a:r>
              <a:rPr lang="en-US" dirty="0" smtClean="0"/>
              <a:t>We are tracking </a:t>
            </a:r>
            <a:r>
              <a:rPr lang="en-US" dirty="0"/>
              <a:t>changes from lessons learned</a:t>
            </a:r>
          </a:p>
          <a:p>
            <a:pPr lvl="1"/>
            <a:r>
              <a:rPr lang="en-US" dirty="0" smtClean="0"/>
              <a:t>Drawing &amp; procedure updates</a:t>
            </a:r>
          </a:p>
          <a:p>
            <a:pPr lvl="1"/>
            <a:r>
              <a:rPr lang="en-US" dirty="0" smtClean="0"/>
              <a:t>Documented with various change records</a:t>
            </a:r>
            <a:endParaRPr lang="en-US" dirty="0"/>
          </a:p>
          <a:p>
            <a:r>
              <a:rPr lang="en-US" dirty="0" smtClean="0"/>
              <a:t>Reporting monthly </a:t>
            </a:r>
            <a:r>
              <a:rPr lang="en-US" dirty="0"/>
              <a:t>to L2</a:t>
            </a:r>
          </a:p>
          <a:p>
            <a:r>
              <a:rPr lang="en-US" dirty="0" smtClean="0"/>
              <a:t>S</a:t>
            </a:r>
            <a:r>
              <a:rPr lang="en-US" dirty="0" smtClean="0"/>
              <a:t>hell QC recommendations have been </a:t>
            </a:r>
            <a:r>
              <a:rPr lang="en-US" dirty="0" smtClean="0"/>
              <a:t>implemented</a:t>
            </a:r>
          </a:p>
          <a:p>
            <a:r>
              <a:rPr lang="en-US" dirty="0" smtClean="0"/>
              <a:t>Certs </a:t>
            </a:r>
            <a:r>
              <a:rPr lang="en-US" dirty="0"/>
              <a:t>and inspection data </a:t>
            </a:r>
            <a:r>
              <a:rPr lang="en-US" dirty="0" smtClean="0"/>
              <a:t>are retained for records</a:t>
            </a:r>
          </a:p>
          <a:p>
            <a:r>
              <a:rPr lang="en-US" dirty="0" smtClean="0"/>
              <a:t>No </a:t>
            </a:r>
            <a:r>
              <a:rPr lang="en-US" dirty="0"/>
              <a:t>critical deviations noted to date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0534FA-DB2F-534B-9454-AD4035401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52CF67-7643-0542-9314-4ACB39F597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MQXFA03 Structure and Loading Review  -  May 22,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9456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of the Magnet Fabrication Travelers</a:t>
            </a:r>
          </a:p>
          <a:p>
            <a:r>
              <a:rPr lang="en-US" dirty="0"/>
              <a:t>Non-Conformances on MQXFA03</a:t>
            </a:r>
          </a:p>
          <a:p>
            <a:r>
              <a:rPr lang="en-US" dirty="0"/>
              <a:t>Change Tracking Process</a:t>
            </a:r>
          </a:p>
          <a:p>
            <a:r>
              <a:rPr lang="en-US" dirty="0"/>
              <a:t>Shell Receiving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MQXFA03 Structure and Loading Review  -  May 22,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606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Fabrication Travelers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MQXFA03 Structure and Loading Review  -  May 22, 2019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1346799"/>
              </p:ext>
            </p:extLst>
          </p:nvPr>
        </p:nvGraphicFramePr>
        <p:xfrm>
          <a:off x="613551" y="975116"/>
          <a:ext cx="7918449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0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17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Yoke Pre-Stack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SU-1008-8072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Yoke</a:t>
                      </a:r>
                      <a:r>
                        <a:rPr lang="en-US" baseline="0" dirty="0"/>
                        <a:t> Half Stack WI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SU-1009-7829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Shell</a:t>
                      </a:r>
                      <a:r>
                        <a:rPr lang="en-US" baseline="0" dirty="0"/>
                        <a:t> Instrumentation WI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SU-1009-3745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Shell-Yoke </a:t>
                      </a:r>
                      <a:r>
                        <a:rPr lang="en-US" dirty="0" err="1"/>
                        <a:t>Assy</a:t>
                      </a:r>
                      <a:r>
                        <a:rPr lang="en-US" dirty="0"/>
                        <a:t>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SU-1008-2169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Loadpad</a:t>
                      </a:r>
                      <a:r>
                        <a:rPr lang="en-US" baseline="0" dirty="0"/>
                        <a:t> Pre-Stack WI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SU-1008-8075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Dressed Coil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SU-1008-8073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Pad-Collar </a:t>
                      </a:r>
                      <a:r>
                        <a:rPr lang="en-US" dirty="0" err="1"/>
                        <a:t>Assy</a:t>
                      </a:r>
                      <a:r>
                        <a:rPr lang="en-US" dirty="0"/>
                        <a:t>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SU-1010-1610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Coil Pack </a:t>
                      </a:r>
                      <a:r>
                        <a:rPr lang="en-US" dirty="0" err="1"/>
                        <a:t>Subassy</a:t>
                      </a:r>
                      <a:r>
                        <a:rPr lang="en-US" dirty="0"/>
                        <a:t>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SU-1008-8074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Magnet</a:t>
                      </a:r>
                      <a:r>
                        <a:rPr lang="en-US" baseline="0" dirty="0"/>
                        <a:t> Electrical QA at LBNL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SU-1010-1903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Magnetic Measurements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SU-1010-2018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Magnet</a:t>
                      </a:r>
                      <a:r>
                        <a:rPr lang="en-US" baseline="0" dirty="0"/>
                        <a:t> Fiducial Structure WI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SU-1008-8070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Axial Rods Instrumented</a:t>
                      </a:r>
                      <a:r>
                        <a:rPr lang="en-US" baseline="0" dirty="0"/>
                        <a:t> WI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SU-1008-8069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Axial End Load Structure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SU-1008-8068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Splice Box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SU-1008-8067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975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Fabrication Travelers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MQXFA03 Structure and Loading Review  -  May 22, 2019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13551" y="975116"/>
          <a:ext cx="7918449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0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17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Yoke Pre-Stack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SU-1008-8072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Yoke</a:t>
                      </a:r>
                      <a:r>
                        <a:rPr lang="en-US" baseline="0" dirty="0"/>
                        <a:t> Half Stack WI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SU-1009-7829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Shell</a:t>
                      </a:r>
                      <a:r>
                        <a:rPr lang="en-US" baseline="0" dirty="0"/>
                        <a:t> Instrumentation WI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SU-1009-3745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Shell-Yoke </a:t>
                      </a:r>
                      <a:r>
                        <a:rPr lang="en-US" dirty="0" err="1"/>
                        <a:t>Assy</a:t>
                      </a:r>
                      <a:r>
                        <a:rPr lang="en-US" dirty="0"/>
                        <a:t>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SU-1008-2169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Loadpad</a:t>
                      </a:r>
                      <a:r>
                        <a:rPr lang="en-US" baseline="0" dirty="0"/>
                        <a:t> Pre-Stack WI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SU-1008-8075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Dressed Coil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SU-1008-8073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Pad-Collar </a:t>
                      </a:r>
                      <a:r>
                        <a:rPr lang="en-US" dirty="0" err="1"/>
                        <a:t>Assy</a:t>
                      </a:r>
                      <a:r>
                        <a:rPr lang="en-US" dirty="0"/>
                        <a:t>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SU-1010-1610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Coil Pack </a:t>
                      </a:r>
                      <a:r>
                        <a:rPr lang="en-US" dirty="0" err="1"/>
                        <a:t>Subassy</a:t>
                      </a:r>
                      <a:r>
                        <a:rPr lang="en-US" dirty="0"/>
                        <a:t>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SU-1008-8074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Magnet</a:t>
                      </a:r>
                      <a:r>
                        <a:rPr lang="en-US" baseline="0" dirty="0"/>
                        <a:t> Electrical QA at LBNL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SU-1010-1903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Magnetic Measurements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released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SU-1010-2018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Magnet</a:t>
                      </a:r>
                      <a:r>
                        <a:rPr lang="en-US" baseline="0" dirty="0"/>
                        <a:t> Fiducial Structure WI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SU-1008-8070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Axial Rods Instrumented</a:t>
                      </a:r>
                      <a:r>
                        <a:rPr lang="en-US" baseline="0" dirty="0"/>
                        <a:t> WI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SU-1008-8069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Axial End Load Structure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SU-1008-8068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Splice Box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SU-1008-8067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59632" y="2417588"/>
            <a:ext cx="6624736" cy="31085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The majority of the 14 travelers that describe the magnet fabrication process have been released.</a:t>
            </a:r>
          </a:p>
          <a:p>
            <a:endParaRPr lang="en-US" sz="2800" dirty="0"/>
          </a:p>
          <a:p>
            <a:r>
              <a:rPr lang="en-US" sz="2800" dirty="0"/>
              <a:t>However, revisions based on Lessons Learned have been and will continue to be made.</a:t>
            </a:r>
          </a:p>
        </p:txBody>
      </p:sp>
    </p:spTree>
    <p:extLst>
      <p:ext uri="{BB962C8B-B14F-4D97-AF65-F5344CB8AC3E}">
        <p14:creationId xmlns:p14="http://schemas.microsoft.com/office/powerpoint/2010/main" val="3575468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Fabrication Traveler Changes Made to Address Pinched Wire in MQXFAP1b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3282" y="2564904"/>
            <a:ext cx="5867400" cy="29870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40" y="1115070"/>
            <a:ext cx="5890260" cy="33070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MQXFA03 Structure and Loading Review  -  May 22, 2019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74440" y="5367278"/>
            <a:ext cx="258275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Added verification point</a:t>
            </a:r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 flipV="1">
            <a:off x="3057198" y="5445224"/>
            <a:ext cx="1514802" cy="1067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246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Records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MQXFA03 Structure and Loading Review  -  May 22, 2019</a:t>
            </a:r>
            <a:endParaRPr lang="en-GB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612000" y="1174693"/>
            <a:ext cx="7920000" cy="4906963"/>
          </a:xfrm>
        </p:spPr>
        <p:txBody>
          <a:bodyPr/>
          <a:lstStyle/>
          <a:p>
            <a:r>
              <a:rPr lang="en-US" dirty="0"/>
              <a:t>We are tracking Non-Conformances, Deviations and Engineering Changes in one spreadsheet</a:t>
            </a:r>
          </a:p>
          <a:p>
            <a:r>
              <a:rPr lang="en-US" dirty="0"/>
              <a:t>These are currently communicated to </a:t>
            </a:r>
            <a:r>
              <a:rPr lang="en-US" dirty="0" err="1"/>
              <a:t>Fermilab</a:t>
            </a:r>
            <a:r>
              <a:rPr lang="en-US" dirty="0"/>
              <a:t> on a monthly basis</a:t>
            </a:r>
          </a:p>
        </p:txBody>
      </p:sp>
      <p:pic>
        <p:nvPicPr>
          <p:cNvPr id="20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00" y="3356992"/>
            <a:ext cx="7918450" cy="16594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1081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MQXFA03 Change Records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MQXFA03 Structure and Loading Review  -  May 22, 2019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3284985"/>
            <a:ext cx="9046800" cy="18612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12000" y="1219200"/>
            <a:ext cx="8074800" cy="4906963"/>
          </a:xfrm>
        </p:spPr>
        <p:txBody>
          <a:bodyPr/>
          <a:lstStyle/>
          <a:p>
            <a:r>
              <a:rPr lang="en-US" dirty="0"/>
              <a:t>Thus far we have only minor non-conformances, which we are tracking</a:t>
            </a:r>
          </a:p>
          <a:p>
            <a:pPr lvl="1"/>
            <a:r>
              <a:rPr lang="en-US" dirty="0"/>
              <a:t>Pion mounting, non-certified washers, minor out of tolerances on parts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739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Change Records Process: Coil Alignment Keys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103" y="3438797"/>
            <a:ext cx="3077894" cy="27365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MQXFA03 Structure and Loading Review  -  May 22, 2019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1920" y="1408516"/>
            <a:ext cx="5208234" cy="6387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45388" y="2074345"/>
            <a:ext cx="4421298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MQXFA03 alignment </a:t>
            </a:r>
            <a:r>
              <a:rPr lang="en-US" dirty="0"/>
              <a:t>keys </a:t>
            </a:r>
            <a:r>
              <a:rPr lang="en-US" dirty="0" smtClean="0"/>
              <a:t>were </a:t>
            </a:r>
            <a:r>
              <a:rPr lang="en-US" dirty="0"/>
              <a:t>made </a:t>
            </a:r>
            <a:r>
              <a:rPr lang="en-US" dirty="0" smtClean="0"/>
              <a:t>full-length as well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3382994" y="1590062"/>
            <a:ext cx="648072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3169" y="3017076"/>
            <a:ext cx="2694291" cy="31238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Down Arrow 11"/>
          <p:cNvSpPr/>
          <p:nvPr/>
        </p:nvSpPr>
        <p:spPr>
          <a:xfrm>
            <a:off x="8123055" y="2440972"/>
            <a:ext cx="457200" cy="93610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184758" y="5209552"/>
            <a:ext cx="3959242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Project subsequently decided not to have full-length alignment keys. Request to deviate from the released drawings for MQXFA03 documented.</a:t>
            </a:r>
          </a:p>
        </p:txBody>
      </p:sp>
      <p:sp>
        <p:nvSpPr>
          <p:cNvPr id="17" name="Left Arrow 16"/>
          <p:cNvSpPr/>
          <p:nvPr/>
        </p:nvSpPr>
        <p:spPr>
          <a:xfrm>
            <a:off x="4245388" y="4295892"/>
            <a:ext cx="1152128" cy="4572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79512" y="5763550"/>
            <a:ext cx="4176464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Engineering Change Note used to request drawing changes and work instruction changes for future magnets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31100" r="12988" b="9525"/>
          <a:stretch/>
        </p:blipFill>
        <p:spPr>
          <a:xfrm>
            <a:off x="306596" y="1204800"/>
            <a:ext cx="3076398" cy="16411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6596" y="2740172"/>
            <a:ext cx="3076398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MQXFAP2 coil alignment </a:t>
            </a:r>
            <a:r>
              <a:rPr lang="en-US" dirty="0" smtClean="0"/>
              <a:t>keys were full length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246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State of the Magnet Fabrication Travelers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Non-Conformances on MQXFA03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Change Tracking Process</a:t>
            </a:r>
          </a:p>
          <a:p>
            <a:r>
              <a:rPr lang="en-US" dirty="0"/>
              <a:t>Shell Receiving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MQXFA03 Structure and Loading Review  -  May 22,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27158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8EF391-2BAD-45F4-B22E-736040720C99}">
  <ds:schemaRefs>
    <ds:schemaRef ds:uri="http://schemas.microsoft.com/office/2006/metadata/properties"/>
    <ds:schemaRef ds:uri="8946e33d-fd2f-4ae4-8ee9-d90c129cdf9e"/>
    <ds:schemaRef ds:uri="http://schemas.openxmlformats.org/package/2006/metadata/core-properties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47101</TotalTime>
  <Words>723</Words>
  <Application>Microsoft Office PowerPoint</Application>
  <PresentationFormat>On-screen Show (4:3)</PresentationFormat>
  <Paragraphs>203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Thème Office</vt:lpstr>
      <vt:lpstr>Magnet Fabrication Travelers, Non-Conformities and Resolution</vt:lpstr>
      <vt:lpstr>Overview</vt:lpstr>
      <vt:lpstr>Magnet Fabrication Travelers Overview</vt:lpstr>
      <vt:lpstr>Magnet Fabrication Travelers Overview</vt:lpstr>
      <vt:lpstr>Magnet Fabrication Traveler Changes Made to Address Pinched Wire in MQXFAP1b</vt:lpstr>
      <vt:lpstr>Change Records</vt:lpstr>
      <vt:lpstr>MQXFA03 Change Records</vt:lpstr>
      <vt:lpstr>Example Change Records Process: Coil Alignment Keys</vt:lpstr>
      <vt:lpstr>Overview</vt:lpstr>
      <vt:lpstr>MQXFA03 Shells Built to Drawing Revision C</vt:lpstr>
      <vt:lpstr>Shell Material Certifications and Inspections</vt:lpstr>
      <vt:lpstr>Shell Dimensional Inspections at the Vendors</vt:lpstr>
      <vt:lpstr>Shell Dimensional Inspections at LBNL</vt:lpstr>
      <vt:lpstr>Summary</vt:lpstr>
    </vt:vector>
  </TitlesOfParts>
  <Company>APO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Ray, Katherine L.</cp:lastModifiedBy>
  <cp:revision>787</cp:revision>
  <cp:lastPrinted>2019-05-21T20:27:52Z</cp:lastPrinted>
  <dcterms:created xsi:type="dcterms:W3CDTF">2016-03-23T12:58:39Z</dcterms:created>
  <dcterms:modified xsi:type="dcterms:W3CDTF">2019-05-22T01:07:33Z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