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63" r:id="rId5"/>
    <p:sldId id="453" r:id="rId6"/>
    <p:sldId id="454" r:id="rId7"/>
    <p:sldId id="470" r:id="rId8"/>
    <p:sldId id="471" r:id="rId9"/>
    <p:sldId id="472" r:id="rId10"/>
    <p:sldId id="474" r:id="rId11"/>
    <p:sldId id="461" r:id="rId12"/>
    <p:sldId id="460" r:id="rId13"/>
    <p:sldId id="465" r:id="rId14"/>
  </p:sldIdLst>
  <p:sldSz cx="9144000" cy="6858000" type="screen4x3"/>
  <p:notesSz cx="7010400" cy="92964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080">
          <p15:clr>
            <a:srgbClr val="A4A3A4"/>
          </p15:clr>
        </p15:guide>
        <p15:guide id="2" pos="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C6E7"/>
    <a:srgbClr val="800000"/>
    <a:srgbClr val="5F5F5F"/>
    <a:srgbClr val="009900"/>
    <a:srgbClr val="FFE699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2017" autoAdjust="0"/>
    <p:restoredTop sz="80226" autoAdjust="0"/>
  </p:normalViewPr>
  <p:slideViewPr>
    <p:cSldViewPr snapToGrid="0" showGuides="1">
      <p:cViewPr>
        <p:scale>
          <a:sx n="125" d="100"/>
          <a:sy n="125" d="100"/>
        </p:scale>
        <p:origin x="-1140" y="396"/>
      </p:cViewPr>
      <p:guideLst>
        <p:guide orient="horz" pos="4080"/>
        <p:guide pos="2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My%20Drive\LARP%20QXF\MQXF%20magnets\MQXFAP1b\Assembly\Preload%20proposal\TF_plo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My%20Drive\LARP%20QXF\MQXF%20magnets\MQXFA03\Assembly\Preload%20proposal\TF_plo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My%20Drive\LARP%20QXF\MQXF%20magnets\MQXFA03\Assembly\Preload%20proposal\TF_plo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My%20Drive\LARP%20QXF\MQXF%20magnets\MQXFAP1b\Assembly\Preload%20proposal\TF_plot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H:\My%20Drive\LARP%20QXF\MQXF%20magnets\MQXFAP1b\Assembly\Preload%20proposal\TF_plo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603258967629047"/>
          <c:y val="5.0925925925925923E-2"/>
          <c:w val="0.75777887139107603"/>
          <c:h val="0.73947579469233016"/>
        </c:manualLayout>
      </c:layout>
      <c:scatterChart>
        <c:scatterStyle val="lineMarker"/>
        <c:varyColors val="0"/>
        <c:ser>
          <c:idx val="1"/>
          <c:order val="0"/>
          <c:tx>
            <c:v>MQXFAP1a</c:v>
          </c:tx>
          <c:spPr>
            <a:ln w="22225">
              <a:solidFill>
                <a:srgbClr val="92D050"/>
              </a:solidFill>
            </a:ln>
          </c:spPr>
          <c:marker>
            <c:symbol val="square"/>
            <c:size val="7"/>
            <c:spPr>
              <a:noFill/>
              <a:ln w="15875">
                <a:solidFill>
                  <a:srgbClr val="92D050"/>
                </a:solidFill>
              </a:ln>
            </c:spPr>
          </c:marker>
          <c:xVal>
            <c:numRef>
              <c:f>Sheet1!$R$14:$R$16</c:f>
              <c:numCache>
                <c:formatCode>General</c:formatCode>
                <c:ptCount val="3"/>
                <c:pt idx="0">
                  <c:v>0</c:v>
                </c:pt>
                <c:pt idx="1">
                  <c:v>73</c:v>
                </c:pt>
                <c:pt idx="2">
                  <c:v>143</c:v>
                </c:pt>
              </c:numCache>
            </c:numRef>
          </c:xVal>
          <c:yVal>
            <c:numRef>
              <c:f>Sheet1!$R$14:$T$14</c:f>
              <c:numCache>
                <c:formatCode>General</c:formatCode>
                <c:ptCount val="3"/>
                <c:pt idx="0">
                  <c:v>0</c:v>
                </c:pt>
                <c:pt idx="1">
                  <c:v>-77</c:v>
                </c:pt>
                <c:pt idx="2">
                  <c:v>-88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F87-A341-BB49-D43CEFE30526}"/>
            </c:ext>
          </c:extLst>
        </c:ser>
        <c:ser>
          <c:idx val="3"/>
          <c:order val="1"/>
          <c:tx>
            <c:v>MQXFAP1b with 3 mil/side PK gap</c:v>
          </c:tx>
          <c:spPr>
            <a:ln w="25400">
              <a:prstDash val="solid"/>
            </a:ln>
          </c:spPr>
          <c:marker>
            <c:symbol val="circle"/>
            <c:size val="7"/>
            <c:spPr>
              <a:noFill/>
              <a:ln w="15875"/>
            </c:spPr>
          </c:marker>
          <c:xVal>
            <c:numRef>
              <c:f>Sheet1!$AD$14:$AD$16</c:f>
              <c:numCache>
                <c:formatCode>General</c:formatCode>
                <c:ptCount val="3"/>
                <c:pt idx="0">
                  <c:v>0</c:v>
                </c:pt>
                <c:pt idx="1">
                  <c:v>59</c:v>
                </c:pt>
                <c:pt idx="2">
                  <c:v>125</c:v>
                </c:pt>
              </c:numCache>
            </c:numRef>
          </c:xVal>
          <c:yVal>
            <c:numRef>
              <c:f>Sheet1!$AD$14:$AF$14</c:f>
              <c:numCache>
                <c:formatCode>General</c:formatCode>
                <c:ptCount val="3"/>
                <c:pt idx="0">
                  <c:v>0</c:v>
                </c:pt>
                <c:pt idx="1">
                  <c:v>-79</c:v>
                </c:pt>
                <c:pt idx="2">
                  <c:v>-89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F87-A341-BB49-D43CEFE305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3646080"/>
        <c:axId val="149399424"/>
      </c:scatterChart>
      <c:valAx>
        <c:axId val="143646080"/>
        <c:scaling>
          <c:orientation val="minMax"/>
          <c:max val="170"/>
          <c:min val="0"/>
        </c:scaling>
        <c:delete val="0"/>
        <c:axPos val="b"/>
        <c:majorGridlines>
          <c:spPr>
            <a:ln>
              <a:solidFill>
                <a:schemeClr val="tx1">
                  <a:alpha val="10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100"/>
                </a:pPr>
                <a:r>
                  <a:rPr lang="en-US" sz="1100"/>
                  <a:t>Shell Stress (MPa)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spPr>
          <a:ln>
            <a:solidFill>
              <a:schemeClr val="tx1"/>
            </a:solidFill>
          </a:ln>
        </c:spPr>
        <c:crossAx val="149399424"/>
        <c:crossesAt val="-160"/>
        <c:crossBetween val="midCat"/>
        <c:majorUnit val="20"/>
      </c:valAx>
      <c:valAx>
        <c:axId val="149399424"/>
        <c:scaling>
          <c:orientation val="minMax"/>
          <c:min val="-160"/>
        </c:scaling>
        <c:delete val="0"/>
        <c:axPos val="l"/>
        <c:majorGridlines>
          <c:spPr>
            <a:ln>
              <a:solidFill>
                <a:schemeClr val="tx1">
                  <a:alpha val="10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100"/>
                </a:pPr>
                <a:r>
                  <a:rPr lang="en-US" sz="1100"/>
                  <a:t>Pole stress (MPa)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43646080"/>
        <c:crosses val="autoZero"/>
        <c:crossBetween val="midCat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28772293570863894"/>
          <c:y val="5.0469739765915927E-2"/>
          <c:w val="0.6236739564007111"/>
          <c:h val="0.13947181130660555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Cambria" panose="02040503050406030204" pitchFamily="18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603258967629047"/>
          <c:y val="5.0925925925925923E-2"/>
          <c:w val="0.75777887139107603"/>
          <c:h val="0.73947579469233016"/>
        </c:manualLayout>
      </c:layout>
      <c:scatterChart>
        <c:scatterStyle val="lineMarker"/>
        <c:varyColors val="0"/>
        <c:ser>
          <c:idx val="1"/>
          <c:order val="0"/>
          <c:tx>
            <c:v>MQXFAP1a</c:v>
          </c:tx>
          <c:spPr>
            <a:ln w="22225">
              <a:solidFill>
                <a:srgbClr val="92D050"/>
              </a:solidFill>
            </a:ln>
          </c:spPr>
          <c:marker>
            <c:symbol val="square"/>
            <c:size val="7"/>
            <c:spPr>
              <a:noFill/>
              <a:ln w="15875">
                <a:solidFill>
                  <a:srgbClr val="92D050"/>
                </a:solidFill>
              </a:ln>
            </c:spPr>
          </c:marker>
          <c:xVal>
            <c:numRef>
              <c:f>Sheet1!$R$14:$R$16</c:f>
              <c:numCache>
                <c:formatCode>General</c:formatCode>
                <c:ptCount val="3"/>
                <c:pt idx="0">
                  <c:v>0</c:v>
                </c:pt>
                <c:pt idx="1">
                  <c:v>73</c:v>
                </c:pt>
                <c:pt idx="2">
                  <c:v>143</c:v>
                </c:pt>
              </c:numCache>
            </c:numRef>
          </c:xVal>
          <c:yVal>
            <c:numRef>
              <c:f>Sheet1!$R$14:$T$14</c:f>
              <c:numCache>
                <c:formatCode>General</c:formatCode>
                <c:ptCount val="3"/>
                <c:pt idx="0">
                  <c:v>0</c:v>
                </c:pt>
                <c:pt idx="1">
                  <c:v>-77</c:v>
                </c:pt>
                <c:pt idx="2">
                  <c:v>-88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7E9-A742-8311-E726C33999F6}"/>
            </c:ext>
          </c:extLst>
        </c:ser>
        <c:ser>
          <c:idx val="3"/>
          <c:order val="1"/>
          <c:tx>
            <c:v>MQXFA03 -- 3 mil PK gap per side</c:v>
          </c:tx>
          <c:spPr>
            <a:ln w="25400">
              <a:prstDash val="solid"/>
            </a:ln>
          </c:spPr>
          <c:marker>
            <c:symbol val="circle"/>
            <c:size val="7"/>
            <c:spPr>
              <a:noFill/>
              <a:ln w="15875"/>
            </c:spPr>
          </c:marker>
          <c:xVal>
            <c:numRef>
              <c:f>Sheet1!$B$89:$B$91</c:f>
              <c:numCache>
                <c:formatCode>General</c:formatCode>
                <c:ptCount val="3"/>
                <c:pt idx="0">
                  <c:v>0</c:v>
                </c:pt>
                <c:pt idx="1">
                  <c:v>59</c:v>
                </c:pt>
                <c:pt idx="2">
                  <c:v>125</c:v>
                </c:pt>
              </c:numCache>
            </c:numRef>
          </c:xVal>
          <c:yVal>
            <c:numRef>
              <c:f>Sheet1!$B$89:$D$89</c:f>
              <c:numCache>
                <c:formatCode>General</c:formatCode>
                <c:ptCount val="3"/>
                <c:pt idx="0">
                  <c:v>0</c:v>
                </c:pt>
                <c:pt idx="1">
                  <c:v>-79</c:v>
                </c:pt>
                <c:pt idx="2">
                  <c:v>-89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7E9-A742-8311-E726C33999F6}"/>
            </c:ext>
          </c:extLst>
        </c:ser>
        <c:ser>
          <c:idx val="0"/>
          <c:order val="2"/>
          <c:tx>
            <c:v>MQXFA03 -- No PK</c:v>
          </c:tx>
          <c:spPr>
            <a:ln w="25400">
              <a:solidFill>
                <a:srgbClr val="FF0000"/>
              </a:solidFill>
              <a:prstDash val="dash"/>
            </a:ln>
          </c:spPr>
          <c:marker>
            <c:symbol val="triangle"/>
            <c:size val="7"/>
            <c:spPr>
              <a:noFill/>
              <a:ln w="15875">
                <a:solidFill>
                  <a:srgbClr val="FF0000"/>
                </a:solidFill>
              </a:ln>
            </c:spPr>
          </c:marker>
          <c:xVal>
            <c:numRef>
              <c:f>Sheet1!$B$70:$B$72</c:f>
              <c:numCache>
                <c:formatCode>General</c:formatCode>
                <c:ptCount val="3"/>
                <c:pt idx="0">
                  <c:v>0</c:v>
                </c:pt>
                <c:pt idx="1">
                  <c:v>51</c:v>
                </c:pt>
                <c:pt idx="2">
                  <c:v>115</c:v>
                </c:pt>
              </c:numCache>
            </c:numRef>
          </c:xVal>
          <c:yVal>
            <c:numRef>
              <c:f>Sheet1!$B$70:$D$70</c:f>
              <c:numCache>
                <c:formatCode>General</c:formatCode>
                <c:ptCount val="3"/>
                <c:pt idx="0">
                  <c:v>0</c:v>
                </c:pt>
                <c:pt idx="1">
                  <c:v>-77</c:v>
                </c:pt>
                <c:pt idx="2">
                  <c:v>-104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77E9-A742-8311-E726C33999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4087424"/>
        <c:axId val="154089728"/>
      </c:scatterChart>
      <c:valAx>
        <c:axId val="154087424"/>
        <c:scaling>
          <c:orientation val="minMax"/>
          <c:max val="170"/>
          <c:min val="0"/>
        </c:scaling>
        <c:delete val="0"/>
        <c:axPos val="b"/>
        <c:majorGridlines>
          <c:spPr>
            <a:ln>
              <a:solidFill>
                <a:schemeClr val="tx1">
                  <a:alpha val="10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100"/>
                </a:pPr>
                <a:r>
                  <a:rPr lang="en-US" sz="1100"/>
                  <a:t>Shell Stress (MPa)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spPr>
          <a:ln>
            <a:solidFill>
              <a:schemeClr val="tx1"/>
            </a:solidFill>
          </a:ln>
        </c:spPr>
        <c:crossAx val="154089728"/>
        <c:crossesAt val="-160"/>
        <c:crossBetween val="midCat"/>
        <c:majorUnit val="20"/>
      </c:valAx>
      <c:valAx>
        <c:axId val="154089728"/>
        <c:scaling>
          <c:orientation val="minMax"/>
          <c:min val="-160"/>
        </c:scaling>
        <c:delete val="0"/>
        <c:axPos val="l"/>
        <c:majorGridlines>
          <c:spPr>
            <a:ln>
              <a:solidFill>
                <a:schemeClr val="tx1">
                  <a:alpha val="10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100"/>
                </a:pPr>
                <a:r>
                  <a:rPr lang="en-US" sz="1100"/>
                  <a:t>Pole stress (MPa)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54087424"/>
        <c:crosses val="autoZero"/>
        <c:crossBetween val="midCat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27374023733848685"/>
          <c:y val="5.2740938918810619E-2"/>
          <c:w val="0.63076961982186308"/>
          <c:h val="0.18256688644870639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Cambria" panose="02040503050406030204" pitchFamily="18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603258967629047"/>
          <c:y val="5.0925925925925923E-2"/>
          <c:w val="0.75777887139107603"/>
          <c:h val="0.73947579469233016"/>
        </c:manualLayout>
      </c:layout>
      <c:scatterChart>
        <c:scatterStyle val="lineMarker"/>
        <c:varyColors val="0"/>
        <c:ser>
          <c:idx val="1"/>
          <c:order val="0"/>
          <c:tx>
            <c:v>MQXFAP1a</c:v>
          </c:tx>
          <c:spPr>
            <a:ln w="22225">
              <a:solidFill>
                <a:srgbClr val="92D050"/>
              </a:solidFill>
            </a:ln>
          </c:spPr>
          <c:marker>
            <c:symbol val="square"/>
            <c:size val="7"/>
            <c:spPr>
              <a:noFill/>
              <a:ln w="15875">
                <a:solidFill>
                  <a:srgbClr val="92D050"/>
                </a:solidFill>
              </a:ln>
            </c:spPr>
          </c:marker>
          <c:xVal>
            <c:numRef>
              <c:f>Sheet1!$R$14:$R$16</c:f>
              <c:numCache>
                <c:formatCode>General</c:formatCode>
                <c:ptCount val="3"/>
                <c:pt idx="0">
                  <c:v>0</c:v>
                </c:pt>
                <c:pt idx="1">
                  <c:v>73</c:v>
                </c:pt>
                <c:pt idx="2">
                  <c:v>143</c:v>
                </c:pt>
              </c:numCache>
            </c:numRef>
          </c:xVal>
          <c:yVal>
            <c:numRef>
              <c:f>Sheet1!$R$14:$T$14</c:f>
              <c:numCache>
                <c:formatCode>General</c:formatCode>
                <c:ptCount val="3"/>
                <c:pt idx="0">
                  <c:v>0</c:v>
                </c:pt>
                <c:pt idx="1">
                  <c:v>-77</c:v>
                </c:pt>
                <c:pt idx="2">
                  <c:v>-88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5DA-484C-B850-F490E0C50973}"/>
            </c:ext>
          </c:extLst>
        </c:ser>
        <c:ser>
          <c:idx val="3"/>
          <c:order val="1"/>
          <c:tx>
            <c:v>MQXFA03 --  5.5 mil PK gap per side </c:v>
          </c:tx>
          <c:spPr>
            <a:ln w="25400">
              <a:prstDash val="solid"/>
            </a:ln>
          </c:spPr>
          <c:marker>
            <c:symbol val="circle"/>
            <c:size val="7"/>
            <c:spPr>
              <a:noFill/>
              <a:ln w="15875"/>
            </c:spPr>
          </c:marker>
          <c:xVal>
            <c:numRef>
              <c:f>Sheet1!$D$64:$D$66</c:f>
              <c:numCache>
                <c:formatCode>General</c:formatCode>
                <c:ptCount val="3"/>
                <c:pt idx="0">
                  <c:v>0</c:v>
                </c:pt>
                <c:pt idx="1">
                  <c:v>51</c:v>
                </c:pt>
                <c:pt idx="2">
                  <c:v>115</c:v>
                </c:pt>
              </c:numCache>
            </c:numRef>
          </c:xVal>
          <c:yVal>
            <c:numRef>
              <c:f>Sheet1!$D$64:$F$64</c:f>
              <c:numCache>
                <c:formatCode>General</c:formatCode>
                <c:ptCount val="3"/>
                <c:pt idx="0">
                  <c:v>0</c:v>
                </c:pt>
                <c:pt idx="1">
                  <c:v>-77</c:v>
                </c:pt>
                <c:pt idx="2">
                  <c:v>-103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F5DA-484C-B850-F490E0C50973}"/>
            </c:ext>
          </c:extLst>
        </c:ser>
        <c:ser>
          <c:idx val="0"/>
          <c:order val="2"/>
          <c:tx>
            <c:v>MQXFA03 -- No PK</c:v>
          </c:tx>
          <c:spPr>
            <a:ln w="25400">
              <a:solidFill>
                <a:srgbClr val="FF0000"/>
              </a:solidFill>
              <a:prstDash val="dash"/>
            </a:ln>
          </c:spPr>
          <c:marker>
            <c:symbol val="triangle"/>
            <c:size val="7"/>
            <c:spPr>
              <a:noFill/>
              <a:ln w="15875">
                <a:solidFill>
                  <a:srgbClr val="FF0000"/>
                </a:solidFill>
              </a:ln>
            </c:spPr>
          </c:marker>
          <c:xVal>
            <c:numRef>
              <c:f>Sheet1!$B$70:$B$72</c:f>
              <c:numCache>
                <c:formatCode>General</c:formatCode>
                <c:ptCount val="3"/>
                <c:pt idx="0">
                  <c:v>0</c:v>
                </c:pt>
                <c:pt idx="1">
                  <c:v>51</c:v>
                </c:pt>
                <c:pt idx="2">
                  <c:v>115</c:v>
                </c:pt>
              </c:numCache>
            </c:numRef>
          </c:xVal>
          <c:yVal>
            <c:numRef>
              <c:f>Sheet1!$B$70:$D$70</c:f>
              <c:numCache>
                <c:formatCode>General</c:formatCode>
                <c:ptCount val="3"/>
                <c:pt idx="0">
                  <c:v>0</c:v>
                </c:pt>
                <c:pt idx="1">
                  <c:v>-77</c:v>
                </c:pt>
                <c:pt idx="2">
                  <c:v>-104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F5DA-484C-B850-F490E0C509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4179840"/>
        <c:axId val="154182400"/>
      </c:scatterChart>
      <c:valAx>
        <c:axId val="154179840"/>
        <c:scaling>
          <c:orientation val="minMax"/>
          <c:max val="170"/>
          <c:min val="0"/>
        </c:scaling>
        <c:delete val="0"/>
        <c:axPos val="b"/>
        <c:majorGridlines>
          <c:spPr>
            <a:ln>
              <a:solidFill>
                <a:schemeClr val="tx1">
                  <a:alpha val="10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100"/>
                </a:pPr>
                <a:r>
                  <a:rPr lang="en-US" sz="1100"/>
                  <a:t>Shell Stress (MPa)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spPr>
          <a:ln>
            <a:solidFill>
              <a:schemeClr val="tx1"/>
            </a:solidFill>
          </a:ln>
        </c:spPr>
        <c:crossAx val="154182400"/>
        <c:crossesAt val="-160"/>
        <c:crossBetween val="midCat"/>
        <c:majorUnit val="20"/>
      </c:valAx>
      <c:valAx>
        <c:axId val="154182400"/>
        <c:scaling>
          <c:orientation val="minMax"/>
          <c:min val="-160"/>
        </c:scaling>
        <c:delete val="0"/>
        <c:axPos val="l"/>
        <c:majorGridlines>
          <c:spPr>
            <a:ln>
              <a:solidFill>
                <a:schemeClr val="tx1">
                  <a:alpha val="10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100"/>
                </a:pPr>
                <a:r>
                  <a:rPr lang="en-US" sz="1100"/>
                  <a:t>Pole stress (MPa)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54179840"/>
        <c:crosses val="autoZero"/>
        <c:crossBetween val="midCat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28666794874110563"/>
          <c:y val="5.2905462288911999E-2"/>
          <c:w val="0.63145663489459547"/>
          <c:h val="0.1787598855111979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Cambria" panose="02040503050406030204" pitchFamily="18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603258967629047"/>
          <c:y val="5.0925925925925923E-2"/>
          <c:w val="0.75777887139107603"/>
          <c:h val="0.73947579469233016"/>
        </c:manualLayout>
      </c:layout>
      <c:scatterChart>
        <c:scatterStyle val="lineMarker"/>
        <c:varyColors val="0"/>
        <c:ser>
          <c:idx val="1"/>
          <c:order val="0"/>
          <c:tx>
            <c:v>MQXFAP1a --- Meas.</c:v>
          </c:tx>
          <c:spPr>
            <a:ln w="25400">
              <a:solidFill>
                <a:srgbClr val="00B050"/>
              </a:solidFill>
            </a:ln>
          </c:spPr>
          <c:marker>
            <c:symbol val="x"/>
            <c:size val="7"/>
            <c:spPr>
              <a:solidFill>
                <a:srgbClr val="00B050"/>
              </a:solidFill>
              <a:ln w="15875">
                <a:solidFill>
                  <a:srgbClr val="00B050"/>
                </a:solidFill>
              </a:ln>
            </c:spPr>
          </c:marker>
          <c:xVal>
            <c:numRef>
              <c:f>Sheet1!$E$2:$E$4</c:f>
              <c:numCache>
                <c:formatCode>General</c:formatCode>
                <c:ptCount val="3"/>
                <c:pt idx="0">
                  <c:v>0</c:v>
                </c:pt>
                <c:pt idx="1">
                  <c:v>72</c:v>
                </c:pt>
                <c:pt idx="2">
                  <c:v>140</c:v>
                </c:pt>
              </c:numCache>
            </c:numRef>
          </c:xVal>
          <c:yVal>
            <c:numRef>
              <c:f>Sheet1!$E$2:$G$2</c:f>
              <c:numCache>
                <c:formatCode>General</c:formatCode>
                <c:ptCount val="3"/>
                <c:pt idx="0">
                  <c:v>0</c:v>
                </c:pt>
                <c:pt idx="1">
                  <c:v>-75</c:v>
                </c:pt>
                <c:pt idx="2">
                  <c:v>-88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AB8-8E4F-9F26-42DB177BD189}"/>
            </c:ext>
          </c:extLst>
        </c:ser>
        <c:ser>
          <c:idx val="0"/>
          <c:order val="1"/>
          <c:tx>
            <c:v>MQXFAP1b --- Meas.</c:v>
          </c:tx>
          <c:spPr>
            <a:ln w="22225">
              <a:solidFill>
                <a:schemeClr val="tx1"/>
              </a:solidFill>
              <a:prstDash val="dash"/>
            </a:ln>
          </c:spPr>
          <c:marker>
            <c:symbol val="circle"/>
            <c:size val="7"/>
            <c:spPr>
              <a:noFill/>
              <a:ln w="19050">
                <a:solidFill>
                  <a:schemeClr val="tx1"/>
                </a:solidFill>
              </a:ln>
            </c:spPr>
          </c:marker>
          <c:xVal>
            <c:numRef>
              <c:f>Sheet1!$N$67:$N$69</c:f>
              <c:numCache>
                <c:formatCode>General</c:formatCode>
                <c:ptCount val="3"/>
                <c:pt idx="0">
                  <c:v>0</c:v>
                </c:pt>
                <c:pt idx="1">
                  <c:v>62</c:v>
                </c:pt>
                <c:pt idx="2">
                  <c:v>130</c:v>
                </c:pt>
              </c:numCache>
            </c:numRef>
          </c:xVal>
          <c:yVal>
            <c:numRef>
              <c:f>Sheet1!$N$67:$P$67</c:f>
              <c:numCache>
                <c:formatCode>General</c:formatCode>
                <c:ptCount val="3"/>
                <c:pt idx="0">
                  <c:v>0</c:v>
                </c:pt>
                <c:pt idx="1">
                  <c:v>-69</c:v>
                </c:pt>
                <c:pt idx="2">
                  <c:v>-90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AB8-8E4F-9F26-42DB177BD1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6749696"/>
        <c:axId val="206752000"/>
      </c:scatterChart>
      <c:valAx>
        <c:axId val="206749696"/>
        <c:scaling>
          <c:orientation val="minMax"/>
          <c:max val="160"/>
        </c:scaling>
        <c:delete val="0"/>
        <c:axPos val="b"/>
        <c:majorGridlines>
          <c:spPr>
            <a:ln>
              <a:solidFill>
                <a:schemeClr val="tx1">
                  <a:alpha val="10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100"/>
                </a:pPr>
                <a:r>
                  <a:rPr lang="en-US" sz="1100"/>
                  <a:t>Shell Stress (MPa)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spPr>
          <a:ln>
            <a:solidFill>
              <a:schemeClr val="tx1"/>
            </a:solidFill>
          </a:ln>
        </c:spPr>
        <c:crossAx val="206752000"/>
        <c:crossesAt val="-140"/>
        <c:crossBetween val="midCat"/>
        <c:majorUnit val="20"/>
      </c:valAx>
      <c:valAx>
        <c:axId val="206752000"/>
        <c:scaling>
          <c:orientation val="minMax"/>
          <c:min val="-140"/>
        </c:scaling>
        <c:delete val="0"/>
        <c:axPos val="l"/>
        <c:majorGridlines>
          <c:spPr>
            <a:ln>
              <a:solidFill>
                <a:schemeClr val="tx1">
                  <a:alpha val="10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100"/>
                </a:pPr>
                <a:r>
                  <a:rPr lang="en-US" sz="1100"/>
                  <a:t>Pole Stress (MPa)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06749696"/>
        <c:crosses val="autoZero"/>
        <c:crossBetween val="midCat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56742960403708098"/>
          <c:y val="6.0781927394837856E-2"/>
          <c:w val="0.34166666666666667"/>
          <c:h val="0.1122514607043926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Cambria" panose="02040503050406030204" pitchFamily="18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603258967629047"/>
          <c:y val="5.0925925925925923E-2"/>
          <c:w val="0.75777887139107603"/>
          <c:h val="0.73947579469233016"/>
        </c:manualLayout>
      </c:layout>
      <c:scatterChart>
        <c:scatterStyle val="lineMarker"/>
        <c:varyColors val="0"/>
        <c:ser>
          <c:idx val="1"/>
          <c:order val="0"/>
          <c:tx>
            <c:v>MQXFAP1a --- Meas.</c:v>
          </c:tx>
          <c:spPr>
            <a:ln w="25400">
              <a:solidFill>
                <a:srgbClr val="00B050"/>
              </a:solidFill>
            </a:ln>
          </c:spPr>
          <c:marker>
            <c:symbol val="x"/>
            <c:size val="7"/>
            <c:spPr>
              <a:solidFill>
                <a:srgbClr val="00B050"/>
              </a:solidFill>
              <a:ln w="15875">
                <a:solidFill>
                  <a:srgbClr val="00B050"/>
                </a:solidFill>
              </a:ln>
            </c:spPr>
          </c:marker>
          <c:xVal>
            <c:numRef>
              <c:f>[TF_plots.xlsx]Sheet1!$E$2:$E$4</c:f>
              <c:numCache>
                <c:formatCode>General</c:formatCode>
                <c:ptCount val="3"/>
                <c:pt idx="0">
                  <c:v>0</c:v>
                </c:pt>
                <c:pt idx="1">
                  <c:v>72</c:v>
                </c:pt>
                <c:pt idx="2">
                  <c:v>140</c:v>
                </c:pt>
              </c:numCache>
            </c:numRef>
          </c:xVal>
          <c:yVal>
            <c:numRef>
              <c:f>[TF_plots.xlsx]Sheet1!$E$2:$G$2</c:f>
              <c:numCache>
                <c:formatCode>General</c:formatCode>
                <c:ptCount val="3"/>
                <c:pt idx="0">
                  <c:v>0</c:v>
                </c:pt>
                <c:pt idx="1">
                  <c:v>-75</c:v>
                </c:pt>
                <c:pt idx="2">
                  <c:v>-88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A0E-2845-BB0F-494E4BD314D2}"/>
            </c:ext>
          </c:extLst>
        </c:ser>
        <c:ser>
          <c:idx val="0"/>
          <c:order val="1"/>
          <c:tx>
            <c:v>MQXFAP1b --- Meas.</c:v>
          </c:tx>
          <c:spPr>
            <a:ln w="22225">
              <a:solidFill>
                <a:schemeClr val="tx1"/>
              </a:solidFill>
              <a:prstDash val="dash"/>
            </a:ln>
          </c:spPr>
          <c:marker>
            <c:symbol val="circle"/>
            <c:size val="7"/>
            <c:spPr>
              <a:noFill/>
              <a:ln w="19050">
                <a:solidFill>
                  <a:schemeClr val="tx1"/>
                </a:solidFill>
              </a:ln>
            </c:spPr>
          </c:marker>
          <c:xVal>
            <c:numRef>
              <c:f>[TF_plots.xlsx]Sheet1!$N$67:$N$69</c:f>
              <c:numCache>
                <c:formatCode>General</c:formatCode>
                <c:ptCount val="3"/>
                <c:pt idx="0">
                  <c:v>0</c:v>
                </c:pt>
                <c:pt idx="1">
                  <c:v>62</c:v>
                </c:pt>
                <c:pt idx="2">
                  <c:v>130</c:v>
                </c:pt>
              </c:numCache>
            </c:numRef>
          </c:xVal>
          <c:yVal>
            <c:numRef>
              <c:f>[TF_plots.xlsx]Sheet1!$N$67:$P$67</c:f>
              <c:numCache>
                <c:formatCode>General</c:formatCode>
                <c:ptCount val="3"/>
                <c:pt idx="0">
                  <c:v>0</c:v>
                </c:pt>
                <c:pt idx="1">
                  <c:v>-69</c:v>
                </c:pt>
                <c:pt idx="2">
                  <c:v>-90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A0E-2845-BB0F-494E4BD314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6815232"/>
        <c:axId val="206817536"/>
      </c:scatterChart>
      <c:valAx>
        <c:axId val="206815232"/>
        <c:scaling>
          <c:orientation val="minMax"/>
          <c:max val="160"/>
        </c:scaling>
        <c:delete val="0"/>
        <c:axPos val="b"/>
        <c:majorGridlines>
          <c:spPr>
            <a:ln>
              <a:solidFill>
                <a:schemeClr val="tx1">
                  <a:alpha val="10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100"/>
                </a:pPr>
                <a:r>
                  <a:rPr lang="en-US" sz="1100"/>
                  <a:t>Shell Stress (MPa)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spPr>
          <a:ln>
            <a:solidFill>
              <a:schemeClr val="tx1"/>
            </a:solidFill>
          </a:ln>
        </c:spPr>
        <c:crossAx val="206817536"/>
        <c:crossesAt val="-140"/>
        <c:crossBetween val="midCat"/>
        <c:majorUnit val="20"/>
      </c:valAx>
      <c:valAx>
        <c:axId val="206817536"/>
        <c:scaling>
          <c:orientation val="minMax"/>
          <c:min val="-140"/>
        </c:scaling>
        <c:delete val="0"/>
        <c:axPos val="l"/>
        <c:majorGridlines>
          <c:spPr>
            <a:ln>
              <a:solidFill>
                <a:schemeClr val="tx1">
                  <a:alpha val="10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100"/>
                </a:pPr>
                <a:r>
                  <a:rPr lang="en-US" sz="1100"/>
                  <a:t>Pole Stress (MPa)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06815232"/>
        <c:crosses val="autoZero"/>
        <c:crossBetween val="midCat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56742960403708098"/>
          <c:y val="6.0781927394837856E-2"/>
          <c:w val="0.34166666666666667"/>
          <c:h val="0.1122514607043926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Cambria" panose="02040503050406030204" pitchFamily="18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3F5CDDF-3246-6843-A314-FDDEB3F3DF8E}" type="datetimeFigureOut">
              <a:rPr lang="fr-FR" smtClean="0"/>
              <a:pPr/>
              <a:t>22/05/2019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C405983-79D5-E84D-A19B-6B5F5217910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0430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81D8F6D-3354-BF4D-834B-467E3215D30A}" type="datetimeFigureOut">
              <a:rPr lang="fr-FR" smtClean="0"/>
              <a:pPr/>
              <a:t>22/05/2019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24B141A-D04E-DD49-88DC-EFA90428BA41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3587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449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2109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12088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99992" y="6388100"/>
            <a:ext cx="3167912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MQXFA03 Preload Proposal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MQXFA03 Preload Proposal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MQXFA03 Preload Proposal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MQXFA03 Preload Proposal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MQXFA03 Preload Proposal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MQXFA03 Preload Proposal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MQXFA03 Preload Proposal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907704" cy="645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7" r:id="rId6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fnal.gov/event/19361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12168" y="2788090"/>
            <a:ext cx="7200000" cy="673568"/>
          </a:xfrm>
        </p:spPr>
        <p:txBody>
          <a:bodyPr/>
          <a:lstStyle/>
          <a:p>
            <a:pPr algn="r"/>
            <a:r>
              <a:rPr lang="en-GB" altLang="en-US" sz="3200" dirty="0">
                <a:solidFill>
                  <a:srgbClr val="FF0000"/>
                </a:solidFill>
                <a:latin typeface="Century Gothic" panose="020B0502020202020204" pitchFamily="34" charset="0"/>
              </a:rPr>
              <a:t>MQXFA03 Preload Proposal</a:t>
            </a:r>
            <a:br>
              <a:rPr lang="en-GB" altLang="en-US" sz="3200" dirty="0">
                <a:solidFill>
                  <a:srgbClr val="FF0000"/>
                </a:solidFill>
                <a:latin typeface="Century Gothic" panose="020B0502020202020204" pitchFamily="34" charset="0"/>
              </a:rPr>
            </a:br>
            <a:endParaRPr lang="en-GB" sz="3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88956" y="4221088"/>
            <a:ext cx="6480000" cy="990600"/>
          </a:xfrm>
        </p:spPr>
        <p:txBody>
          <a:bodyPr>
            <a:normAutofit/>
          </a:bodyPr>
          <a:lstStyle/>
          <a:p>
            <a:r>
              <a:rPr lang="en-GB" dirty="0"/>
              <a:t>H. Pan, D. Cheng</a:t>
            </a:r>
          </a:p>
          <a:p>
            <a:r>
              <a:rPr lang="en-US" i="1" dirty="0"/>
              <a:t>LBNL</a:t>
            </a:r>
            <a:endParaRPr lang="en-GB" i="1" dirty="0"/>
          </a:p>
        </p:txBody>
      </p:sp>
      <p:sp>
        <p:nvSpPr>
          <p:cNvPr id="8" name="Freeform 7"/>
          <p:cNvSpPr/>
          <p:nvPr/>
        </p:nvSpPr>
        <p:spPr>
          <a:xfrm>
            <a:off x="871672" y="908720"/>
            <a:ext cx="604431" cy="1286727"/>
          </a:xfrm>
          <a:custGeom>
            <a:avLst/>
            <a:gdLst>
              <a:gd name="connsiteX0" fmla="*/ 460739 w 604431"/>
              <a:gd name="connsiteY0" fmla="*/ 0 h 1286727"/>
              <a:gd name="connsiteX1" fmla="*/ 460739 w 604431"/>
              <a:gd name="connsiteY1" fmla="*/ 0 h 1286727"/>
              <a:gd name="connsiteX2" fmla="*/ 447677 w 604431"/>
              <a:gd name="connsiteY2" fmla="*/ 117566 h 1286727"/>
              <a:gd name="connsiteX3" fmla="*/ 421551 w 604431"/>
              <a:gd name="connsiteY3" fmla="*/ 156754 h 1286727"/>
              <a:gd name="connsiteX4" fmla="*/ 356237 w 604431"/>
              <a:gd name="connsiteY4" fmla="*/ 274320 h 1286727"/>
              <a:gd name="connsiteX5" fmla="*/ 330111 w 604431"/>
              <a:gd name="connsiteY5" fmla="*/ 313509 h 1286727"/>
              <a:gd name="connsiteX6" fmla="*/ 251734 w 604431"/>
              <a:gd name="connsiteY6" fmla="*/ 378823 h 1286727"/>
              <a:gd name="connsiteX7" fmla="*/ 225608 w 604431"/>
              <a:gd name="connsiteY7" fmla="*/ 418011 h 1286727"/>
              <a:gd name="connsiteX8" fmla="*/ 186419 w 604431"/>
              <a:gd name="connsiteY8" fmla="*/ 444137 h 1286727"/>
              <a:gd name="connsiteX9" fmla="*/ 134168 w 604431"/>
              <a:gd name="connsiteY9" fmla="*/ 522514 h 1286727"/>
              <a:gd name="connsiteX10" fmla="*/ 108042 w 604431"/>
              <a:gd name="connsiteY10" fmla="*/ 561703 h 1286727"/>
              <a:gd name="connsiteX11" fmla="*/ 68854 w 604431"/>
              <a:gd name="connsiteY11" fmla="*/ 679269 h 1286727"/>
              <a:gd name="connsiteX12" fmla="*/ 55791 w 604431"/>
              <a:gd name="connsiteY12" fmla="*/ 718457 h 1286727"/>
              <a:gd name="connsiteX13" fmla="*/ 42728 w 604431"/>
              <a:gd name="connsiteY13" fmla="*/ 757646 h 1286727"/>
              <a:gd name="connsiteX14" fmla="*/ 16602 w 604431"/>
              <a:gd name="connsiteY14" fmla="*/ 809897 h 1286727"/>
              <a:gd name="connsiteX15" fmla="*/ 16602 w 604431"/>
              <a:gd name="connsiteY15" fmla="*/ 1045029 h 1286727"/>
              <a:gd name="connsiteX16" fmla="*/ 55791 w 604431"/>
              <a:gd name="connsiteY16" fmla="*/ 1084217 h 1286727"/>
              <a:gd name="connsiteX17" fmla="*/ 121105 w 604431"/>
              <a:gd name="connsiteY17" fmla="*/ 1162594 h 1286727"/>
              <a:gd name="connsiteX18" fmla="*/ 173357 w 604431"/>
              <a:gd name="connsiteY18" fmla="*/ 1175657 h 1286727"/>
              <a:gd name="connsiteX19" fmla="*/ 199482 w 604431"/>
              <a:gd name="connsiteY19" fmla="*/ 1214846 h 1286727"/>
              <a:gd name="connsiteX20" fmla="*/ 238671 w 604431"/>
              <a:gd name="connsiteY20" fmla="*/ 1227909 h 1286727"/>
              <a:gd name="connsiteX21" fmla="*/ 277859 w 604431"/>
              <a:gd name="connsiteY21" fmla="*/ 1254034 h 1286727"/>
              <a:gd name="connsiteX22" fmla="*/ 369299 w 604431"/>
              <a:gd name="connsiteY22" fmla="*/ 1280160 h 1286727"/>
              <a:gd name="connsiteX23" fmla="*/ 591368 w 604431"/>
              <a:gd name="connsiteY23" fmla="*/ 1227909 h 1286727"/>
              <a:gd name="connsiteX24" fmla="*/ 604431 w 604431"/>
              <a:gd name="connsiteY24" fmla="*/ 1136469 h 1286727"/>
              <a:gd name="connsiteX25" fmla="*/ 578305 w 604431"/>
              <a:gd name="connsiteY25" fmla="*/ 757646 h 1286727"/>
              <a:gd name="connsiteX26" fmla="*/ 565242 w 604431"/>
              <a:gd name="connsiteY26" fmla="*/ 718457 h 1286727"/>
              <a:gd name="connsiteX27" fmla="*/ 578305 w 604431"/>
              <a:gd name="connsiteY27" fmla="*/ 235131 h 1286727"/>
              <a:gd name="connsiteX28" fmla="*/ 486865 w 604431"/>
              <a:gd name="connsiteY28" fmla="*/ 0 h 1286727"/>
              <a:gd name="connsiteX29" fmla="*/ 460739 w 604431"/>
              <a:gd name="connsiteY29" fmla="*/ 0 h 1286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04431" h="1286727">
                <a:moveTo>
                  <a:pt x="460739" y="0"/>
                </a:moveTo>
                <a:lnTo>
                  <a:pt x="460739" y="0"/>
                </a:lnTo>
                <a:cubicBezTo>
                  <a:pt x="456385" y="39189"/>
                  <a:pt x="457240" y="79313"/>
                  <a:pt x="447677" y="117566"/>
                </a:cubicBezTo>
                <a:cubicBezTo>
                  <a:pt x="443869" y="132797"/>
                  <a:pt x="429340" y="143123"/>
                  <a:pt x="421551" y="156754"/>
                </a:cubicBezTo>
                <a:cubicBezTo>
                  <a:pt x="338365" y="302328"/>
                  <a:pt x="465035" y="100242"/>
                  <a:pt x="356237" y="274320"/>
                </a:cubicBezTo>
                <a:cubicBezTo>
                  <a:pt x="347916" y="287633"/>
                  <a:pt x="340162" y="301448"/>
                  <a:pt x="330111" y="313509"/>
                </a:cubicBezTo>
                <a:cubicBezTo>
                  <a:pt x="298682" y="351224"/>
                  <a:pt x="290264" y="353136"/>
                  <a:pt x="251734" y="378823"/>
                </a:cubicBezTo>
                <a:cubicBezTo>
                  <a:pt x="243025" y="391886"/>
                  <a:pt x="236709" y="406910"/>
                  <a:pt x="225608" y="418011"/>
                </a:cubicBezTo>
                <a:cubicBezTo>
                  <a:pt x="214506" y="429112"/>
                  <a:pt x="196757" y="432322"/>
                  <a:pt x="186419" y="444137"/>
                </a:cubicBezTo>
                <a:cubicBezTo>
                  <a:pt x="165743" y="467767"/>
                  <a:pt x="151585" y="496388"/>
                  <a:pt x="134168" y="522514"/>
                </a:cubicBezTo>
                <a:cubicBezTo>
                  <a:pt x="125459" y="535577"/>
                  <a:pt x="113007" y="546809"/>
                  <a:pt x="108042" y="561703"/>
                </a:cubicBezTo>
                <a:lnTo>
                  <a:pt x="68854" y="679269"/>
                </a:lnTo>
                <a:lnTo>
                  <a:pt x="55791" y="718457"/>
                </a:lnTo>
                <a:cubicBezTo>
                  <a:pt x="51437" y="731520"/>
                  <a:pt x="48886" y="745330"/>
                  <a:pt x="42728" y="757646"/>
                </a:cubicBezTo>
                <a:lnTo>
                  <a:pt x="16602" y="809897"/>
                </a:lnTo>
                <a:cubicBezTo>
                  <a:pt x="1443" y="900852"/>
                  <a:pt x="-11575" y="939366"/>
                  <a:pt x="16602" y="1045029"/>
                </a:cubicBezTo>
                <a:cubicBezTo>
                  <a:pt x="21362" y="1062879"/>
                  <a:pt x="43964" y="1070025"/>
                  <a:pt x="55791" y="1084217"/>
                </a:cubicBezTo>
                <a:cubicBezTo>
                  <a:pt x="80384" y="1113729"/>
                  <a:pt x="84677" y="1141778"/>
                  <a:pt x="121105" y="1162594"/>
                </a:cubicBezTo>
                <a:cubicBezTo>
                  <a:pt x="136693" y="1171501"/>
                  <a:pt x="155940" y="1171303"/>
                  <a:pt x="173357" y="1175657"/>
                </a:cubicBezTo>
                <a:cubicBezTo>
                  <a:pt x="182065" y="1188720"/>
                  <a:pt x="187223" y="1205038"/>
                  <a:pt x="199482" y="1214846"/>
                </a:cubicBezTo>
                <a:cubicBezTo>
                  <a:pt x="210234" y="1223448"/>
                  <a:pt x="226355" y="1221751"/>
                  <a:pt x="238671" y="1227909"/>
                </a:cubicBezTo>
                <a:cubicBezTo>
                  <a:pt x="252713" y="1234930"/>
                  <a:pt x="263817" y="1247013"/>
                  <a:pt x="277859" y="1254034"/>
                </a:cubicBezTo>
                <a:cubicBezTo>
                  <a:pt x="296599" y="1263404"/>
                  <a:pt x="352558" y="1275975"/>
                  <a:pt x="369299" y="1280160"/>
                </a:cubicBezTo>
                <a:cubicBezTo>
                  <a:pt x="434801" y="1275793"/>
                  <a:pt x="563973" y="1319226"/>
                  <a:pt x="591368" y="1227909"/>
                </a:cubicBezTo>
                <a:cubicBezTo>
                  <a:pt x="600215" y="1198418"/>
                  <a:pt x="600077" y="1166949"/>
                  <a:pt x="604431" y="1136469"/>
                </a:cubicBezTo>
                <a:cubicBezTo>
                  <a:pt x="598352" y="990576"/>
                  <a:pt x="610202" y="885233"/>
                  <a:pt x="578305" y="757646"/>
                </a:cubicBezTo>
                <a:cubicBezTo>
                  <a:pt x="574965" y="744288"/>
                  <a:pt x="569596" y="731520"/>
                  <a:pt x="565242" y="718457"/>
                </a:cubicBezTo>
                <a:cubicBezTo>
                  <a:pt x="569596" y="557348"/>
                  <a:pt x="578305" y="396298"/>
                  <a:pt x="578305" y="235131"/>
                </a:cubicBezTo>
                <a:cubicBezTo>
                  <a:pt x="578305" y="188617"/>
                  <a:pt x="608232" y="0"/>
                  <a:pt x="486865" y="0"/>
                </a:cubicBezTo>
                <a:lnTo>
                  <a:pt x="46073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2050" y="585575"/>
            <a:ext cx="3540430" cy="15343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87690" y="585575"/>
            <a:ext cx="4057610" cy="1691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904461" y="3347357"/>
            <a:ext cx="474681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--- with measured pole key gaps </a:t>
            </a:r>
            <a:endParaRPr lang="en-US" sz="2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MQXFA03 Preload Proposal</a:t>
            </a:r>
            <a:endParaRPr lang="en-GB" dirty="0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914400"/>
          </a:xfrm>
        </p:spPr>
        <p:txBody>
          <a:bodyPr/>
          <a:lstStyle/>
          <a:p>
            <a:r>
              <a:rPr lang="en-US" altLang="zh-CN" dirty="0">
                <a:latin typeface="Century Gothic" panose="020B0502020202020204" pitchFamily="34" charset="0"/>
              </a:rPr>
              <a:t>Preload Proposal</a:t>
            </a:r>
            <a:endParaRPr lang="zh-CN" altLang="en-US" dirty="0">
              <a:latin typeface="Century Gothic" panose="020B0502020202020204" pitchFamily="34" charset="0"/>
            </a:endParaRPr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304800" y="835020"/>
            <a:ext cx="8458200" cy="184573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altLang="zh-CN" sz="1800" dirty="0">
                <a:latin typeface="Century Gothic" panose="020B0502020202020204" pitchFamily="34" charset="0"/>
              </a:rPr>
              <a:t>MQXFA03 will have the same coil stress as MQXFAP1a and 1b according to the average measured pole key gap.</a:t>
            </a:r>
          </a:p>
          <a:p>
            <a:pPr>
              <a:lnSpc>
                <a:spcPct val="150000"/>
              </a:lnSpc>
            </a:pPr>
            <a:r>
              <a:rPr lang="en-US" altLang="zh-CN" sz="1800" dirty="0">
                <a:latin typeface="Century Gothic" panose="020B0502020202020204" pitchFamily="34" charset="0"/>
              </a:rPr>
              <a:t>To achieve the proposed coil stress at R.T., the resultant interference for azimuthal preload of MQXFA03 ranges from 470 ~ 510 </a:t>
            </a:r>
            <a:r>
              <a:rPr lang="en-US" altLang="zh-CN" sz="1800" dirty="0" smtClean="0">
                <a:latin typeface="Century Gothic" panose="020B0502020202020204" pitchFamily="34" charset="0"/>
              </a:rPr>
              <a:t>µm(the latest gap measurements will confirm the final target).</a:t>
            </a:r>
            <a:endParaRPr lang="en-US" altLang="zh-CN" sz="1800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zh-CN" altLang="en-US" sz="1800" dirty="0"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4742299"/>
            <a:ext cx="4495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zh-CN" dirty="0">
                <a:solidFill>
                  <a:schemeClr val="accent5"/>
                </a:solidFill>
                <a:latin typeface="Century Gothic" panose="020B0502020202020204" pitchFamily="34" charset="0"/>
              </a:rPr>
              <a:t>Baseline axial preload strain at RT is still 580 </a:t>
            </a:r>
            <a:r>
              <a:rPr lang="el-GR" altLang="zh-CN" dirty="0">
                <a:solidFill>
                  <a:schemeClr val="accent5"/>
                </a:solidFill>
                <a:latin typeface="Century Gothic" panose="020B0502020202020204" pitchFamily="34" charset="0"/>
              </a:rPr>
              <a:t>με</a:t>
            </a:r>
            <a:r>
              <a:rPr lang="en-US" altLang="zh-CN" dirty="0">
                <a:solidFill>
                  <a:schemeClr val="accent5"/>
                </a:solidFill>
                <a:latin typeface="Century Gothic" panose="020B0502020202020204" pitchFamily="34" charset="0"/>
              </a:rPr>
              <a:t> / rod.</a:t>
            </a:r>
          </a:p>
          <a:p>
            <a:pPr lvl="1">
              <a:lnSpc>
                <a:spcPct val="150000"/>
              </a:lnSpc>
            </a:pPr>
            <a:r>
              <a:rPr lang="en-US" altLang="zh-CN" sz="1400" dirty="0">
                <a:latin typeface="Century Gothic" panose="020B0502020202020204" pitchFamily="34" charset="0"/>
              </a:rPr>
              <a:t>Full bridge HBM strain gauges are installed on rods RE.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4553625" y="2523521"/>
            <a:ext cx="4631267" cy="4258733"/>
            <a:chOff x="4586393" y="2310853"/>
            <a:chExt cx="4631267" cy="4258733"/>
          </a:xfrm>
        </p:grpSpPr>
        <p:graphicFrame>
          <p:nvGraphicFramePr>
            <p:cNvPr id="40" name="Chart 39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229049106"/>
                </p:ext>
              </p:extLst>
            </p:nvPr>
          </p:nvGraphicFramePr>
          <p:xfrm>
            <a:off x="4586393" y="2310853"/>
            <a:ext cx="4631267" cy="425873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41" name="Straight Connector 40"/>
            <p:cNvCxnSpPr/>
            <p:nvPr/>
          </p:nvCxnSpPr>
          <p:spPr>
            <a:xfrm>
              <a:off x="6159841" y="3941840"/>
              <a:ext cx="426912" cy="317745"/>
            </a:xfrm>
            <a:prstGeom prst="line">
              <a:avLst/>
            </a:prstGeom>
            <a:ln>
              <a:solidFill>
                <a:schemeClr val="tx2">
                  <a:lumMod val="75000"/>
                </a:schemeClr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Flowchart: Merge 41"/>
            <p:cNvSpPr/>
            <p:nvPr/>
          </p:nvSpPr>
          <p:spPr>
            <a:xfrm>
              <a:off x="6531191" y="4224321"/>
              <a:ext cx="104458" cy="86699"/>
            </a:xfrm>
            <a:prstGeom prst="flowChartMerge">
              <a:avLst/>
            </a:prstGeom>
            <a:noFill/>
            <a:ln w="15875"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6586753" y="4267670"/>
              <a:ext cx="1488755" cy="333423"/>
            </a:xfrm>
            <a:prstGeom prst="line">
              <a:avLst/>
            </a:prstGeom>
            <a:ln>
              <a:solidFill>
                <a:schemeClr val="tx2">
                  <a:lumMod val="75000"/>
                </a:schemeClr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Flowchart: Merge 43"/>
            <p:cNvSpPr/>
            <p:nvPr/>
          </p:nvSpPr>
          <p:spPr>
            <a:xfrm>
              <a:off x="8008990" y="4557744"/>
              <a:ext cx="104458" cy="86699"/>
            </a:xfrm>
            <a:prstGeom prst="flowChartMerge">
              <a:avLst/>
            </a:prstGeom>
            <a:noFill/>
            <a:ln w="15875"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 flipH="1">
              <a:off x="6603899" y="3769965"/>
              <a:ext cx="419201" cy="446496"/>
            </a:xfrm>
            <a:prstGeom prst="straightConnector1">
              <a:avLst/>
            </a:prstGeom>
            <a:ln>
              <a:solidFill>
                <a:schemeClr val="tx2">
                  <a:lumMod val="75000"/>
                </a:schemeClr>
              </a:solidFill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6858617" y="3492966"/>
              <a:ext cx="198583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>
                  <a:solidFill>
                    <a:srgbClr val="0070C0"/>
                  </a:solidFill>
                  <a:latin typeface="Cambria" panose="02040503050406030204" pitchFamily="18" charset="0"/>
                </a:rPr>
                <a:t>MQXFA03 --- 3mil PK gap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281738" y="2993664"/>
              <a:ext cx="11750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>
                  <a:solidFill>
                    <a:srgbClr val="0070C0"/>
                  </a:solidFill>
                  <a:latin typeface="Cambria" panose="02040503050406030204" pitchFamily="18" charset="0"/>
                </a:rPr>
                <a:t>MQXFA03 --- 5.5mil PK gap</a:t>
              </a:r>
            </a:p>
          </p:txBody>
        </p:sp>
        <p:sp>
          <p:nvSpPr>
            <p:cNvPr id="48" name="Flowchart: Merge 47"/>
            <p:cNvSpPr/>
            <p:nvPr/>
          </p:nvSpPr>
          <p:spPr>
            <a:xfrm flipV="1">
              <a:off x="7805419" y="4782947"/>
              <a:ext cx="104458" cy="84327"/>
            </a:xfrm>
            <a:prstGeom prst="flowChartMerge">
              <a:avLst/>
            </a:prstGeom>
            <a:noFill/>
            <a:ln w="15875">
              <a:solidFill>
                <a:srgbClr val="FFC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lowchart: Merge 48"/>
            <p:cNvSpPr/>
            <p:nvPr/>
          </p:nvSpPr>
          <p:spPr>
            <a:xfrm flipV="1">
              <a:off x="6348642" y="4224565"/>
              <a:ext cx="104458" cy="84327"/>
            </a:xfrm>
            <a:prstGeom prst="flowChartMerge">
              <a:avLst/>
            </a:prstGeom>
            <a:noFill/>
            <a:ln w="15875">
              <a:solidFill>
                <a:srgbClr val="FFC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6415157" y="4301720"/>
              <a:ext cx="1436378" cy="523390"/>
            </a:xfrm>
            <a:prstGeom prst="line">
              <a:avLst/>
            </a:prstGeom>
            <a:ln w="22225">
              <a:solidFill>
                <a:srgbClr val="FFC000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5314950" y="2528888"/>
              <a:ext cx="1080769" cy="177286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6395719" y="4311020"/>
              <a:ext cx="1445261" cy="55625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l 52"/>
            <p:cNvSpPr/>
            <p:nvPr/>
          </p:nvSpPr>
          <p:spPr>
            <a:xfrm>
              <a:off x="7793194" y="4805288"/>
              <a:ext cx="116683" cy="123973"/>
            </a:xfrm>
            <a:prstGeom prst="ellipse">
              <a:avLst/>
            </a:prstGeom>
            <a:noFill/>
            <a:ln w="19050">
              <a:solidFill>
                <a:srgbClr val="B4C6E7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6337377" y="4249033"/>
              <a:ext cx="116683" cy="123973"/>
            </a:xfrm>
            <a:prstGeom prst="ellipse">
              <a:avLst/>
            </a:prstGeom>
            <a:noFill/>
            <a:ln w="19050">
              <a:solidFill>
                <a:srgbClr val="B4C6E7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831875" y="5064235"/>
              <a:ext cx="160754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>
                  <a:solidFill>
                    <a:srgbClr val="0070C0"/>
                  </a:solidFill>
                  <a:latin typeface="Cambria" panose="02040503050406030204" pitchFamily="18" charset="0"/>
                </a:rPr>
                <a:t>MQXFA03 --- No PK</a:t>
              </a:r>
            </a:p>
          </p:txBody>
        </p:sp>
        <p:cxnSp>
          <p:nvCxnSpPr>
            <p:cNvPr id="56" name="Straight Arrow Connector 55"/>
            <p:cNvCxnSpPr>
              <a:stCxn id="55" idx="0"/>
            </p:cNvCxnSpPr>
            <p:nvPr/>
          </p:nvCxnSpPr>
          <p:spPr>
            <a:xfrm flipV="1">
              <a:off x="6635649" y="4644443"/>
              <a:ext cx="387451" cy="419792"/>
            </a:xfrm>
            <a:prstGeom prst="straightConnector1">
              <a:avLst/>
            </a:prstGeom>
            <a:ln>
              <a:solidFill>
                <a:schemeClr val="tx2">
                  <a:lumMod val="75000"/>
                </a:schemeClr>
              </a:solidFill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endCxn id="49" idx="2"/>
            </p:cNvCxnSpPr>
            <p:nvPr/>
          </p:nvCxnSpPr>
          <p:spPr>
            <a:xfrm flipH="1">
              <a:off x="6400871" y="3352323"/>
              <a:ext cx="56509" cy="872242"/>
            </a:xfrm>
            <a:prstGeom prst="straightConnector1">
              <a:avLst/>
            </a:prstGeom>
            <a:ln>
              <a:solidFill>
                <a:schemeClr val="tx2">
                  <a:lumMod val="75000"/>
                </a:schemeClr>
              </a:solidFill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7857648" y="4601093"/>
              <a:ext cx="203571" cy="1083427"/>
            </a:xfrm>
            <a:prstGeom prst="rect">
              <a:avLst/>
            </a:prstGeom>
            <a:solidFill>
              <a:srgbClr val="FFC000">
                <a:alpha val="20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7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789352"/>
              </p:ext>
            </p:extLst>
          </p:nvPr>
        </p:nvGraphicFramePr>
        <p:xfrm>
          <a:off x="699384" y="2709954"/>
          <a:ext cx="3681231" cy="199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296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220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6089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MQXFAP1a (Meas.)</a:t>
                      </a:r>
                      <a:endParaRPr lang="zh-CN" altLang="en-US" sz="10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MQXFAP1b (Meas.)</a:t>
                      </a:r>
                      <a:endParaRPr lang="zh-CN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MQXFA03 (FEA)</a:t>
                      </a:r>
                      <a:endParaRPr lang="zh-CN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altLang="zh-CN" sz="1000" dirty="0"/>
                        <a:t>RT</a:t>
                      </a:r>
                      <a:endParaRPr lang="zh-CN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/>
                        <a:t>Coil </a:t>
                      </a:r>
                      <a:endParaRPr lang="zh-CN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100" b="0" i="0" u="none" dirty="0"/>
                        <a:t>-75</a:t>
                      </a:r>
                      <a:endParaRPr lang="zh-CN" altLang="en-US" sz="1100" b="0" i="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b="0" i="0" u="none" dirty="0"/>
                        <a:t>-69 (RE)</a:t>
                      </a:r>
                      <a:endParaRPr lang="zh-CN" altLang="en-US" sz="1100" b="0" i="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b="0" i="0" u="none" dirty="0" smtClean="0"/>
                        <a:t>-76</a:t>
                      </a:r>
                      <a:endParaRPr lang="zh-CN" altLang="en-US" sz="1100" b="0" i="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Shell</a:t>
                      </a:r>
                      <a:endParaRPr lang="zh-CN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100" b="0" i="0" u="none" dirty="0"/>
                        <a:t>72</a:t>
                      </a:r>
                      <a:endParaRPr lang="zh-CN" altLang="en-US" sz="1100" b="0" i="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b="0" i="0" u="none" dirty="0"/>
                        <a:t>62 (Shell 6)</a:t>
                      </a:r>
                      <a:endParaRPr lang="zh-CN" altLang="en-US" sz="1100" b="0" i="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b="0" i="0" u="none" dirty="0" smtClean="0"/>
                        <a:t>51~59</a:t>
                      </a:r>
                      <a:endParaRPr lang="zh-CN" altLang="en-US" sz="1100" b="0" i="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6813">
                <a:tc rowSpan="2">
                  <a:txBody>
                    <a:bodyPr/>
                    <a:lstStyle/>
                    <a:p>
                      <a:r>
                        <a:rPr lang="en-US" altLang="zh-CN" sz="1000" dirty="0"/>
                        <a:t>CD</a:t>
                      </a:r>
                      <a:endParaRPr lang="zh-CN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/>
                        <a:t>Coil </a:t>
                      </a:r>
                      <a:endParaRPr lang="zh-CN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100" b="0" i="0" u="none" dirty="0"/>
                        <a:t>-88 (FEA)</a:t>
                      </a:r>
                      <a:endParaRPr lang="zh-CN" altLang="en-US" sz="1100" b="0" i="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b="0" i="0" u="none" dirty="0"/>
                        <a:t>-90</a:t>
                      </a:r>
                      <a:endParaRPr lang="zh-CN" altLang="en-US" sz="1100" b="0" i="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b="0" i="0" u="none" dirty="0"/>
                        <a:t>-</a:t>
                      </a:r>
                      <a:r>
                        <a:rPr lang="en-US" altLang="zh-CN" sz="1100" b="0" i="0" u="none" dirty="0" smtClean="0"/>
                        <a:t>90 ~ -102</a:t>
                      </a:r>
                      <a:endParaRPr lang="zh-CN" altLang="en-US" sz="1100" b="0" i="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2787">
                <a:tc vMerge="1"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Shell</a:t>
                      </a:r>
                      <a:endParaRPr lang="zh-CN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100" b="0" i="0" u="none" dirty="0"/>
                        <a:t>140</a:t>
                      </a:r>
                      <a:endParaRPr lang="zh-CN" altLang="en-US" sz="1100" b="0" i="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b="0" i="0" u="none" dirty="0"/>
                        <a:t>130</a:t>
                      </a:r>
                      <a:endParaRPr lang="zh-CN" altLang="en-US" sz="1100" b="0" i="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b="0" i="0" u="none" dirty="0" smtClean="0"/>
                        <a:t>115 ~125</a:t>
                      </a:r>
                      <a:endParaRPr lang="zh-CN" altLang="en-US" sz="1100" b="0" i="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5420">
                <a:tc gridSpan="4">
                  <a:txBody>
                    <a:bodyPr/>
                    <a:lstStyle/>
                    <a:p>
                      <a:r>
                        <a:rPr lang="en-US" altLang="zh-CN" sz="1000" b="1" u="sng" dirty="0"/>
                        <a:t>Actual Interference (</a:t>
                      </a:r>
                      <a:r>
                        <a:rPr lang="el-GR" altLang="zh-CN" sz="1000" dirty="0"/>
                        <a:t>μ</a:t>
                      </a:r>
                      <a:r>
                        <a:rPr lang="en-US" altLang="zh-CN" sz="1000" dirty="0"/>
                        <a:t>m</a:t>
                      </a:r>
                      <a:r>
                        <a:rPr lang="en-US" altLang="zh-CN" sz="1000" b="1" u="sng" dirty="0"/>
                        <a:t>)</a:t>
                      </a:r>
                      <a:endParaRPr lang="zh-CN" altLang="en-US" sz="1000" b="1" u="sng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anchor="ctr">
                    <a:solidFill>
                      <a:schemeClr val="accent1">
                        <a:alpha val="3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1" i="1" dirty="0" smtClean="0"/>
                        <a:t>470~510</a:t>
                      </a:r>
                      <a:endParaRPr lang="zh-CN" altLang="en-US" sz="1000" b="1" i="1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5871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740594" y="840825"/>
            <a:ext cx="3936364" cy="3042481"/>
            <a:chOff x="4702494" y="1012275"/>
            <a:chExt cx="3936364" cy="3042481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02494" y="1012275"/>
              <a:ext cx="3936364" cy="3042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6748782" y="2213475"/>
              <a:ext cx="190500" cy="327025"/>
            </a:xfrm>
            <a:prstGeom prst="rect">
              <a:avLst/>
            </a:prstGeom>
            <a:solidFill>
              <a:srgbClr val="00B0F0">
                <a:alpha val="4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999569" y="2376987"/>
              <a:ext cx="257175" cy="558799"/>
            </a:xfrm>
            <a:prstGeom prst="rect">
              <a:avLst/>
            </a:prstGeom>
            <a:solidFill>
              <a:srgbClr val="00B0F0">
                <a:alpha val="4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570982" y="2286389"/>
              <a:ext cx="190500" cy="229732"/>
            </a:xfrm>
            <a:prstGeom prst="rect">
              <a:avLst/>
            </a:prstGeom>
            <a:solidFill>
              <a:schemeClr val="accent6">
                <a:lumMod val="40000"/>
                <a:lumOff val="60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784782" y="2530023"/>
              <a:ext cx="285433" cy="103980"/>
            </a:xfrm>
            <a:prstGeom prst="rect">
              <a:avLst/>
            </a:prstGeom>
            <a:solidFill>
              <a:schemeClr val="accent6">
                <a:lumMod val="40000"/>
                <a:lumOff val="60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327142" y="2110740"/>
              <a:ext cx="190500" cy="332467"/>
            </a:xfrm>
            <a:prstGeom prst="rect">
              <a:avLst/>
            </a:prstGeom>
            <a:solidFill>
              <a:srgbClr val="FFC000">
                <a:alpha val="6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452360" y="2213476"/>
              <a:ext cx="358140" cy="609144"/>
            </a:xfrm>
            <a:prstGeom prst="rect">
              <a:avLst/>
            </a:prstGeom>
            <a:solidFill>
              <a:srgbClr val="FFC000">
                <a:alpha val="6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MQXFA03 Preload Proposal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3619051"/>
            <a:ext cx="8534400" cy="25391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400" dirty="0">
                <a:latin typeface="Cambria" panose="02040503050406030204" pitchFamily="18" charset="0"/>
              </a:rPr>
              <a:t>MQXFAP1b was preloaded to the same coil stress as MQXFAP1a according to the average measured pole key gaps of 2.9 mil / side.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400" dirty="0">
                <a:latin typeface="Cambria" panose="02040503050406030204" pitchFamily="18" charset="0"/>
              </a:rPr>
              <a:t>The actual shims thickness for MQXFAP1b is about 510 µm.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400" dirty="0">
                <a:latin typeface="Cambria" panose="02040503050406030204" pitchFamily="18" charset="0"/>
              </a:rPr>
              <a:t>Since the preload targets for MQXFAP1b meets the </a:t>
            </a:r>
            <a:r>
              <a:rPr lang="en-US" sz="1400" dirty="0">
                <a:latin typeface="Cambria" panose="02040503050406030204" pitchFamily="18" charset="0"/>
              </a:rPr>
              <a:t>MQXFA Structural Design Criteria, the preload target baseline of MQXFA03 is set to follow the same principal as implemented on MQXFAP1b.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200" b="1" u="sng" dirty="0">
                <a:solidFill>
                  <a:srgbClr val="0070C0"/>
                </a:solidFill>
                <a:latin typeface="Cambria" panose="02040503050406030204" pitchFamily="18" charset="0"/>
              </a:rPr>
              <a:t>Same coil R.T. stress as MQXFAP1a;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200" b="1" u="sng" dirty="0">
                <a:solidFill>
                  <a:srgbClr val="0070C0"/>
                </a:solidFill>
                <a:latin typeface="Cambria" panose="02040503050406030204" pitchFamily="18" charset="0"/>
              </a:rPr>
              <a:t>Leave as much pole key gap as possible.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200" b="1" u="sng" dirty="0">
                <a:solidFill>
                  <a:srgbClr val="0070C0"/>
                </a:solidFill>
                <a:latin typeface="Cambria" panose="02040503050406030204" pitchFamily="18" charset="0"/>
              </a:rPr>
              <a:t>Same axial preload target.</a:t>
            </a:r>
            <a:endParaRPr lang="en-US" sz="1400" dirty="0">
              <a:latin typeface="Cambria" panose="02040503050406030204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914400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Century Gothic" panose="020B0502020202020204" pitchFamily="34" charset="0"/>
              </a:rPr>
              <a:t>Preload Achieved in MQXFAP1 &amp; 2</a:t>
            </a:r>
          </a:p>
        </p:txBody>
      </p:sp>
      <p:graphicFrame>
        <p:nvGraphicFramePr>
          <p:cNvPr id="8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143989"/>
              </p:ext>
            </p:extLst>
          </p:nvPr>
        </p:nvGraphicFramePr>
        <p:xfrm>
          <a:off x="967740" y="1287034"/>
          <a:ext cx="3681231" cy="199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296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220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6089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MQXFAP1a (Meas.)</a:t>
                      </a:r>
                      <a:endParaRPr lang="zh-CN" altLang="en-US" sz="10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MQXFAP2 (Meas.)</a:t>
                      </a:r>
                      <a:endParaRPr lang="zh-CN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MQXFAP1b (Meas.)</a:t>
                      </a:r>
                      <a:endParaRPr lang="zh-CN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altLang="zh-CN" sz="1000" dirty="0"/>
                        <a:t>RT</a:t>
                      </a:r>
                      <a:endParaRPr lang="zh-CN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/>
                        <a:t>Coil </a:t>
                      </a:r>
                      <a:endParaRPr lang="zh-CN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100" b="0" i="0" u="none" dirty="0"/>
                        <a:t>-75</a:t>
                      </a:r>
                      <a:endParaRPr lang="zh-CN" altLang="en-US" sz="1100" b="0" i="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b="0" i="0" u="none" dirty="0"/>
                        <a:t>-74</a:t>
                      </a:r>
                      <a:endParaRPr lang="zh-CN" altLang="en-US" sz="1100" b="0" i="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b="0" i="0" u="none" dirty="0"/>
                        <a:t>-69 (RE)</a:t>
                      </a:r>
                      <a:endParaRPr lang="zh-CN" altLang="en-US" sz="1100" b="0" i="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Shell</a:t>
                      </a:r>
                      <a:endParaRPr lang="zh-CN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100" b="0" i="0" u="none" dirty="0"/>
                        <a:t>72</a:t>
                      </a:r>
                      <a:endParaRPr lang="zh-CN" altLang="en-US" sz="1100" b="0" i="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b="0" i="0" u="none" dirty="0"/>
                        <a:t>83</a:t>
                      </a:r>
                      <a:endParaRPr lang="zh-CN" altLang="en-US" sz="1100" b="0" i="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b="0" i="0" u="none" dirty="0"/>
                        <a:t>62 (Shell 6)</a:t>
                      </a:r>
                      <a:endParaRPr lang="zh-CN" altLang="en-US" sz="1100" b="0" i="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6813">
                <a:tc rowSpan="2">
                  <a:txBody>
                    <a:bodyPr/>
                    <a:lstStyle/>
                    <a:p>
                      <a:r>
                        <a:rPr lang="en-US" altLang="zh-CN" sz="1000" dirty="0"/>
                        <a:t>CD</a:t>
                      </a:r>
                      <a:endParaRPr lang="zh-CN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/>
                        <a:t>Coil </a:t>
                      </a:r>
                      <a:endParaRPr lang="zh-CN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100" b="0" i="0" u="none" dirty="0"/>
                        <a:t>-88 (FEA)</a:t>
                      </a:r>
                      <a:endParaRPr lang="zh-CN" altLang="en-US" sz="1100" b="0" i="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b="0" i="0" u="none" dirty="0"/>
                        <a:t>-91</a:t>
                      </a:r>
                      <a:endParaRPr lang="zh-CN" altLang="en-US" sz="1100" b="0" i="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b="0" i="0" u="none" dirty="0"/>
                        <a:t>-90</a:t>
                      </a:r>
                      <a:endParaRPr lang="zh-CN" altLang="en-US" sz="1100" b="0" i="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2787">
                <a:tc vMerge="1"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Shell</a:t>
                      </a:r>
                      <a:endParaRPr lang="zh-CN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100" b="0" i="0" u="none" dirty="0"/>
                        <a:t>140</a:t>
                      </a:r>
                      <a:endParaRPr lang="zh-CN" altLang="en-US" sz="1100" b="0" i="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b="0" i="0" u="none" dirty="0"/>
                        <a:t>153</a:t>
                      </a:r>
                      <a:endParaRPr lang="zh-CN" altLang="en-US" sz="1100" b="0" i="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b="0" i="0" u="none" dirty="0"/>
                        <a:t>130</a:t>
                      </a:r>
                      <a:endParaRPr lang="zh-CN" altLang="en-US" sz="1100" b="0" i="0" u="none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5420">
                <a:tc gridSpan="4">
                  <a:txBody>
                    <a:bodyPr/>
                    <a:lstStyle/>
                    <a:p>
                      <a:r>
                        <a:rPr lang="en-US" altLang="zh-CN" sz="1000" b="1" u="sng" dirty="0"/>
                        <a:t>Actual Interference (</a:t>
                      </a:r>
                      <a:r>
                        <a:rPr lang="el-GR" altLang="zh-CN" sz="1000" dirty="0"/>
                        <a:t>μ</a:t>
                      </a:r>
                      <a:r>
                        <a:rPr lang="en-US" altLang="zh-CN" sz="1000" dirty="0"/>
                        <a:t>m</a:t>
                      </a:r>
                      <a:r>
                        <a:rPr lang="en-US" altLang="zh-CN" sz="1000" b="1" u="sng" dirty="0"/>
                        <a:t>)</a:t>
                      </a:r>
                      <a:endParaRPr lang="zh-CN" altLang="en-US" sz="1000" b="1" u="sng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anchor="ctr">
                    <a:solidFill>
                      <a:schemeClr val="accent1">
                        <a:alpha val="3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b="1" i="1" dirty="0"/>
                        <a:t>510</a:t>
                      </a:r>
                      <a:endParaRPr lang="zh-CN" altLang="en-US" sz="1000" b="1" i="1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392842" y="1019895"/>
            <a:ext cx="142859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/>
              <a:t>Average stress:  (MPa)</a:t>
            </a:r>
          </a:p>
        </p:txBody>
      </p:sp>
    </p:spTree>
    <p:extLst>
      <p:ext uri="{BB962C8B-B14F-4D97-AF65-F5344CB8AC3E}">
        <p14:creationId xmlns:p14="http://schemas.microsoft.com/office/powerpoint/2010/main" val="2451907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MQXFA03 Preload Proposal</a:t>
            </a:r>
            <a:endParaRPr lang="en-GB" dirty="0"/>
          </a:p>
        </p:txBody>
      </p:sp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914400"/>
          </a:xfrm>
        </p:spPr>
        <p:txBody>
          <a:bodyPr>
            <a:normAutofit/>
          </a:bodyPr>
          <a:lstStyle/>
          <a:p>
            <a:r>
              <a:rPr lang="en-US" altLang="zh-CN" dirty="0">
                <a:latin typeface="Century Gothic" panose="020B0502020202020204" pitchFamily="34" charset="0"/>
              </a:rPr>
              <a:t>Preload Achieved in MQXF magnets</a:t>
            </a:r>
            <a:endParaRPr lang="zh-CN" altLang="en-US" dirty="0">
              <a:latin typeface="Century Gothic" panose="020B0502020202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350891" y="1301322"/>
            <a:ext cx="5910969" cy="4505613"/>
            <a:chOff x="1439332" y="1100668"/>
            <a:chExt cx="6265335" cy="4885266"/>
          </a:xfrm>
        </p:grpSpPr>
        <p:pic>
          <p:nvPicPr>
            <p:cNvPr id="10" name="Picture 2" descr="C:\Users\Hengpan\Downloads\image002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75" t="1436" r="1190" b="1202"/>
            <a:stretch/>
          </p:blipFill>
          <p:spPr bwMode="auto">
            <a:xfrm>
              <a:off x="1439332" y="1100668"/>
              <a:ext cx="6265335" cy="4885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4700089" y="3380930"/>
              <a:ext cx="1510366" cy="3003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0070C0"/>
                  </a:solidFill>
                  <a:latin typeface="Cambria" panose="02040503050406030204" pitchFamily="18" charset="0"/>
                </a:rPr>
                <a:t>MQXFAP1b Meas.</a:t>
              </a:r>
              <a:endParaRPr lang="en-US" sz="1200" b="1" dirty="0">
                <a:solidFill>
                  <a:srgbClr val="0070C0"/>
                </a:solidFill>
                <a:latin typeface="Cambria" panose="02040503050406030204" pitchFamily="18" charset="0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H="1" flipV="1">
              <a:off x="5327540" y="3141134"/>
              <a:ext cx="50800" cy="242450"/>
            </a:xfrm>
            <a:prstGeom prst="straightConnector1">
              <a:avLst/>
            </a:prstGeom>
            <a:ln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4436533" y="2209800"/>
              <a:ext cx="1761067" cy="855133"/>
            </a:xfrm>
            <a:prstGeom prst="rect">
              <a:avLst/>
            </a:prstGeom>
            <a:solidFill>
              <a:srgbClr val="FFC000">
                <a:alpha val="9000"/>
              </a:srgb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5-Point Star 14"/>
            <p:cNvSpPr/>
            <p:nvPr/>
          </p:nvSpPr>
          <p:spPr>
            <a:xfrm>
              <a:off x="5251340" y="2982821"/>
              <a:ext cx="127000" cy="118534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56043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Chart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5801287"/>
              </p:ext>
            </p:extLst>
          </p:nvPr>
        </p:nvGraphicFramePr>
        <p:xfrm>
          <a:off x="4748053" y="860426"/>
          <a:ext cx="3737905" cy="3665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MQXFA03 Preload Proposal</a:t>
            </a:r>
            <a:endParaRPr lang="en-GB" dirty="0"/>
          </a:p>
        </p:txBody>
      </p:sp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914400"/>
          </a:xfrm>
        </p:spPr>
        <p:txBody>
          <a:bodyPr>
            <a:normAutofit/>
          </a:bodyPr>
          <a:lstStyle/>
          <a:p>
            <a:r>
              <a:rPr lang="en-US" altLang="zh-CN" sz="2800" dirty="0">
                <a:latin typeface="Century Gothic" panose="020B0502020202020204" pitchFamily="34" charset="0"/>
              </a:rPr>
              <a:t>Preload on MQXFAP1b</a:t>
            </a:r>
            <a:endParaRPr lang="zh-CN" altLang="en-US" sz="2800" dirty="0">
              <a:latin typeface="Century Gothic" panose="020B0502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189560"/>
              </p:ext>
            </p:extLst>
          </p:nvPr>
        </p:nvGraphicFramePr>
        <p:xfrm>
          <a:off x="929641" y="1374140"/>
          <a:ext cx="3357057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724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4981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mbria" panose="02040503050406030204" pitchFamily="18" charset="0"/>
                        </a:rPr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mbria" panose="02040503050406030204" pitchFamily="18" charset="0"/>
                        </a:rPr>
                        <a:t>Interference (µm)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mbria" panose="02040503050406030204" pitchFamily="18" charset="0"/>
                        </a:rPr>
                        <a:t>510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mbria" panose="02040503050406030204" pitchFamily="18" charset="0"/>
                        </a:rPr>
                        <a:t>Polekey gap (µm/side)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mbria" panose="02040503050406030204" pitchFamily="18" charset="0"/>
                        </a:rPr>
                        <a:t>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mbria" panose="02040503050406030204" pitchFamily="18" charset="0"/>
                        </a:rPr>
                        <a:t>Polekey interception </a:t>
                      </a:r>
                      <a:r>
                        <a:rPr lang="en-US" sz="1200" i="1" dirty="0" err="1">
                          <a:latin typeface="Cambria" panose="02040503050406030204" pitchFamily="18" charset="0"/>
                        </a:rPr>
                        <a:t>F</a:t>
                      </a:r>
                      <a:r>
                        <a:rPr lang="en-US" sz="1200" i="1" baseline="-25000" dirty="0" err="1">
                          <a:latin typeface="Cambria" panose="02040503050406030204" pitchFamily="18" charset="0"/>
                        </a:rPr>
                        <a:t>pole</a:t>
                      </a:r>
                      <a:r>
                        <a:rPr lang="en-US" sz="1200" i="1" dirty="0">
                          <a:latin typeface="Cambria" panose="02040503050406030204" pitchFamily="18" charset="0"/>
                        </a:rPr>
                        <a:t>/</a:t>
                      </a:r>
                      <a:r>
                        <a:rPr lang="en-US" sz="1200" i="1" dirty="0" err="1">
                          <a:latin typeface="Cambria" panose="02040503050406030204" pitchFamily="18" charset="0"/>
                        </a:rPr>
                        <a:t>F</a:t>
                      </a:r>
                      <a:r>
                        <a:rPr lang="en-US" sz="1200" i="1" baseline="-25000" dirty="0" err="1">
                          <a:latin typeface="Cambria" panose="02040503050406030204" pitchFamily="18" charset="0"/>
                        </a:rPr>
                        <a:t>shell</a:t>
                      </a:r>
                      <a:r>
                        <a:rPr lang="en-US" sz="1200" i="1" baseline="-25000" dirty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en-US" sz="1200" i="1" baseline="0" dirty="0">
                          <a:latin typeface="Cambria" panose="02040503050406030204" pitchFamily="18" charset="0"/>
                        </a:rPr>
                        <a:t>(1.9K)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mbria" panose="02040503050406030204" pitchFamily="18" charset="0"/>
                        </a:rPr>
                        <a:t>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139468"/>
              </p:ext>
            </p:extLst>
          </p:nvPr>
        </p:nvGraphicFramePr>
        <p:xfrm>
          <a:off x="2130206" y="4704080"/>
          <a:ext cx="6047767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51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3247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1256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5314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mbria" panose="02040503050406030204" pitchFamily="18" charset="0"/>
                        </a:rPr>
                        <a:t>1.9 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mbria" panose="02040503050406030204" pitchFamily="18" charset="0"/>
                        </a:rPr>
                        <a:t>16.47 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mbria" panose="02040503050406030204" pitchFamily="18" charset="0"/>
                        </a:rPr>
                        <a:t>17.89 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mbria" panose="02040503050406030204" pitchFamily="18" charset="0"/>
                        </a:rPr>
                        <a:t>19 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mbria" panose="02040503050406030204" pitchFamily="18" charset="0"/>
                        </a:rPr>
                        <a:t>Shell Average Von Mises Stress (MPa)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mbria" panose="02040503050406030204" pitchFamily="18" charset="0"/>
                        </a:rPr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mbria" panose="02040503050406030204" pitchFamily="18" charset="0"/>
                        </a:rPr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mbria" panose="02040503050406030204" pitchFamily="18" charset="0"/>
                        </a:rPr>
                        <a:t>134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mbria" panose="02040503050406030204" pitchFamily="18" charset="0"/>
                        </a:rPr>
                        <a:t>140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mbria" panose="02040503050406030204" pitchFamily="18" charset="0"/>
                        </a:rPr>
                        <a:t>Shell Peak Stress (MPa)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mbria" panose="02040503050406030204" pitchFamily="18" charset="0"/>
                        </a:rPr>
                        <a:t>502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mbria" panose="02040503050406030204" pitchFamily="18" charset="0"/>
                        </a:rPr>
                        <a:t>506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mbria" panose="02040503050406030204" pitchFamily="18" charset="0"/>
                        </a:rPr>
                        <a:t>506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mbria" panose="02040503050406030204" pitchFamily="18" charset="0"/>
                        </a:rPr>
                        <a:t>505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" name="Picture 2" descr="E:\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143"/>
          <a:stretch/>
        </p:blipFill>
        <p:spPr bwMode="auto">
          <a:xfrm>
            <a:off x="830263" y="2991966"/>
            <a:ext cx="4019572" cy="158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Arrow Connector 14"/>
          <p:cNvCxnSpPr/>
          <p:nvPr/>
        </p:nvCxnSpPr>
        <p:spPr>
          <a:xfrm>
            <a:off x="982133" y="4326467"/>
            <a:ext cx="1185334" cy="13038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921000" y="3640667"/>
            <a:ext cx="101600" cy="1447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065867" y="3962401"/>
            <a:ext cx="855133" cy="11260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3208867" y="3378202"/>
            <a:ext cx="660400" cy="17102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392238" y="2868855"/>
            <a:ext cx="25935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000" b="1" dirty="0">
                <a:solidFill>
                  <a:srgbClr val="0070C0"/>
                </a:solidFill>
                <a:latin typeface="Cambria" panose="02040503050406030204" pitchFamily="18" charset="0"/>
              </a:rPr>
              <a:t>Coil stress remains same as MQXFAP1a </a:t>
            </a:r>
          </a:p>
        </p:txBody>
      </p:sp>
    </p:spTree>
    <p:extLst>
      <p:ext uri="{BB962C8B-B14F-4D97-AF65-F5344CB8AC3E}">
        <p14:creationId xmlns:p14="http://schemas.microsoft.com/office/powerpoint/2010/main" val="956586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MQXFA03 Preload Proposal</a:t>
            </a:r>
            <a:endParaRPr lang="en-GB" dirty="0"/>
          </a:p>
        </p:txBody>
      </p:sp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914400"/>
          </a:xfrm>
        </p:spPr>
        <p:txBody>
          <a:bodyPr>
            <a:normAutofit/>
          </a:bodyPr>
          <a:lstStyle/>
          <a:p>
            <a:r>
              <a:rPr lang="en-US" altLang="zh-CN" sz="2800" dirty="0">
                <a:latin typeface="Century Gothic" panose="020B0502020202020204" pitchFamily="34" charset="0"/>
              </a:rPr>
              <a:t>Pole Key </a:t>
            </a:r>
            <a:r>
              <a:rPr lang="en-US" altLang="zh-CN" dirty="0">
                <a:latin typeface="Century Gothic" panose="020B0502020202020204" pitchFamily="34" charset="0"/>
              </a:rPr>
              <a:t>Gap Measurements of </a:t>
            </a:r>
            <a:r>
              <a:rPr lang="en-US" altLang="zh-CN" sz="2800" dirty="0">
                <a:latin typeface="Century Gothic" panose="020B0502020202020204" pitchFamily="34" charset="0"/>
              </a:rPr>
              <a:t>MQXFA03</a:t>
            </a:r>
            <a:endParaRPr lang="zh-CN" altLang="en-US" sz="2800" dirty="0">
              <a:latin typeface="Century Gothic" panose="020B0502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8140" y="1109925"/>
            <a:ext cx="8534400" cy="6987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400" dirty="0">
                <a:latin typeface="Cambria" panose="02040503050406030204" pitchFamily="18" charset="0"/>
              </a:rPr>
              <a:t>The measured average (of all quadrants) pole key gap of MQXFA03 coil-pack along the magnet length;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400" dirty="0">
                <a:latin typeface="Cambria" panose="02040503050406030204" pitchFamily="18" charset="0"/>
              </a:rPr>
              <a:t>The two bounding cases of pole key gaps were performed in the target calculations. </a:t>
            </a:r>
            <a:endParaRPr lang="en-US" sz="1400" dirty="0">
              <a:latin typeface="Cambria" panose="02040503050406030204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965960" y="2009962"/>
            <a:ext cx="6927605" cy="4019924"/>
            <a:chOff x="1965960" y="2009962"/>
            <a:chExt cx="6927605" cy="4019924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5960" y="2009962"/>
              <a:ext cx="5058728" cy="40199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9" name="Group 8"/>
            <p:cNvGrpSpPr/>
            <p:nvPr/>
          </p:nvGrpSpPr>
          <p:grpSpPr>
            <a:xfrm>
              <a:off x="3589020" y="3886200"/>
              <a:ext cx="2194560" cy="328034"/>
              <a:chOff x="731520" y="4724400"/>
              <a:chExt cx="1127760" cy="236220"/>
            </a:xfrm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731520" y="4724400"/>
                <a:ext cx="1127760" cy="0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731520" y="4960620"/>
                <a:ext cx="1127760" cy="0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/>
            <p:cNvGrpSpPr/>
            <p:nvPr/>
          </p:nvGrpSpPr>
          <p:grpSpPr>
            <a:xfrm>
              <a:off x="2628900" y="2682240"/>
              <a:ext cx="3954780" cy="328034"/>
              <a:chOff x="731520" y="4724400"/>
              <a:chExt cx="1127760" cy="236220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>
                <a:off x="731520" y="4724400"/>
                <a:ext cx="1127760" cy="0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731520" y="4960620"/>
                <a:ext cx="1127760" cy="0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dash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TextBox 9"/>
            <p:cNvSpPr txBox="1"/>
            <p:nvPr/>
          </p:nvSpPr>
          <p:spPr>
            <a:xfrm>
              <a:off x="3709595" y="4230291"/>
              <a:ext cx="22842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mbria" panose="02040503050406030204" pitchFamily="18" charset="0"/>
                  <a:ea typeface="Cambria" panose="02040503050406030204" pitchFamily="18" charset="0"/>
                </a:rPr>
                <a:t>~average pole gaps of 3 </a:t>
              </a:r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mil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691103" y="2682240"/>
              <a:ext cx="220246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mbria" panose="02040503050406030204" pitchFamily="18" charset="0"/>
                  <a:ea typeface="Cambria" panose="02040503050406030204" pitchFamily="18" charset="0"/>
                </a:rPr>
                <a:t>~average pole gap: 5.5 </a:t>
              </a:r>
              <a:r>
                <a:rPr lang="en-US" sz="1400" dirty="0">
                  <a:latin typeface="Cambria" panose="02040503050406030204" pitchFamily="18" charset="0"/>
                  <a:ea typeface="Cambria" panose="02040503050406030204" pitchFamily="18" charset="0"/>
                </a:rPr>
                <a:t>mil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49984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MQXFA03 Preload Proposal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074293"/>
              </p:ext>
            </p:extLst>
          </p:nvPr>
        </p:nvGraphicFramePr>
        <p:xfrm>
          <a:off x="830263" y="1381760"/>
          <a:ext cx="3335337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643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9889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mbria" panose="02040503050406030204" pitchFamily="18" charset="0"/>
                        </a:rPr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mbria" panose="02040503050406030204" pitchFamily="18" charset="0"/>
                        </a:rPr>
                        <a:t>Interference (µm)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mbria" panose="02040503050406030204" pitchFamily="18" charset="0"/>
                        </a:rPr>
                        <a:t>510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mbria" panose="02040503050406030204" pitchFamily="18" charset="0"/>
                        </a:rPr>
                        <a:t>Polekey gap (µm/side)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mbria" panose="02040503050406030204" pitchFamily="18" charset="0"/>
                        </a:rPr>
                        <a:t>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mbria" panose="02040503050406030204" pitchFamily="18" charset="0"/>
                        </a:rPr>
                        <a:t>Polekey interception </a:t>
                      </a:r>
                      <a:r>
                        <a:rPr lang="en-US" sz="1200" i="1" dirty="0" err="1">
                          <a:latin typeface="Cambria" panose="02040503050406030204" pitchFamily="18" charset="0"/>
                        </a:rPr>
                        <a:t>F</a:t>
                      </a:r>
                      <a:r>
                        <a:rPr lang="en-US" sz="1200" i="1" baseline="-25000" dirty="0" err="1">
                          <a:latin typeface="Cambria" panose="02040503050406030204" pitchFamily="18" charset="0"/>
                        </a:rPr>
                        <a:t>pole</a:t>
                      </a:r>
                      <a:r>
                        <a:rPr lang="en-US" sz="1200" i="1" dirty="0">
                          <a:latin typeface="Cambria" panose="02040503050406030204" pitchFamily="18" charset="0"/>
                        </a:rPr>
                        <a:t>/</a:t>
                      </a:r>
                      <a:r>
                        <a:rPr lang="en-US" sz="1200" i="1" dirty="0" err="1">
                          <a:latin typeface="Cambria" panose="02040503050406030204" pitchFamily="18" charset="0"/>
                        </a:rPr>
                        <a:t>F</a:t>
                      </a:r>
                      <a:r>
                        <a:rPr lang="en-US" sz="1200" i="1" baseline="-25000" dirty="0" err="1">
                          <a:latin typeface="Cambria" panose="02040503050406030204" pitchFamily="18" charset="0"/>
                        </a:rPr>
                        <a:t>shell</a:t>
                      </a:r>
                      <a:r>
                        <a:rPr lang="en-US" sz="1200" i="1" baseline="-25000" dirty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en-US" sz="1200" i="1" baseline="0" dirty="0">
                          <a:latin typeface="Cambria" panose="02040503050406030204" pitchFamily="18" charset="0"/>
                        </a:rPr>
                        <a:t>(1.9K)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mbria" panose="02040503050406030204" pitchFamily="18" charset="0"/>
                        </a:rPr>
                        <a:t>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114023"/>
              </p:ext>
            </p:extLst>
          </p:nvPr>
        </p:nvGraphicFramePr>
        <p:xfrm>
          <a:off x="2130206" y="4704080"/>
          <a:ext cx="6047767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51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3247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1256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5314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mbria" panose="02040503050406030204" pitchFamily="18" charset="0"/>
                        </a:rPr>
                        <a:t>1.9 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mbria" panose="02040503050406030204" pitchFamily="18" charset="0"/>
                        </a:rPr>
                        <a:t>16.47 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mbria" panose="02040503050406030204" pitchFamily="18" charset="0"/>
                        </a:rPr>
                        <a:t>17.89 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mbria" panose="02040503050406030204" pitchFamily="18" charset="0"/>
                        </a:rPr>
                        <a:t>19 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mbria" panose="02040503050406030204" pitchFamily="18" charset="0"/>
                        </a:rPr>
                        <a:t>Shell Average Von Mises Stress (MPa)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mbria" panose="02040503050406030204" pitchFamily="18" charset="0"/>
                        </a:rPr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mbria" panose="02040503050406030204" pitchFamily="18" charset="0"/>
                        </a:rPr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mbria" panose="02040503050406030204" pitchFamily="18" charset="0"/>
                        </a:rPr>
                        <a:t>134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mbria" panose="02040503050406030204" pitchFamily="18" charset="0"/>
                        </a:rPr>
                        <a:t>140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mbria" panose="02040503050406030204" pitchFamily="18" charset="0"/>
                        </a:rPr>
                        <a:t>Shell Peak Stress (MPa)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mbria" panose="02040503050406030204" pitchFamily="18" charset="0"/>
                        </a:rPr>
                        <a:t>502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mbria" panose="02040503050406030204" pitchFamily="18" charset="0"/>
                        </a:rPr>
                        <a:t>506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mbria" panose="02040503050406030204" pitchFamily="18" charset="0"/>
                        </a:rPr>
                        <a:t>506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mbria" panose="02040503050406030204" pitchFamily="18" charset="0"/>
                        </a:rPr>
                        <a:t>505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" name="Picture 2" descr="E:\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143"/>
          <a:stretch/>
        </p:blipFill>
        <p:spPr bwMode="auto">
          <a:xfrm>
            <a:off x="830263" y="2991966"/>
            <a:ext cx="4019572" cy="158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Arrow Connector 14"/>
          <p:cNvCxnSpPr/>
          <p:nvPr/>
        </p:nvCxnSpPr>
        <p:spPr>
          <a:xfrm>
            <a:off x="982133" y="4326467"/>
            <a:ext cx="1185334" cy="13038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921000" y="3640667"/>
            <a:ext cx="101600" cy="1447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065867" y="3962401"/>
            <a:ext cx="855133" cy="11260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3208867" y="3378202"/>
            <a:ext cx="660400" cy="17102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38740" y="990600"/>
            <a:ext cx="27571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u="sng" dirty="0">
                <a:latin typeface="Cambria" panose="02040503050406030204" pitchFamily="18" charset="0"/>
                <a:ea typeface="Cambria" panose="02040503050406030204" pitchFamily="18" charset="0"/>
              </a:rPr>
              <a:t>This case is same as MQXFAP1b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659335" y="870328"/>
            <a:ext cx="3756660" cy="3703366"/>
            <a:chOff x="4659335" y="870328"/>
            <a:chExt cx="3756660" cy="3703366"/>
          </a:xfrm>
        </p:grpSpPr>
        <p:graphicFrame>
          <p:nvGraphicFramePr>
            <p:cNvPr id="39" name="Chart 3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464474661"/>
                </p:ext>
              </p:extLst>
            </p:nvPr>
          </p:nvGraphicFramePr>
          <p:xfrm>
            <a:off x="4659335" y="870328"/>
            <a:ext cx="3756660" cy="370336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34" name="Rectangle 33"/>
            <p:cNvSpPr/>
            <p:nvPr/>
          </p:nvSpPr>
          <p:spPr>
            <a:xfrm>
              <a:off x="7317581" y="2558531"/>
              <a:ext cx="325280" cy="1230630"/>
            </a:xfrm>
            <a:prstGeom prst="rect">
              <a:avLst/>
            </a:prstGeom>
            <a:solidFill>
              <a:srgbClr val="00B0F0">
                <a:alpha val="25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207453" y="2751350"/>
              <a:ext cx="2114652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900" b="1" dirty="0">
                  <a:solidFill>
                    <a:srgbClr val="0070C0"/>
                  </a:solidFill>
                  <a:latin typeface="Cambria" panose="02040503050406030204" pitchFamily="18" charset="0"/>
                </a:rPr>
                <a:t>Coil stress remains same as MQXFAP1a; </a:t>
              </a:r>
            </a:p>
            <a:p>
              <a:pPr marL="171450" indent="-171450"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900" b="1" dirty="0">
                  <a:solidFill>
                    <a:srgbClr val="0070C0"/>
                  </a:solidFill>
                  <a:latin typeface="Cambria" panose="02040503050406030204" pitchFamily="18" charset="0"/>
                </a:rPr>
                <a:t>Shell stress has a reduction of  </a:t>
              </a:r>
              <a:br>
                <a:rPr lang="en-US" sz="900" b="1" dirty="0">
                  <a:solidFill>
                    <a:srgbClr val="0070C0"/>
                  </a:solidFill>
                  <a:latin typeface="Cambria" panose="02040503050406030204" pitchFamily="18" charset="0"/>
                </a:rPr>
              </a:br>
              <a:r>
                <a:rPr lang="en-US" sz="900" b="1" dirty="0">
                  <a:solidFill>
                    <a:srgbClr val="0070C0"/>
                  </a:solidFill>
                  <a:latin typeface="Cambria" panose="02040503050406030204" pitchFamily="18" charset="0"/>
                </a:rPr>
                <a:t>20 MPa compared to MQXFAP1a</a:t>
              </a:r>
            </a:p>
          </p:txBody>
        </p:sp>
      </p:grpSp>
      <p:sp>
        <p:nvSpPr>
          <p:cNvPr id="20" name="标题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914400"/>
          </a:xfrm>
        </p:spPr>
        <p:txBody>
          <a:bodyPr>
            <a:normAutofit/>
          </a:bodyPr>
          <a:lstStyle/>
          <a:p>
            <a:r>
              <a:rPr lang="en-US" altLang="zh-CN" dirty="0">
                <a:latin typeface="Century Gothic" panose="020B0502020202020204" pitchFamily="34" charset="0"/>
              </a:rPr>
              <a:t>Preload on </a:t>
            </a:r>
            <a:r>
              <a:rPr lang="en-US" altLang="zh-CN" dirty="0" smtClean="0">
                <a:latin typeface="Century Gothic" panose="020B0502020202020204" pitchFamily="34" charset="0"/>
              </a:rPr>
              <a:t>MQXFA03 --- 3 </a:t>
            </a:r>
            <a:r>
              <a:rPr lang="en-US" altLang="zh-CN" dirty="0">
                <a:latin typeface="Century Gothic" panose="020B0502020202020204" pitchFamily="34" charset="0"/>
              </a:rPr>
              <a:t>mil PK Gap</a:t>
            </a:r>
            <a:endParaRPr lang="zh-CN" altLang="en-US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758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MQXFA03 Preload Proposal</a:t>
            </a:r>
            <a:endParaRPr lang="en-GB" dirty="0"/>
          </a:p>
        </p:txBody>
      </p:sp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914400"/>
          </a:xfrm>
        </p:spPr>
        <p:txBody>
          <a:bodyPr>
            <a:normAutofit/>
          </a:bodyPr>
          <a:lstStyle/>
          <a:p>
            <a:r>
              <a:rPr lang="en-US" altLang="zh-CN" dirty="0">
                <a:latin typeface="Century Gothic" panose="020B0502020202020204" pitchFamily="34" charset="0"/>
              </a:rPr>
              <a:t>Preload on </a:t>
            </a:r>
            <a:r>
              <a:rPr lang="en-US" altLang="zh-CN" dirty="0" smtClean="0">
                <a:latin typeface="Century Gothic" panose="020B0502020202020204" pitchFamily="34" charset="0"/>
              </a:rPr>
              <a:t>MQXFA03 --- </a:t>
            </a:r>
            <a:r>
              <a:rPr lang="en-US" altLang="zh-CN" dirty="0">
                <a:latin typeface="Century Gothic" panose="020B0502020202020204" pitchFamily="34" charset="0"/>
              </a:rPr>
              <a:t>5.5 mil PK Gap</a:t>
            </a:r>
            <a:endParaRPr lang="zh-CN" altLang="en-US" sz="2800" dirty="0">
              <a:latin typeface="Century Gothic" panose="020B0502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7528"/>
              </p:ext>
            </p:extLst>
          </p:nvPr>
        </p:nvGraphicFramePr>
        <p:xfrm>
          <a:off x="830263" y="1381760"/>
          <a:ext cx="3335337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643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9889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mbria" panose="02040503050406030204" pitchFamily="18" charset="0"/>
                        </a:rPr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mbria" panose="02040503050406030204" pitchFamily="18" charset="0"/>
                        </a:rPr>
                        <a:t>Interference (µm)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mbria" panose="02040503050406030204" pitchFamily="18" charset="0"/>
                        </a:rPr>
                        <a:t>470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mbria" panose="02040503050406030204" pitchFamily="18" charset="0"/>
                        </a:rPr>
                        <a:t>Polekey gap (µm/side)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mbria" panose="02040503050406030204" pitchFamily="18" charset="0"/>
                        </a:rPr>
                        <a:t>140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mbria" panose="02040503050406030204" pitchFamily="18" charset="0"/>
                        </a:rPr>
                        <a:t>Polekey interception </a:t>
                      </a:r>
                      <a:r>
                        <a:rPr lang="en-US" sz="1200" i="1" dirty="0" err="1">
                          <a:latin typeface="Cambria" panose="02040503050406030204" pitchFamily="18" charset="0"/>
                        </a:rPr>
                        <a:t>F</a:t>
                      </a:r>
                      <a:r>
                        <a:rPr lang="en-US" sz="1200" i="1" baseline="-25000" dirty="0" err="1">
                          <a:latin typeface="Cambria" panose="02040503050406030204" pitchFamily="18" charset="0"/>
                        </a:rPr>
                        <a:t>pole</a:t>
                      </a:r>
                      <a:r>
                        <a:rPr lang="en-US" sz="1200" i="1" dirty="0">
                          <a:latin typeface="Cambria" panose="02040503050406030204" pitchFamily="18" charset="0"/>
                        </a:rPr>
                        <a:t>/</a:t>
                      </a:r>
                      <a:r>
                        <a:rPr lang="en-US" sz="1200" i="1" dirty="0" err="1">
                          <a:latin typeface="Cambria" panose="02040503050406030204" pitchFamily="18" charset="0"/>
                        </a:rPr>
                        <a:t>F</a:t>
                      </a:r>
                      <a:r>
                        <a:rPr lang="en-US" sz="1200" i="1" baseline="-25000" dirty="0" err="1">
                          <a:latin typeface="Cambria" panose="02040503050406030204" pitchFamily="18" charset="0"/>
                        </a:rPr>
                        <a:t>shell</a:t>
                      </a:r>
                      <a:r>
                        <a:rPr lang="en-US" sz="1200" i="1" baseline="-25000" dirty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en-US" sz="1200" i="1" baseline="0" dirty="0">
                          <a:latin typeface="Cambria" panose="02040503050406030204" pitchFamily="18" charset="0"/>
                        </a:rPr>
                        <a:t>(1.9K)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mbria" panose="02040503050406030204" pitchFamily="18" charset="0"/>
                        </a:rPr>
                        <a:t>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192291"/>
              </p:ext>
            </p:extLst>
          </p:nvPr>
        </p:nvGraphicFramePr>
        <p:xfrm>
          <a:off x="2130206" y="4704080"/>
          <a:ext cx="6047767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51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3247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1256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5314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mbria" panose="02040503050406030204" pitchFamily="18" charset="0"/>
                        </a:rPr>
                        <a:t>1.9 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mbria" panose="02040503050406030204" pitchFamily="18" charset="0"/>
                        </a:rPr>
                        <a:t>16.47 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mbria" panose="02040503050406030204" pitchFamily="18" charset="0"/>
                        </a:rPr>
                        <a:t>17.89 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mbria" panose="02040503050406030204" pitchFamily="18" charset="0"/>
                        </a:rPr>
                        <a:t>19 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mbria" panose="02040503050406030204" pitchFamily="18" charset="0"/>
                        </a:rPr>
                        <a:t>Shell Average Von Mises Stress (MPa)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mbria" panose="02040503050406030204" pitchFamily="18" charset="0"/>
                        </a:rPr>
                        <a:t>116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mbria" panose="02040503050406030204" pitchFamily="18" charset="0"/>
                        </a:rPr>
                        <a:t>121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mbria" panose="02040503050406030204" pitchFamily="18" charset="0"/>
                        </a:rPr>
                        <a:t>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mbria" panose="02040503050406030204" pitchFamily="18" charset="0"/>
                        </a:rPr>
                        <a:t>129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mbria" panose="02040503050406030204" pitchFamily="18" charset="0"/>
                        </a:rPr>
                        <a:t>Shell Peak Stress (MPa)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mbria" panose="02040503050406030204" pitchFamily="18" charset="0"/>
                        </a:rPr>
                        <a:t>488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mbria" panose="02040503050406030204" pitchFamily="18" charset="0"/>
                        </a:rPr>
                        <a:t>481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mbria" panose="02040503050406030204" pitchFamily="18" charset="0"/>
                        </a:rPr>
                        <a:t>481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mbria" panose="02040503050406030204" pitchFamily="18" charset="0"/>
                        </a:rPr>
                        <a:t>480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" name="Picture 2" descr="E:\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143"/>
          <a:stretch/>
        </p:blipFill>
        <p:spPr bwMode="auto">
          <a:xfrm>
            <a:off x="830263" y="2991966"/>
            <a:ext cx="4019572" cy="158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Arrow Connector 14"/>
          <p:cNvCxnSpPr/>
          <p:nvPr/>
        </p:nvCxnSpPr>
        <p:spPr>
          <a:xfrm>
            <a:off x="982133" y="4326467"/>
            <a:ext cx="1185334" cy="13038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921000" y="3640667"/>
            <a:ext cx="101600" cy="1447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065867" y="3962401"/>
            <a:ext cx="855133" cy="11260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3208867" y="3378202"/>
            <a:ext cx="660400" cy="17102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38740" y="990600"/>
            <a:ext cx="29950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u="sng" dirty="0">
                <a:latin typeface="Cambria" panose="02040503050406030204" pitchFamily="18" charset="0"/>
                <a:ea typeface="Cambria" panose="02040503050406030204" pitchFamily="18" charset="0"/>
              </a:rPr>
              <a:t>This is very close to the NO-PK case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4653575" y="869464"/>
            <a:ext cx="3764732" cy="3711003"/>
            <a:chOff x="4518660" y="894517"/>
            <a:chExt cx="3695966" cy="3685950"/>
          </a:xfrm>
        </p:grpSpPr>
        <p:graphicFrame>
          <p:nvGraphicFramePr>
            <p:cNvPr id="21" name="Chart 2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547884191"/>
                </p:ext>
              </p:extLst>
            </p:nvPr>
          </p:nvGraphicFramePr>
          <p:xfrm>
            <a:off x="4518660" y="894517"/>
            <a:ext cx="3695966" cy="36859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2" name="TextBox 21"/>
            <p:cNvSpPr txBox="1"/>
            <p:nvPr/>
          </p:nvSpPr>
          <p:spPr>
            <a:xfrm>
              <a:off x="5062520" y="2757700"/>
              <a:ext cx="2114652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900" b="1" dirty="0">
                  <a:solidFill>
                    <a:srgbClr val="0070C0"/>
                  </a:solidFill>
                  <a:latin typeface="Cambria" panose="02040503050406030204" pitchFamily="18" charset="0"/>
                </a:rPr>
                <a:t>Coil stress remains same as MQXFAP1a.; </a:t>
              </a:r>
            </a:p>
            <a:p>
              <a:pPr marL="171450" indent="-171450"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en-US" sz="900" b="1" dirty="0">
                  <a:solidFill>
                    <a:srgbClr val="0070C0"/>
                  </a:solidFill>
                  <a:latin typeface="Cambria" panose="02040503050406030204" pitchFamily="18" charset="0"/>
                </a:rPr>
                <a:t>Shell stress has a reduction of  </a:t>
              </a:r>
              <a:br>
                <a:rPr lang="en-US" sz="900" b="1" dirty="0">
                  <a:solidFill>
                    <a:srgbClr val="0070C0"/>
                  </a:solidFill>
                  <a:latin typeface="Cambria" panose="02040503050406030204" pitchFamily="18" charset="0"/>
                </a:rPr>
              </a:br>
              <a:r>
                <a:rPr lang="en-US" sz="900" b="1" dirty="0">
                  <a:solidFill>
                    <a:srgbClr val="0070C0"/>
                  </a:solidFill>
                  <a:latin typeface="Cambria" panose="02040503050406030204" pitchFamily="18" charset="0"/>
                </a:rPr>
                <a:t>28 MPa compared to MQXFAP1a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020149" y="2573771"/>
              <a:ext cx="454390" cy="1230630"/>
            </a:xfrm>
            <a:prstGeom prst="rect">
              <a:avLst/>
            </a:prstGeom>
            <a:solidFill>
              <a:srgbClr val="00B0F0">
                <a:alpha val="25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84081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MQXFA03 Preload Proposal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914400"/>
          </a:xfrm>
        </p:spPr>
        <p:txBody>
          <a:bodyPr>
            <a:norm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MQXFA03 Preload Summary</a:t>
            </a:r>
            <a:endParaRPr lang="en-US" sz="2700" dirty="0">
              <a:latin typeface="Century Gothic" panose="020B0502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8000" y="1027867"/>
            <a:ext cx="830580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Cambria" panose="02040503050406030204" pitchFamily="18" charset="0"/>
              </a:rPr>
              <a:t>As discussed in the review (</a:t>
            </a:r>
            <a:r>
              <a:rPr lang="en-US" sz="1400" dirty="0">
                <a:latin typeface="Cambria" panose="02040503050406030204" pitchFamily="18" charset="0"/>
                <a:hlinkClick r:id="rId3"/>
              </a:rPr>
              <a:t>https://indico.fnal.gov/event/19361/</a:t>
            </a:r>
            <a:r>
              <a:rPr lang="en-US" sz="1400" dirty="0">
                <a:latin typeface="Cambria" panose="02040503050406030204" pitchFamily="18" charset="0"/>
              </a:rPr>
              <a:t>), MQXFAP1b preload aligns with same R.T. coil stress of MQXFAP1a. This is also applied for the MQXFA03 preload operations.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Cambria" panose="02040503050406030204" pitchFamily="18" charset="0"/>
              </a:rPr>
              <a:t>Because the measured pole key gap varies from 3 mil to 5.5 mil, the interferences to align with the MQXFAP1a coil stress are 510 </a:t>
            </a:r>
            <a:r>
              <a:rPr lang="el-GR" sz="1400" dirty="0">
                <a:latin typeface="Cambria" panose="02040503050406030204" pitchFamily="18" charset="0"/>
              </a:rPr>
              <a:t>μ</a:t>
            </a:r>
            <a:r>
              <a:rPr lang="en-US" sz="1400" dirty="0">
                <a:latin typeface="Cambria" panose="02040503050406030204" pitchFamily="18" charset="0"/>
              </a:rPr>
              <a:t>m (3 mil) and 470</a:t>
            </a:r>
            <a:r>
              <a:rPr lang="el-GR" sz="1400" dirty="0">
                <a:latin typeface="Cambria" panose="02040503050406030204" pitchFamily="18" charset="0"/>
              </a:rPr>
              <a:t> μ</a:t>
            </a:r>
            <a:r>
              <a:rPr lang="en-US" sz="1400" dirty="0">
                <a:latin typeface="Cambria" panose="02040503050406030204" pitchFamily="18" charset="0"/>
              </a:rPr>
              <a:t>m (5.5 mil) .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106291" y="2477710"/>
            <a:ext cx="4609033" cy="3513217"/>
            <a:chOff x="1439332" y="1100668"/>
            <a:chExt cx="6265335" cy="4885266"/>
          </a:xfrm>
        </p:grpSpPr>
        <p:pic>
          <p:nvPicPr>
            <p:cNvPr id="33" name="Picture 2" descr="C:\Users\Hengpan\Downloads\image002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75" t="1436" r="1190" b="1202"/>
            <a:stretch/>
          </p:blipFill>
          <p:spPr bwMode="auto">
            <a:xfrm>
              <a:off x="1439332" y="1100668"/>
              <a:ext cx="6265335" cy="4885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6" name="Rectangle 35"/>
            <p:cNvSpPr/>
            <p:nvPr/>
          </p:nvSpPr>
          <p:spPr>
            <a:xfrm>
              <a:off x="4436533" y="2209800"/>
              <a:ext cx="1761067" cy="855133"/>
            </a:xfrm>
            <a:prstGeom prst="rect">
              <a:avLst/>
            </a:prstGeom>
            <a:solidFill>
              <a:srgbClr val="FFC000">
                <a:alpha val="9000"/>
              </a:srgb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632801" y="1824622"/>
              <a:ext cx="1929674" cy="3851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0070C0"/>
                  </a:solidFill>
                  <a:latin typeface="Cambria" panose="02040503050406030204" pitchFamily="18" charset="0"/>
                </a:rPr>
                <a:t>MQXFAP1b </a:t>
              </a:r>
              <a:r>
                <a:rPr lang="en-US" sz="1200" b="1" dirty="0" smtClean="0">
                  <a:solidFill>
                    <a:srgbClr val="0070C0"/>
                  </a:solidFill>
                  <a:latin typeface="Cambria" panose="02040503050406030204" pitchFamily="18" charset="0"/>
                </a:rPr>
                <a:t>Meas.</a:t>
              </a:r>
              <a:endParaRPr lang="en-US" sz="1200" b="1" dirty="0">
                <a:solidFill>
                  <a:srgbClr val="0070C0"/>
                </a:solidFill>
                <a:latin typeface="Cambria" panose="02040503050406030204" pitchFamily="18" charset="0"/>
              </a:endParaRPr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>
              <a:off x="4827032" y="2105597"/>
              <a:ext cx="422301" cy="813650"/>
            </a:xfrm>
            <a:prstGeom prst="straightConnector1">
              <a:avLst/>
            </a:prstGeom>
            <a:ln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5-Point Star 36"/>
            <p:cNvSpPr/>
            <p:nvPr/>
          </p:nvSpPr>
          <p:spPr>
            <a:xfrm>
              <a:off x="5249333" y="2919246"/>
              <a:ext cx="127000" cy="118534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888504" y="3637025"/>
              <a:ext cx="1360828" cy="3851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rgbClr val="0070C0"/>
                  </a:solidFill>
                  <a:latin typeface="Cambria" panose="02040503050406030204" pitchFamily="18" charset="0"/>
                </a:rPr>
                <a:t>MQXFA03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V="1">
              <a:off x="4928889" y="3208034"/>
              <a:ext cx="171483" cy="501519"/>
            </a:xfrm>
            <a:prstGeom prst="straightConnector1">
              <a:avLst/>
            </a:prstGeom>
            <a:ln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Explosion 1 10"/>
          <p:cNvSpPr/>
          <p:nvPr/>
        </p:nvSpPr>
        <p:spPr>
          <a:xfrm>
            <a:off x="2776640" y="3809103"/>
            <a:ext cx="128297" cy="132737"/>
          </a:xfrm>
          <a:prstGeom prst="irregularSeal1">
            <a:avLst/>
          </a:prstGeom>
          <a:noFill/>
          <a:ln w="12700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84"/>
          <p:cNvGrpSpPr/>
          <p:nvPr/>
        </p:nvGrpSpPr>
        <p:grpSpPr>
          <a:xfrm>
            <a:off x="4586393" y="2310853"/>
            <a:ext cx="4631267" cy="4258733"/>
            <a:chOff x="4586393" y="2310853"/>
            <a:chExt cx="4631267" cy="4258733"/>
          </a:xfrm>
        </p:grpSpPr>
        <p:graphicFrame>
          <p:nvGraphicFramePr>
            <p:cNvPr id="31" name="Chart 3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474826750"/>
                </p:ext>
              </p:extLst>
            </p:nvPr>
          </p:nvGraphicFramePr>
          <p:xfrm>
            <a:off x="4586393" y="2310853"/>
            <a:ext cx="4631267" cy="425873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cxnSp>
          <p:nvCxnSpPr>
            <p:cNvPr id="26" name="Straight Connector 25"/>
            <p:cNvCxnSpPr/>
            <p:nvPr/>
          </p:nvCxnSpPr>
          <p:spPr>
            <a:xfrm>
              <a:off x="6159841" y="3941840"/>
              <a:ext cx="426912" cy="317745"/>
            </a:xfrm>
            <a:prstGeom prst="line">
              <a:avLst/>
            </a:prstGeom>
            <a:ln>
              <a:solidFill>
                <a:schemeClr val="tx2">
                  <a:lumMod val="75000"/>
                </a:schemeClr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lowchart: Merge 9"/>
            <p:cNvSpPr/>
            <p:nvPr/>
          </p:nvSpPr>
          <p:spPr>
            <a:xfrm>
              <a:off x="6531191" y="4224321"/>
              <a:ext cx="104458" cy="86699"/>
            </a:xfrm>
            <a:prstGeom prst="flowChartMerge">
              <a:avLst/>
            </a:prstGeom>
            <a:noFill/>
            <a:ln w="15875"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6586753" y="4267670"/>
              <a:ext cx="1488755" cy="333423"/>
            </a:xfrm>
            <a:prstGeom prst="line">
              <a:avLst/>
            </a:prstGeom>
            <a:ln>
              <a:solidFill>
                <a:schemeClr val="tx2">
                  <a:lumMod val="75000"/>
                </a:schemeClr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Flowchart: Merge 44"/>
            <p:cNvSpPr/>
            <p:nvPr/>
          </p:nvSpPr>
          <p:spPr>
            <a:xfrm>
              <a:off x="8008990" y="4557744"/>
              <a:ext cx="104458" cy="86699"/>
            </a:xfrm>
            <a:prstGeom prst="flowChartMerge">
              <a:avLst/>
            </a:prstGeom>
            <a:noFill/>
            <a:ln w="15875">
              <a:solidFill>
                <a:schemeClr val="tx2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H="1">
              <a:off x="6603899" y="3769965"/>
              <a:ext cx="419201" cy="446496"/>
            </a:xfrm>
            <a:prstGeom prst="straightConnector1">
              <a:avLst/>
            </a:prstGeom>
            <a:ln>
              <a:solidFill>
                <a:schemeClr val="tx2">
                  <a:lumMod val="75000"/>
                </a:schemeClr>
              </a:solidFill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6858617" y="3492966"/>
              <a:ext cx="198583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>
                  <a:solidFill>
                    <a:srgbClr val="0070C0"/>
                  </a:solidFill>
                  <a:latin typeface="Cambria" panose="02040503050406030204" pitchFamily="18" charset="0"/>
                </a:rPr>
                <a:t>MQXFA03 --- 3mil PK gap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281738" y="2993664"/>
              <a:ext cx="11750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>
                  <a:solidFill>
                    <a:srgbClr val="0070C0"/>
                  </a:solidFill>
                  <a:latin typeface="Cambria" panose="02040503050406030204" pitchFamily="18" charset="0"/>
                </a:rPr>
                <a:t>MQXFA03 --- 5.5mil PK gap</a:t>
              </a:r>
            </a:p>
          </p:txBody>
        </p:sp>
        <p:sp>
          <p:nvSpPr>
            <p:cNvPr id="49" name="Flowchart: Merge 48"/>
            <p:cNvSpPr/>
            <p:nvPr/>
          </p:nvSpPr>
          <p:spPr>
            <a:xfrm flipV="1">
              <a:off x="7805419" y="4782947"/>
              <a:ext cx="104458" cy="84327"/>
            </a:xfrm>
            <a:prstGeom prst="flowChartMerge">
              <a:avLst/>
            </a:prstGeom>
            <a:noFill/>
            <a:ln w="15875">
              <a:solidFill>
                <a:srgbClr val="FFC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lowchart: Merge 49"/>
            <p:cNvSpPr/>
            <p:nvPr/>
          </p:nvSpPr>
          <p:spPr>
            <a:xfrm flipV="1">
              <a:off x="6348642" y="4224565"/>
              <a:ext cx="104458" cy="84327"/>
            </a:xfrm>
            <a:prstGeom prst="flowChartMerge">
              <a:avLst/>
            </a:prstGeom>
            <a:noFill/>
            <a:ln w="15875">
              <a:solidFill>
                <a:srgbClr val="FFC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6415157" y="4301720"/>
              <a:ext cx="1436378" cy="523390"/>
            </a:xfrm>
            <a:prstGeom prst="line">
              <a:avLst/>
            </a:prstGeom>
            <a:ln w="22225">
              <a:solidFill>
                <a:srgbClr val="FFC000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5314950" y="2528888"/>
              <a:ext cx="1080769" cy="1772861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6395719" y="4311020"/>
              <a:ext cx="1445261" cy="556255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Oval 58"/>
            <p:cNvSpPr/>
            <p:nvPr/>
          </p:nvSpPr>
          <p:spPr>
            <a:xfrm>
              <a:off x="7793194" y="4805288"/>
              <a:ext cx="116683" cy="123973"/>
            </a:xfrm>
            <a:prstGeom prst="ellipse">
              <a:avLst/>
            </a:prstGeom>
            <a:noFill/>
            <a:ln w="19050">
              <a:solidFill>
                <a:srgbClr val="B4C6E7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6337377" y="4249033"/>
              <a:ext cx="116683" cy="123973"/>
            </a:xfrm>
            <a:prstGeom prst="ellipse">
              <a:avLst/>
            </a:prstGeom>
            <a:noFill/>
            <a:ln w="19050">
              <a:solidFill>
                <a:srgbClr val="B4C6E7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831875" y="5064235"/>
              <a:ext cx="160754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>
                  <a:solidFill>
                    <a:srgbClr val="0070C0"/>
                  </a:solidFill>
                  <a:latin typeface="Cambria" panose="02040503050406030204" pitchFamily="18" charset="0"/>
                </a:rPr>
                <a:t>MQXFA03 --- No PK</a:t>
              </a:r>
            </a:p>
          </p:txBody>
        </p:sp>
        <p:cxnSp>
          <p:nvCxnSpPr>
            <p:cNvPr id="72" name="Straight Arrow Connector 71"/>
            <p:cNvCxnSpPr>
              <a:stCxn id="71" idx="0"/>
            </p:cNvCxnSpPr>
            <p:nvPr/>
          </p:nvCxnSpPr>
          <p:spPr>
            <a:xfrm flipV="1">
              <a:off x="6635649" y="4644443"/>
              <a:ext cx="387451" cy="419792"/>
            </a:xfrm>
            <a:prstGeom prst="straightConnector1">
              <a:avLst/>
            </a:prstGeom>
            <a:ln>
              <a:solidFill>
                <a:schemeClr val="tx2">
                  <a:lumMod val="75000"/>
                </a:schemeClr>
              </a:solidFill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endCxn id="50" idx="2"/>
            </p:cNvCxnSpPr>
            <p:nvPr/>
          </p:nvCxnSpPr>
          <p:spPr>
            <a:xfrm flipH="1">
              <a:off x="6400871" y="3352323"/>
              <a:ext cx="56509" cy="872242"/>
            </a:xfrm>
            <a:prstGeom prst="straightConnector1">
              <a:avLst/>
            </a:prstGeom>
            <a:ln>
              <a:solidFill>
                <a:schemeClr val="tx2">
                  <a:lumMod val="75000"/>
                </a:schemeClr>
              </a:solidFill>
              <a:tailEnd type="stealth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Rectangle 76"/>
            <p:cNvSpPr/>
            <p:nvPr/>
          </p:nvSpPr>
          <p:spPr>
            <a:xfrm>
              <a:off x="7857648" y="4601093"/>
              <a:ext cx="203571" cy="1083427"/>
            </a:xfrm>
            <a:prstGeom prst="rect">
              <a:avLst/>
            </a:prstGeom>
            <a:solidFill>
              <a:srgbClr val="FFC000">
                <a:alpha val="20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70034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MQXFA03 Preload Proposal</a:t>
            </a:r>
            <a:endParaRPr lang="en-GB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914400"/>
          </a:xfrm>
        </p:spPr>
        <p:txBody>
          <a:bodyPr>
            <a:norm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Axial Preload Calculation</a:t>
            </a:r>
            <a:endParaRPr lang="en-US" sz="2700" dirty="0">
              <a:latin typeface="Century Gothic" panose="020B0502020202020204" pitchFamily="34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967895"/>
              </p:ext>
            </p:extLst>
          </p:nvPr>
        </p:nvGraphicFramePr>
        <p:xfrm>
          <a:off x="1201798" y="1918477"/>
          <a:ext cx="6358934" cy="147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390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7697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445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9351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MQXFA03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Proposal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Room Temperature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1.9 K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Nominal Current</a:t>
                      </a:r>
                      <a:endParaRPr lang="en-GB" sz="1200" dirty="0"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2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Preload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i="1" u="sng" dirty="0"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580 µ</a:t>
                      </a:r>
                      <a:r>
                        <a:rPr lang="el-GR" sz="1200" b="1" i="1" u="sng" dirty="0"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ε</a:t>
                      </a:r>
                      <a:endParaRPr lang="en-GB" sz="1200" b="1" i="1" u="sng" dirty="0"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1200 µ</a:t>
                      </a:r>
                      <a:r>
                        <a:rPr lang="el-GR" sz="1200" dirty="0"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ε</a:t>
                      </a:r>
                      <a:endParaRPr lang="en-GB" sz="1200" dirty="0"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Axial Force (MN)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0.36</a:t>
                      </a:r>
                      <a:endParaRPr lang="en-US" sz="1200" dirty="0"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0.85</a:t>
                      </a:r>
                      <a:endParaRPr lang="en-US" sz="1200" dirty="0"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0.9</a:t>
                      </a:r>
                      <a:endParaRPr lang="en-US" sz="1200" dirty="0"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727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Ratio to the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e.m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. force at nominal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current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30%</a:t>
                      </a:r>
                      <a:endParaRPr lang="en-US" sz="1200" dirty="0"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70.8%</a:t>
                      </a:r>
                      <a:endParaRPr lang="en-US" sz="1200" dirty="0"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75%</a:t>
                      </a:r>
                      <a:endParaRPr lang="en-US" sz="1200" dirty="0"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787649" y="1171426"/>
            <a:ext cx="7899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the axial preload does not dominantly impact the magnet performance, the MQXFA03 would retain the same axial load as MQXFAP1 magnets: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438647" y="3718274"/>
            <a:ext cx="4106085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axial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e.m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force is 1.2 MN at nominal current.</a:t>
            </a:r>
          </a:p>
        </p:txBody>
      </p:sp>
    </p:spTree>
    <p:extLst>
      <p:ext uri="{BB962C8B-B14F-4D97-AF65-F5344CB8AC3E}">
        <p14:creationId xmlns:p14="http://schemas.microsoft.com/office/powerpoint/2010/main" val="21716197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8946e33d-fd2f-4ae4-8ee9-d90c129cdf9e">HL-LHC PowerPoint Presentation, incl. LARP logo, 4:3 format</Description0>
    <Note xmlns="8946e33d-fd2f-4ae4-8ee9-d90c129cdf9e">For presentations to be given at Joint HL-LHC/LARP annual meetings (US or European locations).
https://edms.cern.ch/document/1607180/</Not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ABA85A245EC45AA49FA36F10E0232" ma:contentTypeVersion="2" ma:contentTypeDescription="Create a new document." ma:contentTypeScope="" ma:versionID="adcd0aad5aed504a8f0da929d2112ad6">
  <xsd:schema xmlns:xsd="http://www.w3.org/2001/XMLSchema" xmlns:xs="http://www.w3.org/2001/XMLSchema" xmlns:p="http://schemas.microsoft.com/office/2006/metadata/properties" xmlns:ns2="8946e33d-fd2f-4ae4-8ee9-d90c129cdf9e" targetNamespace="http://schemas.microsoft.com/office/2006/metadata/properties" ma:root="true" ma:fieldsID="8f86ca1f070cacaf1fa8f62c9f76043c" ns2:_="">
    <xsd:import namespace="8946e33d-fd2f-4ae4-8ee9-d90c129cdf9e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No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46e33d-fd2f-4ae4-8ee9-d90c129cdf9e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Text">
          <xsd:maxLength value="255"/>
        </xsd:restriction>
      </xsd:simpleType>
    </xsd:element>
    <xsd:element name="Note" ma:index="9" nillable="true" ma:displayName="Note" ma:internalName="Not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CC4280F-E911-4FF7-B1B5-10F770B636C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F8EF391-2BAD-45F4-B22E-736040720C99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946e33d-fd2f-4ae4-8ee9-d90c129cdf9e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A7292EC-A4CC-4379-ABA5-C61E3A4C43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46e33d-fd2f-4ae4-8ee9-d90c129cd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52232</TotalTime>
  <Words>856</Words>
  <Application>Microsoft Office PowerPoint</Application>
  <PresentationFormat>On-screen Show (4:3)</PresentationFormat>
  <Paragraphs>203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Thème Office</vt:lpstr>
      <vt:lpstr>MQXFA03 Preload Proposal </vt:lpstr>
      <vt:lpstr>Preload Achieved in MQXFAP1 &amp; 2</vt:lpstr>
      <vt:lpstr>Preload Achieved in MQXF magnets</vt:lpstr>
      <vt:lpstr>Preload on MQXFAP1b</vt:lpstr>
      <vt:lpstr>Pole Key Gap Measurements of MQXFA03</vt:lpstr>
      <vt:lpstr>Preload on MQXFA03 --- 3 mil PK Gap</vt:lpstr>
      <vt:lpstr>Preload on MQXFA03 --- 5.5 mil PK Gap</vt:lpstr>
      <vt:lpstr>MQXFA03 Preload Summary</vt:lpstr>
      <vt:lpstr>Axial Preload Calculation</vt:lpstr>
      <vt:lpstr>Preload Proposal</vt:lpstr>
    </vt:vector>
  </TitlesOfParts>
  <Company>LBNL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HiLumi-Pres-Template-4-3-LARP</dc:title>
  <dc:creator>Heng Pan</dc:creator>
  <cp:lastModifiedBy>Heng Pan</cp:lastModifiedBy>
  <cp:revision>1217</cp:revision>
  <cp:lastPrinted>2018-12-19T23:09:39Z</cp:lastPrinted>
  <dcterms:created xsi:type="dcterms:W3CDTF">2016-03-23T12:58:39Z</dcterms:created>
  <dcterms:modified xsi:type="dcterms:W3CDTF">2019-05-22T16:57:05Z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0x010100689ABA85A245EC45AA49FA36F10E0232</vt:lpwstr>
  </property>
</Properties>
</file>