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rgio Ambrosio" initials="GA" lastIdx="8" clrIdx="0">
    <p:extLst>
      <p:ext uri="{19B8F6BF-5375-455C-9EA6-DF929625EA0E}">
        <p15:presenceInfo xmlns:p15="http://schemas.microsoft.com/office/powerpoint/2012/main" userId="Giorgio Ambrosio" providerId="None"/>
      </p:ext>
    </p:extLst>
  </p:cmAuthor>
  <p:cmAuthor id="2" name="soren.prestemon@me.com" initials="s" lastIdx="3" clrIdx="1">
    <p:extLst>
      <p:ext uri="{19B8F6BF-5375-455C-9EA6-DF929625EA0E}">
        <p15:presenceInfo xmlns:p15="http://schemas.microsoft.com/office/powerpoint/2012/main" userId="52f6d2a7b4eaab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CC00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7" autoAdjust="0"/>
    <p:restoredTop sz="96407" autoAdjust="0"/>
  </p:normalViewPr>
  <p:slideViewPr>
    <p:cSldViewPr snapToObjects="1" showGuides="1">
      <p:cViewPr>
        <p:scale>
          <a:sx n="170" d="100"/>
          <a:sy n="170" d="100"/>
        </p:scale>
        <p:origin x="-88" y="336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21/05/2019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21/05/2019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AF289B4-A20D-8546-820F-224929B92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MQXFA03 Structure &amp; Loading Review  -  May 22,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243A9A-9BE1-474F-94E0-BE7B890B8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MQXFA03 Structure &amp; Loading Review  -  May 22,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2158561-15A4-6C46-8971-CBB5B9C53B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MQXFA03 Structure &amp; Loading Review  -  May 22,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409759-FF9E-CD40-BCA2-05AD3452F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MQXFA03 Structure &amp; Loading Review  -  May 22,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C0678-C4FF-EE4B-808D-948246C40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MQXFA03 Structure &amp; Loading Review  -  May 22,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B84FB2-61C3-0F49-99A3-609B4E15E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MQXFA03 Structure &amp; Loading Review  -  May 22,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MQXFA03 Structure &amp; Loading Review  -  May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2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MQXFA03 Structure &amp; Loading Review  -  May 22, 2019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68503" y="2531057"/>
            <a:ext cx="7200000" cy="1658439"/>
          </a:xfrm>
        </p:spPr>
        <p:txBody>
          <a:bodyPr/>
          <a:lstStyle/>
          <a:p>
            <a:r>
              <a:rPr lang="en-GB" sz="3600" dirty="0"/>
              <a:t>Loading Sequence for MQXFA03</a:t>
            </a:r>
            <a:br>
              <a:rPr lang="en-GB" sz="3600" dirty="0"/>
            </a:br>
            <a:r>
              <a:rPr lang="en-GB" sz="3600" dirty="0"/>
              <a:t>(Proposed)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Soren Prestemon – LBNL (L3/CAM)</a:t>
            </a:r>
          </a:p>
          <a:p>
            <a:r>
              <a:rPr lang="en-GB" dirty="0"/>
              <a:t>Dan Cheng– LBNL (Deputy L3/CAM)</a:t>
            </a:r>
          </a:p>
          <a:p>
            <a:r>
              <a:rPr lang="en-GB" dirty="0" err="1"/>
              <a:t>Heng</a:t>
            </a:r>
            <a:r>
              <a:rPr lang="en-GB" dirty="0"/>
              <a:t> Pan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70FC54-636B-094F-A9CE-FA619CF13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May 22,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EA4B8-840E-434F-90F8-3FC8E1DF5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C530C-39BA-CC44-A08E-6E1F2E0A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24744"/>
            <a:ext cx="8651264" cy="23762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Azimuthal (radial) preload is applied via a bladder-and-key approach</a:t>
            </a:r>
          </a:p>
          <a:p>
            <a:pPr lvl="1"/>
            <a:r>
              <a:rPr lang="en-US" dirty="0"/>
              <a:t>Target strain values for Aluminum shells and coil poles are determined in advance</a:t>
            </a:r>
          </a:p>
          <a:p>
            <a:pPr lvl="1"/>
            <a:r>
              <a:rPr lang="en-US" dirty="0"/>
              <a:t>Strain gauges on shells and coil poles are monitored during loading</a:t>
            </a:r>
          </a:p>
          <a:p>
            <a:pPr lvl="1"/>
            <a:r>
              <a:rPr lang="en-US" dirty="0"/>
              <a:t>Keys are shimmed to lock in the load</a:t>
            </a:r>
          </a:p>
          <a:p>
            <a:r>
              <a:rPr lang="en-US" dirty="0"/>
              <a:t>Axial preload is achieved via a hydraulic loading rig</a:t>
            </a:r>
          </a:p>
          <a:p>
            <a:pPr lvl="1"/>
            <a:r>
              <a:rPr lang="en-US" dirty="0"/>
              <a:t>Target strain values for the rods are determined in advance</a:t>
            </a:r>
          </a:p>
          <a:p>
            <a:pPr lvl="1"/>
            <a:r>
              <a:rPr lang="en-US" dirty="0"/>
              <a:t>Strain gauges on rods are monitored during loading</a:t>
            </a:r>
          </a:p>
          <a:p>
            <a:pPr lvl="1"/>
            <a:r>
              <a:rPr lang="en-US" dirty="0"/>
              <a:t>Once target strain achieved, nuts lock the preload in place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63C99-7461-0147-A880-D883EAEA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6727E-33D1-BA43-8F26-D698F84B8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Structure &amp; Loading Review  -  May 22, 2019</a:t>
            </a:r>
            <a:endParaRPr lang="en-GB" dirty="0"/>
          </a:p>
        </p:txBody>
      </p:sp>
      <p:pic>
        <p:nvPicPr>
          <p:cNvPr id="7" name="Picture 6" descr="IMG_6384.jpeg">
            <a:extLst>
              <a:ext uri="{FF2B5EF4-FFF2-40B4-BE49-F238E27FC236}">
                <a16:creationId xmlns:a16="http://schemas.microsoft.com/office/drawing/2014/main" id="{BDC71BF6-3A04-224D-B3F3-67F795E038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405" r="32500"/>
          <a:stretch>
            <a:fillRect/>
          </a:stretch>
        </p:blipFill>
        <p:spPr>
          <a:xfrm>
            <a:off x="6251599" y="3406744"/>
            <a:ext cx="2357801" cy="30438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8FA8E2-9741-8848-B0B8-03F89E25E0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695" y="3406744"/>
            <a:ext cx="453650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1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BDC72-7267-D047-B0E8-4EAE674E2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00015-28D7-8645-9411-00FD856A7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order of these operations has evolved through LARP and into HL-LHC AUP</a:t>
            </a:r>
          </a:p>
          <a:p>
            <a:pPr lvl="1"/>
            <a:r>
              <a:rPr lang="en-US" dirty="0"/>
              <a:t>In the TQ era, partial radial preload was followed by partial axial, then full radial and then full axial</a:t>
            </a:r>
          </a:p>
          <a:p>
            <a:pPr lvl="1"/>
            <a:r>
              <a:rPr lang="en-US" dirty="0"/>
              <a:t>In the HQ era and into HL-LHC AUP (through MQXFAP2), the full radial preload was performed, then the axial rods installed and full axial preload applied</a:t>
            </a:r>
          </a:p>
          <a:p>
            <a:pPr lvl="1"/>
            <a:r>
              <a:rPr lang="en-US" dirty="0"/>
              <a:t>Note that CERN has used the following process (similar to TQ):</a:t>
            </a:r>
          </a:p>
          <a:p>
            <a:pPr lvl="2"/>
            <a:r>
              <a:rPr lang="en-US" dirty="0"/>
              <a:t>Snug the rods; 50% radial loading, 50% axial loading, then 100% radial, 100% axial</a:t>
            </a:r>
          </a:p>
          <a:p>
            <a:r>
              <a:rPr lang="en-US" dirty="0"/>
              <a:t>In the absence of friction, the order will not affect the end state</a:t>
            </a:r>
          </a:p>
          <a:p>
            <a:r>
              <a:rPr lang="en-US" dirty="0"/>
              <a:t>With friction, there is the potential for difference in end state stress distribution</a:t>
            </a:r>
          </a:p>
          <a:p>
            <a:pPr lvl="1"/>
            <a:r>
              <a:rPr lang="en-US" dirty="0"/>
              <a:t>Influences primarily the coil ends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DBBB8-D852-2646-93B2-0F793C7A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D7E0B-1CEB-D946-9F8D-A690F5C4B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Structure &amp; Loading Review  -  May 22,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93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26138-D948-DD41-9C17-2613BD684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order of operation for MQXFA03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4901C-B117-E94C-B9C8-5876FC64E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29345"/>
            <a:ext cx="8496944" cy="271567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MQXFAP1b test results hint at issue with coil end preload</a:t>
            </a:r>
          </a:p>
          <a:p>
            <a:r>
              <a:rPr lang="en-US" dirty="0"/>
              <a:t>We intend to perform the following loading sequence with MQXFA03: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Install and snug the axial rods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Perform azimuthal (radial) preload to 50% of target value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Perform axial load to 50% of target value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Perform azimuthal (radial) preload to 100% of target value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Perform axial load to 100% of target value</a:t>
            </a:r>
          </a:p>
          <a:p>
            <a:pPr marL="514350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The magnet assembly plan will be modified accordingly</a:t>
            </a:r>
          </a:p>
          <a:p>
            <a:pPr lvl="1"/>
            <a:r>
              <a:rPr lang="en-US" dirty="0"/>
              <a:t>Implies updates to travelers and drawings</a:t>
            </a:r>
          </a:p>
          <a:p>
            <a:pPr lvl="1"/>
            <a:r>
              <a:rPr lang="en-US" dirty="0"/>
              <a:t>Will be captured in the updated FDR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0E160-2D4B-F146-BB4B-F52141301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00621-763B-364F-BAA8-97A41715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MQXFA03 Structure &amp; Loading Review  -  May 22, 2019</a:t>
            </a:r>
            <a:endParaRPr lang="en-GB" dirty="0"/>
          </a:p>
        </p:txBody>
      </p:sp>
      <p:pic>
        <p:nvPicPr>
          <p:cNvPr id="6" name="Picture 5" descr=":images:Magnet Assembly Flow Chart_dwg.jpg">
            <a:extLst>
              <a:ext uri="{FF2B5EF4-FFF2-40B4-BE49-F238E27FC236}">
                <a16:creationId xmlns:a16="http://schemas.microsoft.com/office/drawing/2014/main" id="{F226DBB5-BEAF-0C40-9F6C-59EC8F29FA6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920" y="3674369"/>
            <a:ext cx="4933165" cy="286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1C3068E5-B231-D14C-A66B-1EA2BA3E2FAE}"/>
              </a:ext>
            </a:extLst>
          </p:cNvPr>
          <p:cNvSpPr/>
          <p:nvPr/>
        </p:nvSpPr>
        <p:spPr>
          <a:xfrm>
            <a:off x="6625652" y="4257207"/>
            <a:ext cx="1439056" cy="1548057"/>
          </a:xfrm>
          <a:custGeom>
            <a:avLst/>
            <a:gdLst>
              <a:gd name="connsiteX0" fmla="*/ 1439056 w 1439056"/>
              <a:gd name="connsiteY0" fmla="*/ 0 h 1581462"/>
              <a:gd name="connsiteX1" fmla="*/ 1431561 w 1439056"/>
              <a:gd name="connsiteY1" fmla="*/ 367259 h 1581462"/>
              <a:gd name="connsiteX2" fmla="*/ 719528 w 1439056"/>
              <a:gd name="connsiteY2" fmla="*/ 382249 h 1581462"/>
              <a:gd name="connsiteX3" fmla="*/ 734518 w 1439056"/>
              <a:gd name="connsiteY3" fmla="*/ 1573967 h 1581462"/>
              <a:gd name="connsiteX4" fmla="*/ 7496 w 1439056"/>
              <a:gd name="connsiteY4" fmla="*/ 1581462 h 1581462"/>
              <a:gd name="connsiteX5" fmla="*/ 0 w 1439056"/>
              <a:gd name="connsiteY5" fmla="*/ 22485 h 1581462"/>
              <a:gd name="connsiteX6" fmla="*/ 1439056 w 1439056"/>
              <a:gd name="connsiteY6" fmla="*/ 0 h 158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9056" h="1581462">
                <a:moveTo>
                  <a:pt x="1439056" y="0"/>
                </a:moveTo>
                <a:lnTo>
                  <a:pt x="1431561" y="367259"/>
                </a:lnTo>
                <a:lnTo>
                  <a:pt x="719528" y="382249"/>
                </a:lnTo>
                <a:lnTo>
                  <a:pt x="734518" y="1573967"/>
                </a:lnTo>
                <a:lnTo>
                  <a:pt x="7496" y="1581462"/>
                </a:lnTo>
                <a:cubicBezTo>
                  <a:pt x="4997" y="1061803"/>
                  <a:pt x="2499" y="542144"/>
                  <a:pt x="0" y="22485"/>
                </a:cubicBezTo>
                <a:lnTo>
                  <a:pt x="1439056" y="0"/>
                </a:lnTo>
                <a:close/>
              </a:path>
            </a:pathLst>
          </a:custGeom>
          <a:noFill/>
          <a:ln w="22225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806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8946e33d-fd2f-4ae4-8ee9-d90c129cdf9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76498</TotalTime>
  <Words>376</Words>
  <Application>Microsoft Macintosh PowerPoint</Application>
  <PresentationFormat>On-screen Show (4:3)</PresentationFormat>
  <Paragraphs>42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Thème Office</vt:lpstr>
      <vt:lpstr>Loading Sequence for MQXFA03 (Proposed)</vt:lpstr>
      <vt:lpstr>Loading considerations</vt:lpstr>
      <vt:lpstr>Order of operations</vt:lpstr>
      <vt:lpstr>Proposed order of operation for MQXFA03</vt:lpstr>
    </vt:vector>
  </TitlesOfParts>
  <Company>APO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Soren Prestemon</cp:lastModifiedBy>
  <cp:revision>783</cp:revision>
  <cp:lastPrinted>2018-05-26T23:25:07Z</cp:lastPrinted>
  <dcterms:created xsi:type="dcterms:W3CDTF">2016-03-23T12:58:39Z</dcterms:created>
  <dcterms:modified xsi:type="dcterms:W3CDTF">2019-06-11T16:37:31Z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