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8"/>
  </p:notesMasterIdLst>
  <p:handoutMasterIdLst>
    <p:handoutMasterId r:id="rId9"/>
  </p:handoutMasterIdLst>
  <p:sldIdLst>
    <p:sldId id="472" r:id="rId5"/>
    <p:sldId id="473" r:id="rId6"/>
    <p:sldId id="474" r:id="rId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5F5F5F"/>
    <a:srgbClr val="009900"/>
    <a:srgbClr val="FFE699"/>
    <a:srgbClr val="FFCC00"/>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17" autoAdjust="0"/>
    <p:restoredTop sz="96407" autoAdjust="0"/>
  </p:normalViewPr>
  <p:slideViewPr>
    <p:cSldViewPr snapToGrid="0" showGuides="1">
      <p:cViewPr varScale="1">
        <p:scale>
          <a:sx n="108" d="100"/>
          <a:sy n="108" d="100"/>
        </p:scale>
        <p:origin x="1192" y="200"/>
      </p:cViewPr>
      <p:guideLst>
        <p:guide orient="horz" pos="4080"/>
        <p:guide pos="24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22/05/2019</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dirty="0"/>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22/05/2019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dirty="0"/>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4499992" y="6388100"/>
            <a:ext cx="3167912" cy="360000"/>
          </a:xfrm>
          <a:prstGeom prst="rect">
            <a:avLst/>
          </a:prstGeom>
        </p:spPr>
        <p:txBody>
          <a:bodyPr vert="horz" lIns="0" tIns="0" rIns="0" bIns="0" rtlCol="0" anchor="b"/>
          <a:lstStyle>
            <a:lvl1pPr algn="r">
              <a:defRPr sz="1200">
                <a:solidFill>
                  <a:schemeClr val="accent1"/>
                </a:solidFill>
              </a:defRPr>
            </a:lvl1pPr>
          </a:lstStyle>
          <a:p>
            <a:r>
              <a:rPr lang="en-US"/>
              <a:t>Failure Assessment for MQXFA End Shell </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pPr/>
              <a:t>‹#›</a:t>
            </a:fld>
            <a:endParaRPr lang="fr-FR" dirty="0"/>
          </a:p>
        </p:txBody>
      </p:sp>
      <p:sp>
        <p:nvSpPr>
          <p:cNvPr id="11"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Failure Assessment for MQXFA End Shell </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dirty="0"/>
          </a:p>
        </p:txBody>
      </p:sp>
      <p:sp>
        <p:nvSpPr>
          <p:cNvPr id="14" name="Espace réservé du pied de page 4"/>
          <p:cNvSpPr>
            <a:spLocks noGrp="1"/>
          </p:cNvSpPr>
          <p:nvPr>
            <p:ph type="ftr" sz="quarter" idx="1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Failure Assessment for MQXFA End Shell </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dirty="0"/>
          </a:p>
        </p:txBody>
      </p:sp>
      <p:sp>
        <p:nvSpPr>
          <p:cNvPr id="10"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Failure Assessment for MQXFA End Shell </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Failure Assessment for MQXFA End Shell </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dirty="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
        <p:nvSpPr>
          <p:cNvPr id="13"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Failure Assessment for MQXFA End Shell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Failure Assessment for MQXFA End Shell </a:t>
            </a:r>
            <a:endParaRPr lang="en-GB" dirty="0"/>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dirty="0"/>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a:ext>
            </a:extLst>
          </a:blip>
          <a:srcRect/>
          <a:stretch/>
        </p:blipFill>
        <p:spPr>
          <a:xfrm>
            <a:off x="0" y="6212900"/>
            <a:ext cx="1907704" cy="645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74629-5A6E-4C98-90F3-7F9676FF93E6}"/>
              </a:ext>
            </a:extLst>
          </p:cNvPr>
          <p:cNvSpPr>
            <a:spLocks noGrp="1"/>
          </p:cNvSpPr>
          <p:nvPr>
            <p:ph type="title"/>
          </p:nvPr>
        </p:nvSpPr>
        <p:spPr/>
        <p:txBody>
          <a:bodyPr/>
          <a:lstStyle/>
          <a:p>
            <a:r>
              <a:rPr lang="en-US" dirty="0"/>
              <a:t>Fracture Analysis for the Weld Strip Groove</a:t>
            </a:r>
          </a:p>
        </p:txBody>
      </p:sp>
      <p:sp>
        <p:nvSpPr>
          <p:cNvPr id="4" name="Slide Number Placeholder 3">
            <a:extLst>
              <a:ext uri="{FF2B5EF4-FFF2-40B4-BE49-F238E27FC236}">
                <a16:creationId xmlns:a16="http://schemas.microsoft.com/office/drawing/2014/main" id="{982A3D8F-FA53-426F-93D0-FEA37944C5AB}"/>
              </a:ext>
            </a:extLst>
          </p:cNvPr>
          <p:cNvSpPr>
            <a:spLocks noGrp="1"/>
          </p:cNvSpPr>
          <p:nvPr>
            <p:ph type="sldNum" sz="quarter" idx="12"/>
          </p:nvPr>
        </p:nvSpPr>
        <p:spPr/>
        <p:txBody>
          <a:bodyPr/>
          <a:lstStyle/>
          <a:p>
            <a:fld id="{BFDCA1C4-9514-7B4F-976F-D92F7E296653}" type="slidenum">
              <a:rPr lang="fr-FR" smtClean="0"/>
              <a:pPr/>
              <a:t>1</a:t>
            </a:fld>
            <a:endParaRPr lang="fr-FR" dirty="0"/>
          </a:p>
        </p:txBody>
      </p:sp>
      <p:grpSp>
        <p:nvGrpSpPr>
          <p:cNvPr id="40" name="Group 39"/>
          <p:cNvGrpSpPr/>
          <p:nvPr/>
        </p:nvGrpSpPr>
        <p:grpSpPr>
          <a:xfrm>
            <a:off x="1317578" y="1408652"/>
            <a:ext cx="6806455" cy="3511185"/>
            <a:chOff x="1447556" y="453127"/>
            <a:chExt cx="6806455" cy="3511185"/>
          </a:xfrm>
        </p:grpSpPr>
        <p:grpSp>
          <p:nvGrpSpPr>
            <p:cNvPr id="41" name="Group 40"/>
            <p:cNvGrpSpPr/>
            <p:nvPr/>
          </p:nvGrpSpPr>
          <p:grpSpPr>
            <a:xfrm>
              <a:off x="1447556" y="453127"/>
              <a:ext cx="6806455" cy="3511185"/>
              <a:chOff x="-1047070" y="2370704"/>
              <a:chExt cx="6806455" cy="3511185"/>
            </a:xfrm>
          </p:grpSpPr>
          <p:pic>
            <p:nvPicPr>
              <p:cNvPr id="54" name="Picture 2" descr="E:\Simulations\AP1b_shell_radial_deflec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85" y="2370704"/>
                <a:ext cx="5896592" cy="3511185"/>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792409" y="5199907"/>
                <a:ext cx="6551794"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Radial deformation</a:t>
                </a:r>
                <a:r>
                  <a:rPr lang="en-US" altLang="zh-CN" dirty="0">
                    <a:latin typeface="Times New Roman" panose="02020603050405020304" pitchFamily="18" charset="0"/>
                    <a:cs typeface="Times New Roman" panose="02020603050405020304" pitchFamily="18" charset="0"/>
                  </a:rPr>
                  <a:t> after cool-down in cylindrical coordinate (meter)</a:t>
                </a:r>
                <a:endParaRPr lang="en-US" dirty="0">
                  <a:latin typeface="Times New Roman" panose="02020603050405020304" pitchFamily="18" charset="0"/>
                  <a:cs typeface="Times New Roman" panose="02020603050405020304" pitchFamily="18" charset="0"/>
                </a:endParaRPr>
              </a:p>
            </p:txBody>
          </p:sp>
          <p:sp>
            <p:nvSpPr>
              <p:cNvPr id="52" name="TextBox 51"/>
              <p:cNvSpPr txBox="1"/>
              <p:nvPr/>
            </p:nvSpPr>
            <p:spPr>
              <a:xfrm>
                <a:off x="-1047070" y="2561335"/>
                <a:ext cx="4256293" cy="369332"/>
              </a:xfrm>
              <a:prstGeom prst="rect">
                <a:avLst/>
              </a:prstGeom>
              <a:noFill/>
            </p:spPr>
            <p:txBody>
              <a:bodyPr wrap="none" rtlCol="0">
                <a:spAutoFit/>
              </a:bodyPr>
              <a:lstStyle/>
              <a:p>
                <a:r>
                  <a:rPr lang="en-US" dirty="0">
                    <a:solidFill>
                      <a:srgbClr val="0070C0"/>
                    </a:solidFill>
                    <a:latin typeface="Times New Roman" panose="02020603050405020304" pitchFamily="18" charset="0"/>
                    <a:cs typeface="Times New Roman" panose="02020603050405020304" pitchFamily="18" charset="0"/>
                  </a:rPr>
                  <a:t>End shell bends more than the middle shells</a:t>
                </a:r>
              </a:p>
            </p:txBody>
          </p:sp>
          <p:cxnSp>
            <p:nvCxnSpPr>
              <p:cNvPr id="53" name="Straight Arrow Connector 52"/>
              <p:cNvCxnSpPr/>
              <p:nvPr/>
            </p:nvCxnSpPr>
            <p:spPr>
              <a:xfrm>
                <a:off x="150206" y="3019060"/>
                <a:ext cx="201952" cy="1666548"/>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7065268" y="1101483"/>
              <a:ext cx="490840" cy="369332"/>
            </a:xfrm>
            <a:prstGeom prst="rect">
              <a:avLst/>
            </a:prstGeom>
            <a:noFill/>
          </p:spPr>
          <p:txBody>
            <a:bodyPr wrap="none" rtlCol="0">
              <a:spAutoFit/>
            </a:bodyPr>
            <a:lstStyle/>
            <a:p>
              <a:r>
                <a:rPr lang="en-US" dirty="0"/>
                <a:t>①</a:t>
              </a:r>
            </a:p>
          </p:txBody>
        </p:sp>
        <p:sp>
          <p:nvSpPr>
            <p:cNvPr id="43" name="TextBox 42"/>
            <p:cNvSpPr txBox="1"/>
            <p:nvPr/>
          </p:nvSpPr>
          <p:spPr>
            <a:xfrm>
              <a:off x="6229556" y="1470815"/>
              <a:ext cx="490840" cy="369332"/>
            </a:xfrm>
            <a:prstGeom prst="rect">
              <a:avLst/>
            </a:prstGeom>
            <a:noFill/>
          </p:spPr>
          <p:txBody>
            <a:bodyPr wrap="none" rtlCol="0">
              <a:spAutoFit/>
            </a:bodyPr>
            <a:lstStyle/>
            <a:p>
              <a:r>
                <a:rPr lang="en-US" dirty="0"/>
                <a:t>②</a:t>
              </a:r>
            </a:p>
          </p:txBody>
        </p:sp>
        <p:sp>
          <p:nvSpPr>
            <p:cNvPr id="44" name="TextBox 43"/>
            <p:cNvSpPr txBox="1"/>
            <p:nvPr/>
          </p:nvSpPr>
          <p:spPr>
            <a:xfrm>
              <a:off x="3288960" y="2879298"/>
              <a:ext cx="490840" cy="369332"/>
            </a:xfrm>
            <a:prstGeom prst="rect">
              <a:avLst/>
            </a:prstGeom>
            <a:noFill/>
          </p:spPr>
          <p:txBody>
            <a:bodyPr wrap="none" rtlCol="0">
              <a:spAutoFit/>
            </a:bodyPr>
            <a:lstStyle/>
            <a:p>
              <a:r>
                <a:rPr lang="en-US" dirty="0"/>
                <a:t>③</a:t>
              </a:r>
            </a:p>
          </p:txBody>
        </p:sp>
        <p:sp>
          <p:nvSpPr>
            <p:cNvPr id="45" name="TextBox 44"/>
            <p:cNvSpPr txBox="1"/>
            <p:nvPr/>
          </p:nvSpPr>
          <p:spPr>
            <a:xfrm>
              <a:off x="2278279" y="2965023"/>
              <a:ext cx="490840" cy="369332"/>
            </a:xfrm>
            <a:prstGeom prst="rect">
              <a:avLst/>
            </a:prstGeom>
            <a:noFill/>
          </p:spPr>
          <p:txBody>
            <a:bodyPr wrap="none" rtlCol="0">
              <a:spAutoFit/>
            </a:bodyPr>
            <a:lstStyle/>
            <a:p>
              <a:r>
                <a:rPr lang="en-US" dirty="0"/>
                <a:t>④</a:t>
              </a:r>
            </a:p>
          </p:txBody>
        </p:sp>
        <p:cxnSp>
          <p:nvCxnSpPr>
            <p:cNvPr id="46" name="Straight Arrow Connector 45"/>
            <p:cNvCxnSpPr/>
            <p:nvPr/>
          </p:nvCxnSpPr>
          <p:spPr>
            <a:xfrm flipH="1" flipV="1">
              <a:off x="6720396" y="1013091"/>
              <a:ext cx="435006" cy="136528"/>
            </a:xfrm>
            <a:prstGeom prst="straightConnector1">
              <a:avLst/>
            </a:prstGeom>
            <a:ln w="15875">
              <a:solidFill>
                <a:srgbClr val="FFC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6111875" y="1336675"/>
              <a:ext cx="290117" cy="222534"/>
            </a:xfrm>
            <a:prstGeom prst="straightConnector1">
              <a:avLst/>
            </a:prstGeom>
            <a:ln w="15875">
              <a:solidFill>
                <a:srgbClr val="FFC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flipV="1">
              <a:off x="3136900" y="2768031"/>
              <a:ext cx="290117" cy="222534"/>
            </a:xfrm>
            <a:prstGeom prst="straightConnector1">
              <a:avLst/>
            </a:prstGeom>
            <a:ln w="15875">
              <a:solidFill>
                <a:srgbClr val="FFC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2644832" y="2905125"/>
              <a:ext cx="201952" cy="158839"/>
            </a:xfrm>
            <a:prstGeom prst="straightConnector1">
              <a:avLst/>
            </a:prstGeom>
            <a:ln w="15875">
              <a:solidFill>
                <a:srgbClr val="FFC000"/>
              </a:solidFill>
              <a:tailEnd type="stealth" w="med" len="lg"/>
            </a:ln>
          </p:spPr>
          <p:style>
            <a:lnRef idx="1">
              <a:schemeClr val="accent1"/>
            </a:lnRef>
            <a:fillRef idx="0">
              <a:schemeClr val="accent1"/>
            </a:fillRef>
            <a:effectRef idx="0">
              <a:schemeClr val="accent1"/>
            </a:effectRef>
            <a:fontRef idx="minor">
              <a:schemeClr val="tx1"/>
            </a:fontRef>
          </p:style>
        </p:cxnSp>
      </p:grpSp>
      <p:sp>
        <p:nvSpPr>
          <p:cNvPr id="8" name="Rectangle 7"/>
          <p:cNvSpPr/>
          <p:nvPr/>
        </p:nvSpPr>
        <p:spPr>
          <a:xfrm>
            <a:off x="824570" y="940704"/>
            <a:ext cx="6883400" cy="369332"/>
          </a:xfrm>
          <a:prstGeom prst="rect">
            <a:avLst/>
          </a:prstGeom>
        </p:spPr>
        <p:txBody>
          <a:bodyPr wrap="square">
            <a:spAutoFit/>
          </a:bodyPr>
          <a:lstStyle/>
          <a:p>
            <a:pPr marL="228600" lvl="1" indent="-228600">
              <a:spcBef>
                <a:spcPts val="600"/>
              </a:spcBef>
              <a:spcAft>
                <a:spcPts val="600"/>
              </a:spcAft>
              <a:buFont typeface="Arial" panose="020B0604020202020204" pitchFamily="34" charset="0"/>
              <a:buChar char="•"/>
            </a:pPr>
            <a:r>
              <a:rPr lang="en-US" b="1" dirty="0">
                <a:solidFill>
                  <a:srgbClr val="0070C0"/>
                </a:solidFill>
                <a:latin typeface="Times New Roman" panose="02020603050405020304" pitchFamily="18" charset="0"/>
                <a:cs typeface="Times New Roman" panose="02020603050405020304" pitchFamily="18" charset="0"/>
              </a:rPr>
              <a:t>The end shell is the most stressed one compared with other shells</a:t>
            </a:r>
          </a:p>
        </p:txBody>
      </p:sp>
      <p:sp>
        <p:nvSpPr>
          <p:cNvPr id="56" name="TextBox 55"/>
          <p:cNvSpPr txBox="1"/>
          <p:nvPr/>
        </p:nvSpPr>
        <p:spPr>
          <a:xfrm>
            <a:off x="824570" y="5049383"/>
            <a:ext cx="7540497" cy="1569660"/>
          </a:xfrm>
          <a:prstGeom prst="rect">
            <a:avLst/>
          </a:prstGeom>
          <a:noFill/>
        </p:spPr>
        <p:txBody>
          <a:bodyPr wrap="square" rtlCol="0">
            <a:spAutoFit/>
          </a:bodyPr>
          <a:lstStyle/>
          <a:p>
            <a:r>
              <a:rPr lang="en-US" sz="1600" b="1" dirty="0">
                <a:solidFill>
                  <a:srgbClr val="0070C0"/>
                </a:solidFill>
                <a:latin typeface="Times New Roman" panose="02020603050405020304" pitchFamily="18" charset="0"/>
                <a:cs typeface="Times New Roman" panose="02020603050405020304" pitchFamily="18" charset="0"/>
              </a:rPr>
              <a:t>The following locations are checked in FAD in order to verify the high stress area is local (the fillet radius of the weld strip grooves on all shells is 0.5 mm).</a:t>
            </a:r>
          </a:p>
          <a:p>
            <a:pPr marL="800100" lvl="1" indent="-342900">
              <a:buFont typeface="+mj-lt"/>
              <a:buAutoNum type="arabicPeriod"/>
            </a:pPr>
            <a:r>
              <a:rPr lang="en-US" sz="1600" dirty="0">
                <a:solidFill>
                  <a:srgbClr val="0070C0"/>
                </a:solidFill>
                <a:latin typeface="Times New Roman" panose="02020603050405020304" pitchFamily="18" charset="0"/>
                <a:cs typeface="Times New Roman" panose="02020603050405020304" pitchFamily="18" charset="0"/>
              </a:rPr>
              <a:t>Middle of the center shell </a:t>
            </a:r>
            <a:r>
              <a:rPr lang="en-US" sz="1200" dirty="0">
                <a:solidFill>
                  <a:srgbClr val="0070C0"/>
                </a:solidFill>
                <a:latin typeface="Calibri"/>
                <a:cs typeface="Calibri"/>
              </a:rPr>
              <a:t>①</a:t>
            </a:r>
            <a:r>
              <a:rPr lang="en-US" sz="1600" dirty="0">
                <a:solidFill>
                  <a:srgbClr val="0070C0"/>
                </a:solidFill>
                <a:latin typeface="Times New Roman" panose="02020603050405020304" pitchFamily="18" charset="0"/>
                <a:cs typeface="Times New Roman" panose="02020603050405020304" pitchFamily="18" charset="0"/>
              </a:rPr>
              <a:t>; </a:t>
            </a:r>
          </a:p>
          <a:p>
            <a:pPr marL="800100" lvl="1" indent="-342900">
              <a:buFont typeface="+mj-lt"/>
              <a:buAutoNum type="arabicPeriod"/>
            </a:pPr>
            <a:r>
              <a:rPr lang="en-US" sz="1600" dirty="0">
                <a:solidFill>
                  <a:srgbClr val="0070C0"/>
                </a:solidFill>
                <a:latin typeface="Times New Roman" panose="02020603050405020304" pitchFamily="18" charset="0"/>
                <a:cs typeface="Times New Roman" panose="02020603050405020304" pitchFamily="18" charset="0"/>
              </a:rPr>
              <a:t>End of the center shell </a:t>
            </a:r>
            <a:r>
              <a:rPr lang="en-US" sz="1200" dirty="0">
                <a:solidFill>
                  <a:srgbClr val="0070C0"/>
                </a:solidFill>
                <a:latin typeface="Calibri"/>
                <a:cs typeface="Calibri"/>
              </a:rPr>
              <a:t>②;</a:t>
            </a:r>
          </a:p>
          <a:p>
            <a:pPr marL="800100" lvl="1" indent="-342900">
              <a:buFont typeface="+mj-lt"/>
              <a:buAutoNum type="arabicPeriod"/>
            </a:pPr>
            <a:r>
              <a:rPr lang="en-US" sz="1600" dirty="0">
                <a:solidFill>
                  <a:srgbClr val="0070C0"/>
                </a:solidFill>
                <a:latin typeface="Times New Roman" panose="02020603050405020304" pitchFamily="18" charset="0"/>
                <a:cs typeface="Times New Roman" panose="02020603050405020304" pitchFamily="18" charset="0"/>
              </a:rPr>
              <a:t>Middle of the end shell </a:t>
            </a:r>
            <a:r>
              <a:rPr lang="en-US" sz="1200" dirty="0">
                <a:solidFill>
                  <a:srgbClr val="0070C0"/>
                </a:solidFill>
                <a:latin typeface="Calibri"/>
                <a:cs typeface="Calibri"/>
              </a:rPr>
              <a:t>③;</a:t>
            </a:r>
          </a:p>
          <a:p>
            <a:pPr marL="800100" lvl="1" indent="-342900">
              <a:buFont typeface="+mj-lt"/>
              <a:buAutoNum type="arabicPeriod"/>
            </a:pPr>
            <a:r>
              <a:rPr lang="en-US" sz="1600" dirty="0">
                <a:solidFill>
                  <a:srgbClr val="0070C0"/>
                </a:solidFill>
                <a:latin typeface="Times New Roman" panose="02020603050405020304" pitchFamily="18" charset="0"/>
                <a:cs typeface="Times New Roman" panose="02020603050405020304" pitchFamily="18" charset="0"/>
              </a:rPr>
              <a:t>End of the end shell </a:t>
            </a:r>
            <a:r>
              <a:rPr lang="en-US" sz="1200" dirty="0">
                <a:solidFill>
                  <a:srgbClr val="0070C0"/>
                </a:solidFill>
                <a:latin typeface="Calibri"/>
                <a:cs typeface="Calibri"/>
              </a:rPr>
              <a:t>④.</a:t>
            </a:r>
            <a:endParaRPr lang="en-US" sz="1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77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74629-5A6E-4C98-90F3-7F9676FF93E6}"/>
              </a:ext>
            </a:extLst>
          </p:cNvPr>
          <p:cNvSpPr>
            <a:spLocks noGrp="1"/>
          </p:cNvSpPr>
          <p:nvPr>
            <p:ph type="title"/>
          </p:nvPr>
        </p:nvSpPr>
        <p:spPr/>
        <p:txBody>
          <a:bodyPr/>
          <a:lstStyle/>
          <a:p>
            <a:r>
              <a:rPr lang="en-US" dirty="0"/>
              <a:t>FAD of Different Shell Locations </a:t>
            </a:r>
            <a:r>
              <a:rPr lang="en-US" altLang="zh-CN" dirty="0"/>
              <a:t>of</a:t>
            </a:r>
            <a:r>
              <a:rPr lang="en-US" dirty="0"/>
              <a:t> MQXFAP1b</a:t>
            </a:r>
          </a:p>
        </p:txBody>
      </p:sp>
      <p:sp>
        <p:nvSpPr>
          <p:cNvPr id="13" name="TextBox 12"/>
          <p:cNvSpPr txBox="1"/>
          <p:nvPr/>
        </p:nvSpPr>
        <p:spPr>
          <a:xfrm>
            <a:off x="612000" y="1013107"/>
            <a:ext cx="5350226" cy="1993238"/>
          </a:xfrm>
          <a:prstGeom prst="rect">
            <a:avLst/>
          </a:prstGeom>
          <a:noFill/>
        </p:spPr>
        <p:txBody>
          <a:bodyPr wrap="square" rtlCol="0">
            <a:spAutoFit/>
          </a:bodyPr>
          <a:lstStyle/>
          <a:p>
            <a:pPr marL="285750" indent="-285750">
              <a:lnSpc>
                <a:spcPct val="120000"/>
              </a:lnSpc>
              <a:spcAft>
                <a:spcPts val="600"/>
              </a:spcAft>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The stress in the center shells and </a:t>
            </a:r>
            <a:r>
              <a:rPr lang="en-US" altLang="zh-CN" sz="1600" dirty="0">
                <a:solidFill>
                  <a:srgbClr val="0070C0"/>
                </a:solidFill>
                <a:latin typeface="Times New Roman" panose="02020603050405020304" pitchFamily="18" charset="0"/>
                <a:cs typeface="Times New Roman" panose="02020603050405020304" pitchFamily="18" charset="0"/>
              </a:rPr>
              <a:t>in </a:t>
            </a:r>
            <a:r>
              <a:rPr lang="en-US" sz="1600" dirty="0">
                <a:solidFill>
                  <a:srgbClr val="0070C0"/>
                </a:solidFill>
                <a:latin typeface="Times New Roman" panose="02020603050405020304" pitchFamily="18" charset="0"/>
                <a:cs typeface="Times New Roman" panose="02020603050405020304" pitchFamily="18" charset="0"/>
              </a:rPr>
              <a:t>the middle of the end shell are comfortably above the defined load factor of 1.2. </a:t>
            </a:r>
          </a:p>
          <a:p>
            <a:pPr marL="285750" indent="-285750">
              <a:lnSpc>
                <a:spcPct val="120000"/>
              </a:lnSpc>
              <a:spcAft>
                <a:spcPts val="600"/>
              </a:spcAft>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The end of the end shell is the most stressed area in the entire shell assembly, and is marginal with respect to the Design Criteria. </a:t>
            </a:r>
          </a:p>
          <a:p>
            <a:pPr marL="285750" indent="-285750">
              <a:lnSpc>
                <a:spcPct val="120000"/>
              </a:lnSpc>
              <a:spcAft>
                <a:spcPts val="600"/>
              </a:spcAft>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Localized larger fillets (&gt; 2 mm) are proposed (next slide)</a:t>
            </a:r>
          </a:p>
        </p:txBody>
      </p:sp>
      <p:sp>
        <p:nvSpPr>
          <p:cNvPr id="31" name="TextBox 30"/>
          <p:cNvSpPr txBox="1"/>
          <p:nvPr/>
        </p:nvSpPr>
        <p:spPr>
          <a:xfrm>
            <a:off x="7808379" y="2211835"/>
            <a:ext cx="522485"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Path</a:t>
            </a:r>
          </a:p>
        </p:txBody>
      </p:sp>
      <p:grpSp>
        <p:nvGrpSpPr>
          <p:cNvPr id="11" name="Group 10"/>
          <p:cNvGrpSpPr/>
          <p:nvPr/>
        </p:nvGrpSpPr>
        <p:grpSpPr>
          <a:xfrm>
            <a:off x="5816035" y="1084434"/>
            <a:ext cx="3296481" cy="1668602"/>
            <a:chOff x="3237163" y="457200"/>
            <a:chExt cx="4651343" cy="2354402"/>
          </a:xfrm>
        </p:grpSpPr>
        <p:grpSp>
          <p:nvGrpSpPr>
            <p:cNvPr id="32" name="Group 31"/>
            <p:cNvGrpSpPr/>
            <p:nvPr/>
          </p:nvGrpSpPr>
          <p:grpSpPr>
            <a:xfrm>
              <a:off x="3237163" y="457200"/>
              <a:ext cx="4651343" cy="2354402"/>
              <a:chOff x="3237163" y="457200"/>
              <a:chExt cx="4651343" cy="2354402"/>
            </a:xfrm>
          </p:grpSpPr>
          <p:pic>
            <p:nvPicPr>
              <p:cNvPr id="33"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86296"/>
              <a:stretch/>
            </p:blipFill>
            <p:spPr bwMode="auto">
              <a:xfrm>
                <a:off x="3237163" y="2400122"/>
                <a:ext cx="4576127" cy="411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8466"/>
              <a:stretch/>
            </p:blipFill>
            <p:spPr bwMode="auto">
              <a:xfrm>
                <a:off x="3559645" y="457200"/>
                <a:ext cx="3755555" cy="2009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Box 34"/>
              <p:cNvSpPr txBox="1"/>
              <p:nvPr/>
            </p:nvSpPr>
            <p:spPr>
              <a:xfrm>
                <a:off x="7428900" y="2332013"/>
                <a:ext cx="459606" cy="369132"/>
              </a:xfrm>
              <a:prstGeom prst="rect">
                <a:avLst/>
              </a:prstGeom>
              <a:noFill/>
            </p:spPr>
            <p:txBody>
              <a:bodyPr wrap="none" rtlCol="0">
                <a:spAutoFit/>
              </a:bodyPr>
              <a:lstStyle/>
              <a:p>
                <a:r>
                  <a:rPr lang="en-US" altLang="zh-CN" sz="1100" dirty="0">
                    <a:latin typeface="Times New Roman" panose="02020603050405020304" pitchFamily="18" charset="0"/>
                    <a:cs typeface="Times New Roman" panose="02020603050405020304" pitchFamily="18" charset="0"/>
                  </a:rPr>
                  <a:t>Pa</a:t>
                </a:r>
                <a:endParaRPr lang="en-US" sz="1100" dirty="0">
                  <a:latin typeface="Times New Roman" panose="02020603050405020304" pitchFamily="18" charset="0"/>
                  <a:cs typeface="Times New Roman" panose="02020603050405020304" pitchFamily="18" charset="0"/>
                </a:endParaRPr>
              </a:p>
            </p:txBody>
          </p:sp>
        </p:grpSp>
        <p:cxnSp>
          <p:nvCxnSpPr>
            <p:cNvPr id="36" name="Straight Arrow Connector 35"/>
            <p:cNvCxnSpPr/>
            <p:nvPr/>
          </p:nvCxnSpPr>
          <p:spPr>
            <a:xfrm flipH="1" flipV="1">
              <a:off x="4953000" y="1935630"/>
              <a:ext cx="2475903" cy="78304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Left Brace 36"/>
            <p:cNvSpPr/>
            <p:nvPr/>
          </p:nvSpPr>
          <p:spPr>
            <a:xfrm rot="3828442">
              <a:off x="5025572" y="1169788"/>
              <a:ext cx="284204" cy="893356"/>
            </a:xfrm>
            <a:prstGeom prst="leftBrace">
              <a:avLst>
                <a:gd name="adj1" fmla="val 40003"/>
                <a:gd name="adj2" fmla="val 48211"/>
              </a:avLst>
            </a:prstGeom>
            <a:ln w="2222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9" name="Straight Connector 38"/>
          <p:cNvCxnSpPr/>
          <p:nvPr/>
        </p:nvCxnSpPr>
        <p:spPr>
          <a:xfrm>
            <a:off x="6965612" y="2132221"/>
            <a:ext cx="0" cy="280923"/>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rot="20045909">
            <a:off x="6566705" y="1422639"/>
            <a:ext cx="1090060" cy="430887"/>
          </a:xfrm>
          <a:prstGeom prst="rect">
            <a:avLst/>
          </a:prstGeom>
          <a:noFill/>
        </p:spPr>
        <p:txBody>
          <a:bodyPr wrap="square" rtlCol="0">
            <a:spAutoFit/>
          </a:bodyPr>
          <a:lstStyle/>
          <a:p>
            <a:r>
              <a:rPr lang="en-US" sz="1100" b="1" dirty="0">
                <a:solidFill>
                  <a:schemeClr val="bg1"/>
                </a:solidFill>
                <a:latin typeface="Times New Roman" panose="02020603050405020304" pitchFamily="18" charset="0"/>
                <a:cs typeface="Times New Roman" panose="02020603050405020304" pitchFamily="18" charset="0"/>
              </a:rPr>
              <a:t>Plastic zone:</a:t>
            </a:r>
          </a:p>
          <a:p>
            <a:r>
              <a:rPr lang="en-US" sz="1100" b="1" dirty="0">
                <a:solidFill>
                  <a:schemeClr val="bg1"/>
                </a:solidFill>
                <a:latin typeface="Times New Roman" panose="02020603050405020304" pitchFamily="18" charset="0"/>
                <a:cs typeface="Times New Roman" panose="02020603050405020304" pitchFamily="18" charset="0"/>
              </a:rPr>
              <a:t>30 mm long</a:t>
            </a:r>
          </a:p>
        </p:txBody>
      </p:sp>
      <p:grpSp>
        <p:nvGrpSpPr>
          <p:cNvPr id="3" name="Group 2"/>
          <p:cNvGrpSpPr/>
          <p:nvPr/>
        </p:nvGrpSpPr>
        <p:grpSpPr>
          <a:xfrm>
            <a:off x="496146" y="3108478"/>
            <a:ext cx="8229600" cy="2906473"/>
            <a:chOff x="496146" y="3108478"/>
            <a:chExt cx="8229600" cy="2906473"/>
          </a:xfrm>
        </p:grpSpPr>
        <p:grpSp>
          <p:nvGrpSpPr>
            <p:cNvPr id="10" name="Group 9"/>
            <p:cNvGrpSpPr/>
            <p:nvPr/>
          </p:nvGrpSpPr>
          <p:grpSpPr>
            <a:xfrm>
              <a:off x="496146" y="3197223"/>
              <a:ext cx="8229600" cy="2817728"/>
              <a:chOff x="461391" y="1018073"/>
              <a:chExt cx="8229600" cy="2817728"/>
            </a:xfrm>
          </p:grpSpPr>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391" y="1018073"/>
                <a:ext cx="8229600" cy="2817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2778157" y="2246547"/>
                <a:ext cx="490840" cy="369332"/>
              </a:xfrm>
              <a:prstGeom prst="rect">
                <a:avLst/>
              </a:prstGeom>
              <a:noFill/>
            </p:spPr>
            <p:txBody>
              <a:bodyPr wrap="none" rtlCol="0">
                <a:spAutoFit/>
              </a:bodyPr>
              <a:lstStyle/>
              <a:p>
                <a:r>
                  <a:rPr lang="en-US" dirty="0"/>
                  <a:t>①</a:t>
                </a:r>
              </a:p>
            </p:txBody>
          </p:sp>
          <p:sp>
            <p:nvSpPr>
              <p:cNvPr id="15" name="TextBox 14"/>
              <p:cNvSpPr txBox="1"/>
              <p:nvPr/>
            </p:nvSpPr>
            <p:spPr>
              <a:xfrm>
                <a:off x="2035578" y="1647407"/>
                <a:ext cx="490840" cy="369332"/>
              </a:xfrm>
              <a:prstGeom prst="rect">
                <a:avLst/>
              </a:prstGeom>
              <a:noFill/>
            </p:spPr>
            <p:txBody>
              <a:bodyPr wrap="none" rtlCol="0">
                <a:spAutoFit/>
              </a:bodyPr>
              <a:lstStyle/>
              <a:p>
                <a:r>
                  <a:rPr lang="en-US" dirty="0"/>
                  <a:t>②</a:t>
                </a:r>
              </a:p>
            </p:txBody>
          </p:sp>
          <p:sp>
            <p:nvSpPr>
              <p:cNvPr id="16" name="TextBox 15"/>
              <p:cNvSpPr txBox="1"/>
              <p:nvPr/>
            </p:nvSpPr>
            <p:spPr>
              <a:xfrm>
                <a:off x="5682050" y="1866921"/>
                <a:ext cx="490840" cy="369332"/>
              </a:xfrm>
              <a:prstGeom prst="rect">
                <a:avLst/>
              </a:prstGeom>
              <a:noFill/>
            </p:spPr>
            <p:txBody>
              <a:bodyPr wrap="none" rtlCol="0">
                <a:spAutoFit/>
              </a:bodyPr>
              <a:lstStyle/>
              <a:p>
                <a:r>
                  <a:rPr lang="en-US" dirty="0"/>
                  <a:t>③</a:t>
                </a:r>
              </a:p>
            </p:txBody>
          </p:sp>
          <p:sp>
            <p:nvSpPr>
              <p:cNvPr id="17" name="TextBox 16"/>
              <p:cNvSpPr txBox="1"/>
              <p:nvPr/>
            </p:nvSpPr>
            <p:spPr>
              <a:xfrm>
                <a:off x="6517101" y="2061881"/>
                <a:ext cx="490840" cy="369332"/>
              </a:xfrm>
              <a:prstGeom prst="rect">
                <a:avLst/>
              </a:prstGeom>
              <a:noFill/>
            </p:spPr>
            <p:txBody>
              <a:bodyPr wrap="none" rtlCol="0">
                <a:spAutoFit/>
              </a:bodyPr>
              <a:lstStyle/>
              <a:p>
                <a:r>
                  <a:rPr lang="en-US" dirty="0"/>
                  <a:t>④</a:t>
                </a:r>
              </a:p>
            </p:txBody>
          </p:sp>
          <p:sp>
            <p:nvSpPr>
              <p:cNvPr id="18" name="TextBox 17"/>
              <p:cNvSpPr txBox="1"/>
              <p:nvPr/>
            </p:nvSpPr>
            <p:spPr>
              <a:xfrm>
                <a:off x="6307667" y="2426936"/>
                <a:ext cx="1727200" cy="461665"/>
              </a:xfrm>
              <a:prstGeom prst="rect">
                <a:avLst/>
              </a:prstGeom>
              <a:noFill/>
            </p:spPr>
            <p:txBody>
              <a:bodyPr wrap="square" rtlCol="0">
                <a:spAutoFit/>
              </a:bodyPr>
              <a:lstStyle/>
              <a:p>
                <a:r>
                  <a:rPr lang="en-US" sz="1200" b="1" dirty="0">
                    <a:solidFill>
                      <a:srgbClr val="FF0000"/>
                    </a:solidFill>
                    <a:latin typeface="Times New Roman" panose="02020603050405020304" pitchFamily="18" charset="0"/>
                    <a:cs typeface="Times New Roman" panose="02020603050405020304" pitchFamily="18" charset="0"/>
                  </a:rPr>
                  <a:t>Less than 1.2 for the current 0.5 mm radius</a:t>
                </a:r>
              </a:p>
            </p:txBody>
          </p:sp>
          <p:cxnSp>
            <p:nvCxnSpPr>
              <p:cNvPr id="5" name="Straight Arrow Connector 4"/>
              <p:cNvCxnSpPr/>
              <p:nvPr/>
            </p:nvCxnSpPr>
            <p:spPr>
              <a:xfrm flipV="1">
                <a:off x="7162800" y="2125133"/>
                <a:ext cx="186267" cy="306080"/>
              </a:xfrm>
              <a:prstGeom prst="straightConnector1">
                <a:avLst/>
              </a:prstGeom>
              <a:ln w="22225">
                <a:solidFill>
                  <a:srgbClr val="FF0000"/>
                </a:solidFill>
                <a:tailEnd type="stealth" w="med" len="lg"/>
              </a:ln>
              <a:effectLst/>
            </p:spPr>
            <p:style>
              <a:lnRef idx="2">
                <a:schemeClr val="accent1"/>
              </a:lnRef>
              <a:fillRef idx="0">
                <a:schemeClr val="accent1"/>
              </a:fillRef>
              <a:effectRef idx="1">
                <a:schemeClr val="accent1"/>
              </a:effectRef>
              <a:fontRef idx="minor">
                <a:schemeClr val="tx1"/>
              </a:fontRef>
            </p:style>
          </p:cxnSp>
        </p:grpSp>
        <mc:AlternateContent xmlns:mc="http://schemas.openxmlformats.org/markup-compatibility/2006" xmlns:a14="http://schemas.microsoft.com/office/drawing/2010/main">
          <mc:Choice Requires="a14">
            <p:sp>
              <p:nvSpPr>
                <p:cNvPr id="49" name="TextBox 48"/>
                <p:cNvSpPr txBox="1"/>
                <p:nvPr/>
              </p:nvSpPr>
              <p:spPr>
                <a:xfrm>
                  <a:off x="1218153" y="3117284"/>
                  <a:ext cx="2222519" cy="401970"/>
                </a:xfrm>
                <a:prstGeom prst="rect">
                  <a:avLst/>
                </a:prstGeom>
                <a:solidFill>
                  <a:schemeClr val="bg1"/>
                </a:solidFill>
                <a:ln>
                  <a:solidFill>
                    <a:srgbClr val="FF0000"/>
                  </a:solidFill>
                </a:ln>
              </p:spPr>
              <p:txBody>
                <a:bodyPr wrap="square" rtlCol="0">
                  <a:spAutoFit/>
                </a:bodyPr>
                <a:lstStyle/>
                <a:p>
                  <a:r>
                    <a:rPr lang="en-US" sz="1000" b="1" dirty="0">
                      <a:solidFill>
                        <a:srgbClr val="0070C0"/>
                      </a:solidFill>
                      <a:latin typeface="Times New Roman" panose="02020603050405020304" pitchFamily="18" charset="0"/>
                      <a:cs typeface="Times New Roman" panose="02020603050405020304" pitchFamily="18" charset="0"/>
                    </a:rPr>
                    <a:t>2 mm crack size, </a:t>
                  </a:r>
                </a:p>
                <a:p>
                  <a:r>
                    <a:rPr lang="en-US" sz="1000" b="1" i="1" dirty="0">
                      <a:solidFill>
                        <a:srgbClr val="0070C0"/>
                      </a:solidFill>
                      <a:latin typeface="Times New Roman" panose="02020603050405020304" pitchFamily="18" charset="0"/>
                      <a:cs typeface="Times New Roman" panose="02020603050405020304" pitchFamily="18" charset="0"/>
                    </a:rPr>
                    <a:t>K</a:t>
                  </a:r>
                  <a:r>
                    <a:rPr lang="en-US" sz="1000" b="1" i="1" baseline="-25000" dirty="0">
                      <a:solidFill>
                        <a:srgbClr val="0070C0"/>
                      </a:solidFill>
                      <a:latin typeface="Times New Roman" panose="02020603050405020304" pitchFamily="18" charset="0"/>
                      <a:cs typeface="Times New Roman" panose="02020603050405020304" pitchFamily="18" charset="0"/>
                    </a:rPr>
                    <a:t>IC</a:t>
                  </a:r>
                  <a:r>
                    <a:rPr lang="en-US" sz="1000" b="1" dirty="0">
                      <a:solidFill>
                        <a:srgbClr val="0070C0"/>
                      </a:solidFill>
                      <a:latin typeface="Times New Roman" panose="02020603050405020304" pitchFamily="18" charset="0"/>
                      <a:cs typeface="Times New Roman" panose="02020603050405020304" pitchFamily="18" charset="0"/>
                    </a:rPr>
                    <a:t>=</a:t>
                  </a:r>
                  <a14:m>
                    <m:oMath xmlns:m="http://schemas.openxmlformats.org/officeDocument/2006/math">
                      <m:r>
                        <m:rPr>
                          <m:nor/>
                        </m:rPr>
                        <a:rPr lang="en-US" sz="1000" b="1" i="0" smtClean="0">
                          <a:solidFill>
                            <a:srgbClr val="0070C0"/>
                          </a:solidFill>
                          <a:latin typeface="Times New Roman" panose="02020603050405020304" pitchFamily="18" charset="0"/>
                          <a:cs typeface="Times New Roman" panose="02020603050405020304" pitchFamily="18" charset="0"/>
                        </a:rPr>
                        <m:t>24 </m:t>
                      </m:r>
                      <m:r>
                        <m:rPr>
                          <m:nor/>
                        </m:rPr>
                        <a:rPr lang="en-US" sz="1000" b="1" i="0" smtClean="0">
                          <a:solidFill>
                            <a:srgbClr val="0070C0"/>
                          </a:solidFill>
                          <a:latin typeface="Times New Roman" panose="02020603050405020304" pitchFamily="18" charset="0"/>
                          <a:cs typeface="Times New Roman" panose="02020603050405020304" pitchFamily="18" charset="0"/>
                        </a:rPr>
                        <m:t>MPa</m:t>
                      </m:r>
                      <m:r>
                        <m:rPr>
                          <m:nor/>
                        </m:rPr>
                        <a:rPr lang="en-US" sz="1000" b="1" i="0" smtClean="0">
                          <a:solidFill>
                            <a:srgbClr val="0070C0"/>
                          </a:solidFill>
                          <a:latin typeface="Times New Roman" panose="02020603050405020304" pitchFamily="18" charset="0"/>
                          <a:cs typeface="Times New Roman" panose="02020603050405020304" pitchFamily="18" charset="0"/>
                        </a:rPr>
                        <m:t> ∙</m:t>
                      </m:r>
                      <m:rad>
                        <m:radPr>
                          <m:degHide m:val="on"/>
                          <m:ctrlPr>
                            <a:rPr lang="en-US" sz="1000" b="1" i="1" smtClean="0">
                              <a:solidFill>
                                <a:srgbClr val="0070C0"/>
                              </a:solidFill>
                              <a:latin typeface="Cambria Math" panose="02040503050406030204" pitchFamily="18" charset="0"/>
                              <a:cs typeface="Times New Roman" panose="02020603050405020304" pitchFamily="18" charset="0"/>
                            </a:rPr>
                          </m:ctrlPr>
                        </m:radPr>
                        <m:deg/>
                        <m:e>
                          <m:r>
                            <m:rPr>
                              <m:nor/>
                            </m:rPr>
                            <a:rPr lang="en-US" sz="1000" b="1" i="0" smtClean="0">
                              <a:solidFill>
                                <a:srgbClr val="0070C0"/>
                              </a:solidFill>
                              <a:latin typeface="Times New Roman" panose="02020603050405020304" pitchFamily="18" charset="0"/>
                              <a:cs typeface="Times New Roman" panose="02020603050405020304" pitchFamily="18" charset="0"/>
                            </a:rPr>
                            <m:t>m</m:t>
                          </m:r>
                        </m:e>
                      </m:rad>
                      <m:r>
                        <a:rPr lang="en-US" sz="1000" b="1" i="1" smtClean="0">
                          <a:solidFill>
                            <a:srgbClr val="0070C0"/>
                          </a:solidFill>
                          <a:latin typeface="Cambria Math"/>
                          <a:cs typeface="Times New Roman" panose="02020603050405020304" pitchFamily="18" charset="0"/>
                        </a:rPr>
                        <m:t> </m:t>
                      </m:r>
                      <m:r>
                        <a:rPr lang="en-US" sz="1000" b="1" i="0" smtClean="0">
                          <a:solidFill>
                            <a:srgbClr val="0070C0"/>
                          </a:solidFill>
                          <a:latin typeface="Cambria Math"/>
                          <a:cs typeface="Times New Roman" panose="02020603050405020304" pitchFamily="18" charset="0"/>
                        </a:rPr>
                        <m:t>𝐢𝐧</m:t>
                      </m:r>
                      <m:r>
                        <a:rPr lang="en-US" sz="1000" b="1" i="0" smtClean="0">
                          <a:solidFill>
                            <a:srgbClr val="0070C0"/>
                          </a:solidFill>
                          <a:latin typeface="Cambria Math"/>
                          <a:cs typeface="Times New Roman" panose="02020603050405020304" pitchFamily="18" charset="0"/>
                        </a:rPr>
                        <m:t> </m:t>
                      </m:r>
                      <m:r>
                        <a:rPr lang="en-US" sz="1000" b="1" i="0" smtClean="0">
                          <a:solidFill>
                            <a:srgbClr val="0070C0"/>
                          </a:solidFill>
                          <a:latin typeface="Cambria Math"/>
                          <a:cs typeface="Times New Roman" panose="02020603050405020304" pitchFamily="18" charset="0"/>
                        </a:rPr>
                        <m:t>𝐂</m:t>
                      </m:r>
                      <m:r>
                        <a:rPr lang="en-US" sz="1000" b="1" i="0" smtClean="0">
                          <a:solidFill>
                            <a:srgbClr val="0070C0"/>
                          </a:solidFill>
                          <a:latin typeface="Cambria Math"/>
                          <a:cs typeface="Times New Roman" panose="02020603050405020304" pitchFamily="18" charset="0"/>
                        </a:rPr>
                        <m:t>−</m:t>
                      </m:r>
                      <m:r>
                        <a:rPr lang="en-US" sz="1000" b="1" i="0" smtClean="0">
                          <a:solidFill>
                            <a:srgbClr val="0070C0"/>
                          </a:solidFill>
                          <a:latin typeface="Cambria Math"/>
                          <a:cs typeface="Times New Roman" panose="02020603050405020304" pitchFamily="18" charset="0"/>
                        </a:rPr>
                        <m:t>𝐑</m:t>
                      </m:r>
                      <m:r>
                        <a:rPr lang="en-US" sz="1000" b="1" i="0" smtClean="0">
                          <a:solidFill>
                            <a:srgbClr val="0070C0"/>
                          </a:solidFill>
                          <a:latin typeface="Cambria Math"/>
                          <a:cs typeface="Times New Roman" panose="02020603050405020304" pitchFamily="18" charset="0"/>
                        </a:rPr>
                        <m:t> </m:t>
                      </m:r>
                      <m:r>
                        <a:rPr lang="en-US" sz="1000" b="1" i="0" smtClean="0">
                          <a:solidFill>
                            <a:srgbClr val="0070C0"/>
                          </a:solidFill>
                          <a:latin typeface="Cambria Math"/>
                          <a:cs typeface="Times New Roman" panose="02020603050405020304" pitchFamily="18" charset="0"/>
                        </a:rPr>
                        <m:t>𝐝𝐢𝐫𝐞𝐜𝐭𝐨𝐧</m:t>
                      </m:r>
                    </m:oMath>
                  </a14:m>
                  <a:endParaRPr lang="en-US" sz="1000" b="1" dirty="0">
                    <a:solidFill>
                      <a:srgbClr val="0070C0"/>
                    </a:solidFill>
                    <a:latin typeface="Times New Roman" panose="02020603050405020304" pitchFamily="18" charset="0"/>
                    <a:cs typeface="Times New Roman" panose="02020603050405020304" pitchFamily="18" charset="0"/>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1218153" y="3117284"/>
                  <a:ext cx="2222519" cy="401970"/>
                </a:xfrm>
                <a:prstGeom prst="rect">
                  <a:avLst/>
                </a:prstGeom>
                <a:blipFill rotWithShape="1">
                  <a:blip r:embed="rId5"/>
                  <a:stretch>
                    <a:fillRect b="-4412"/>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5550885" y="3108478"/>
                  <a:ext cx="2222519" cy="401970"/>
                </a:xfrm>
                <a:prstGeom prst="rect">
                  <a:avLst/>
                </a:prstGeom>
                <a:solidFill>
                  <a:schemeClr val="bg1"/>
                </a:solidFill>
                <a:ln>
                  <a:solidFill>
                    <a:srgbClr val="FF0000"/>
                  </a:solidFill>
                </a:ln>
              </p:spPr>
              <p:txBody>
                <a:bodyPr wrap="square" rtlCol="0">
                  <a:spAutoFit/>
                </a:bodyPr>
                <a:lstStyle/>
                <a:p>
                  <a:r>
                    <a:rPr lang="en-US" sz="1000" b="1" dirty="0">
                      <a:solidFill>
                        <a:srgbClr val="0070C0"/>
                      </a:solidFill>
                      <a:latin typeface="Times New Roman" panose="02020603050405020304" pitchFamily="18" charset="0"/>
                      <a:cs typeface="Times New Roman" panose="02020603050405020304" pitchFamily="18" charset="0"/>
                    </a:rPr>
                    <a:t>2 mm crack size, </a:t>
                  </a:r>
                </a:p>
                <a:p>
                  <a:r>
                    <a:rPr lang="en-US" sz="1000" b="1" i="1" dirty="0">
                      <a:solidFill>
                        <a:srgbClr val="0070C0"/>
                      </a:solidFill>
                      <a:latin typeface="Times New Roman" panose="02020603050405020304" pitchFamily="18" charset="0"/>
                      <a:cs typeface="Times New Roman" panose="02020603050405020304" pitchFamily="18" charset="0"/>
                    </a:rPr>
                    <a:t>K</a:t>
                  </a:r>
                  <a:r>
                    <a:rPr lang="en-US" sz="1000" b="1" i="1" baseline="-25000" dirty="0">
                      <a:solidFill>
                        <a:srgbClr val="0070C0"/>
                      </a:solidFill>
                      <a:latin typeface="Times New Roman" panose="02020603050405020304" pitchFamily="18" charset="0"/>
                      <a:cs typeface="Times New Roman" panose="02020603050405020304" pitchFamily="18" charset="0"/>
                    </a:rPr>
                    <a:t>IC</a:t>
                  </a:r>
                  <a:r>
                    <a:rPr lang="en-US" sz="1000" b="1" dirty="0">
                      <a:solidFill>
                        <a:srgbClr val="0070C0"/>
                      </a:solidFill>
                      <a:latin typeface="Times New Roman" panose="02020603050405020304" pitchFamily="18" charset="0"/>
                      <a:cs typeface="Times New Roman" panose="02020603050405020304" pitchFamily="18" charset="0"/>
                    </a:rPr>
                    <a:t>=</a:t>
                  </a:r>
                  <a14:m>
                    <m:oMath xmlns:m="http://schemas.openxmlformats.org/officeDocument/2006/math">
                      <m:r>
                        <m:rPr>
                          <m:nor/>
                        </m:rPr>
                        <a:rPr lang="en-US" sz="1000" b="1" i="0" smtClean="0">
                          <a:solidFill>
                            <a:srgbClr val="0070C0"/>
                          </a:solidFill>
                          <a:latin typeface="Times New Roman" panose="02020603050405020304" pitchFamily="18" charset="0"/>
                          <a:cs typeface="Times New Roman" panose="02020603050405020304" pitchFamily="18" charset="0"/>
                        </a:rPr>
                        <m:t>24 </m:t>
                      </m:r>
                      <m:r>
                        <m:rPr>
                          <m:nor/>
                        </m:rPr>
                        <a:rPr lang="en-US" sz="1000" b="1" i="0" smtClean="0">
                          <a:solidFill>
                            <a:srgbClr val="0070C0"/>
                          </a:solidFill>
                          <a:latin typeface="Times New Roman" panose="02020603050405020304" pitchFamily="18" charset="0"/>
                          <a:cs typeface="Times New Roman" panose="02020603050405020304" pitchFamily="18" charset="0"/>
                        </a:rPr>
                        <m:t>MPa</m:t>
                      </m:r>
                      <m:r>
                        <m:rPr>
                          <m:nor/>
                        </m:rPr>
                        <a:rPr lang="en-US" sz="1000" b="1" i="0" smtClean="0">
                          <a:solidFill>
                            <a:srgbClr val="0070C0"/>
                          </a:solidFill>
                          <a:latin typeface="Times New Roman" panose="02020603050405020304" pitchFamily="18" charset="0"/>
                          <a:cs typeface="Times New Roman" panose="02020603050405020304" pitchFamily="18" charset="0"/>
                        </a:rPr>
                        <m:t> ∙</m:t>
                      </m:r>
                      <m:rad>
                        <m:radPr>
                          <m:degHide m:val="on"/>
                          <m:ctrlPr>
                            <a:rPr lang="en-US" sz="1000" b="1" i="1" smtClean="0">
                              <a:solidFill>
                                <a:srgbClr val="0070C0"/>
                              </a:solidFill>
                              <a:latin typeface="Cambria Math" panose="02040503050406030204" pitchFamily="18" charset="0"/>
                              <a:cs typeface="Times New Roman" panose="02020603050405020304" pitchFamily="18" charset="0"/>
                            </a:rPr>
                          </m:ctrlPr>
                        </m:radPr>
                        <m:deg/>
                        <m:e>
                          <m:r>
                            <m:rPr>
                              <m:nor/>
                            </m:rPr>
                            <a:rPr lang="en-US" sz="1000" b="1" i="0" smtClean="0">
                              <a:solidFill>
                                <a:srgbClr val="0070C0"/>
                              </a:solidFill>
                              <a:latin typeface="Times New Roman" panose="02020603050405020304" pitchFamily="18" charset="0"/>
                              <a:cs typeface="Times New Roman" panose="02020603050405020304" pitchFamily="18" charset="0"/>
                            </a:rPr>
                            <m:t>m</m:t>
                          </m:r>
                        </m:e>
                      </m:rad>
                      <m:r>
                        <a:rPr lang="en-US" sz="1000" b="1" i="1" smtClean="0">
                          <a:solidFill>
                            <a:srgbClr val="0070C0"/>
                          </a:solidFill>
                          <a:latin typeface="Cambria Math"/>
                          <a:cs typeface="Times New Roman" panose="02020603050405020304" pitchFamily="18" charset="0"/>
                        </a:rPr>
                        <m:t> </m:t>
                      </m:r>
                      <m:r>
                        <a:rPr lang="en-US" sz="1000" b="1" i="0" smtClean="0">
                          <a:solidFill>
                            <a:srgbClr val="0070C0"/>
                          </a:solidFill>
                          <a:latin typeface="Cambria Math"/>
                          <a:cs typeface="Times New Roman" panose="02020603050405020304" pitchFamily="18" charset="0"/>
                        </a:rPr>
                        <m:t>𝐢𝐧</m:t>
                      </m:r>
                      <m:r>
                        <a:rPr lang="en-US" sz="1000" b="1" i="0" smtClean="0">
                          <a:solidFill>
                            <a:srgbClr val="0070C0"/>
                          </a:solidFill>
                          <a:latin typeface="Cambria Math"/>
                          <a:cs typeface="Times New Roman" panose="02020603050405020304" pitchFamily="18" charset="0"/>
                        </a:rPr>
                        <m:t> </m:t>
                      </m:r>
                      <m:r>
                        <a:rPr lang="en-US" sz="1000" b="1" i="0" smtClean="0">
                          <a:solidFill>
                            <a:srgbClr val="0070C0"/>
                          </a:solidFill>
                          <a:latin typeface="Cambria Math"/>
                          <a:cs typeface="Times New Roman" panose="02020603050405020304" pitchFamily="18" charset="0"/>
                        </a:rPr>
                        <m:t>𝐂</m:t>
                      </m:r>
                      <m:r>
                        <a:rPr lang="en-US" sz="1000" b="1" i="0" smtClean="0">
                          <a:solidFill>
                            <a:srgbClr val="0070C0"/>
                          </a:solidFill>
                          <a:latin typeface="Cambria Math"/>
                          <a:cs typeface="Times New Roman" panose="02020603050405020304" pitchFamily="18" charset="0"/>
                        </a:rPr>
                        <m:t>−</m:t>
                      </m:r>
                      <m:r>
                        <a:rPr lang="en-US" sz="1000" b="1" i="0" smtClean="0">
                          <a:solidFill>
                            <a:srgbClr val="0070C0"/>
                          </a:solidFill>
                          <a:latin typeface="Cambria Math"/>
                          <a:cs typeface="Times New Roman" panose="02020603050405020304" pitchFamily="18" charset="0"/>
                        </a:rPr>
                        <m:t>𝐑</m:t>
                      </m:r>
                      <m:r>
                        <a:rPr lang="en-US" sz="1000" b="1" i="0" smtClean="0">
                          <a:solidFill>
                            <a:srgbClr val="0070C0"/>
                          </a:solidFill>
                          <a:latin typeface="Cambria Math"/>
                          <a:cs typeface="Times New Roman" panose="02020603050405020304" pitchFamily="18" charset="0"/>
                        </a:rPr>
                        <m:t> </m:t>
                      </m:r>
                      <m:r>
                        <a:rPr lang="en-US" sz="1000" b="1" i="0" smtClean="0">
                          <a:solidFill>
                            <a:srgbClr val="0070C0"/>
                          </a:solidFill>
                          <a:latin typeface="Cambria Math"/>
                          <a:cs typeface="Times New Roman" panose="02020603050405020304" pitchFamily="18" charset="0"/>
                        </a:rPr>
                        <m:t>𝐝𝐢𝐫𝐞𝐜𝐭𝐨𝐧</m:t>
                      </m:r>
                    </m:oMath>
                  </a14:m>
                  <a:endParaRPr lang="en-US" sz="1000" b="1" dirty="0">
                    <a:solidFill>
                      <a:srgbClr val="0070C0"/>
                    </a:solidFill>
                    <a:latin typeface="Times New Roman" panose="02020603050405020304" pitchFamily="18" charset="0"/>
                    <a:cs typeface="Times New Roman" panose="02020603050405020304" pitchFamily="18" charset="0"/>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5550885" y="3108478"/>
                  <a:ext cx="2222519" cy="401970"/>
                </a:xfrm>
                <a:prstGeom prst="rect">
                  <a:avLst/>
                </a:prstGeom>
                <a:blipFill rotWithShape="1">
                  <a:blip r:embed="rId6"/>
                  <a:stretch>
                    <a:fillRect b="-4412"/>
                  </a:stretch>
                </a:blipFill>
                <a:ln>
                  <a:solidFill>
                    <a:srgbClr val="FF0000"/>
                  </a:solidFill>
                </a:ln>
              </p:spPr>
              <p:txBody>
                <a:bodyPr/>
                <a:lstStyle/>
                <a:p>
                  <a:r>
                    <a:rPr lang="en-US">
                      <a:noFill/>
                    </a:rPr>
                    <a:t> </a:t>
                  </a:r>
                </a:p>
              </p:txBody>
            </p:sp>
          </mc:Fallback>
        </mc:AlternateContent>
      </p:grpSp>
    </p:spTree>
    <p:extLst>
      <p:ext uri="{BB962C8B-B14F-4D97-AF65-F5344CB8AC3E}">
        <p14:creationId xmlns:p14="http://schemas.microsoft.com/office/powerpoint/2010/main" val="3757068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74629-5A6E-4C98-90F3-7F9676FF93E6}"/>
              </a:ext>
            </a:extLst>
          </p:cNvPr>
          <p:cNvSpPr>
            <a:spLocks noGrp="1"/>
          </p:cNvSpPr>
          <p:nvPr>
            <p:ph type="title"/>
          </p:nvPr>
        </p:nvSpPr>
        <p:spPr/>
        <p:txBody>
          <a:bodyPr/>
          <a:lstStyle/>
          <a:p>
            <a:r>
              <a:rPr lang="en-US" dirty="0"/>
              <a:t>FAD </a:t>
            </a:r>
            <a:r>
              <a:rPr lang="en-US" altLang="zh-CN" dirty="0"/>
              <a:t>with Different Fillet Sizes in the End Shell</a:t>
            </a:r>
            <a:endParaRPr lang="en-US" dirty="0"/>
          </a:p>
        </p:txBody>
      </p:sp>
      <p:sp>
        <p:nvSpPr>
          <p:cNvPr id="4" name="Slide Number Placeholder 3">
            <a:extLst>
              <a:ext uri="{FF2B5EF4-FFF2-40B4-BE49-F238E27FC236}">
                <a16:creationId xmlns:a16="http://schemas.microsoft.com/office/drawing/2014/main" id="{982A3D8F-FA53-426F-93D0-FEA37944C5AB}"/>
              </a:ext>
            </a:extLst>
          </p:cNvPr>
          <p:cNvSpPr>
            <a:spLocks noGrp="1"/>
          </p:cNvSpPr>
          <p:nvPr>
            <p:ph type="sldNum" sz="quarter" idx="12"/>
          </p:nvPr>
        </p:nvSpPr>
        <p:spPr/>
        <p:txBody>
          <a:bodyPr/>
          <a:lstStyle/>
          <a:p>
            <a:fld id="{BFDCA1C4-9514-7B4F-976F-D92F7E296653}" type="slidenum">
              <a:rPr lang="fr-FR" smtClean="0"/>
              <a:pPr/>
              <a:t>3</a:t>
            </a:fld>
            <a:endParaRPr lang="fr-FR" dirty="0"/>
          </a:p>
        </p:txBody>
      </p:sp>
      <p:pic>
        <p:nvPicPr>
          <p:cNvPr id="1240" name="Picture 2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080" y="1405716"/>
            <a:ext cx="2331720" cy="1550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41" name="Picture 2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0302" y="2956344"/>
            <a:ext cx="2456498" cy="1270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0" name="TextBox 239"/>
          <p:cNvSpPr txBox="1"/>
          <p:nvPr/>
        </p:nvSpPr>
        <p:spPr>
          <a:xfrm>
            <a:off x="1471611" y="4851999"/>
            <a:ext cx="6346940" cy="1851661"/>
          </a:xfrm>
          <a:prstGeom prst="rect">
            <a:avLst/>
          </a:prstGeom>
          <a:noFill/>
        </p:spPr>
        <p:txBody>
          <a:bodyPr wrap="square" rtlCol="0">
            <a:spAutoFit/>
          </a:bodyPr>
          <a:lstStyle/>
          <a:p>
            <a:pPr marL="285750" indent="-285750">
              <a:lnSpc>
                <a:spcPct val="120000"/>
              </a:lnSpc>
              <a:spcAft>
                <a:spcPts val="600"/>
              </a:spcAft>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Proposed modifications on MQXFA03 end shells :</a:t>
            </a:r>
          </a:p>
          <a:p>
            <a:pPr marL="742950" lvl="1" indent="-285750">
              <a:lnSpc>
                <a:spcPct val="120000"/>
              </a:lnSpc>
              <a:spcAft>
                <a:spcPts val="600"/>
              </a:spcAft>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4 mm fillets on the extremities of the end shell groove;</a:t>
            </a:r>
          </a:p>
          <a:p>
            <a:pPr marL="742950" lvl="1" indent="-285750">
              <a:lnSpc>
                <a:spcPct val="120000"/>
              </a:lnSpc>
              <a:spcAft>
                <a:spcPts val="600"/>
              </a:spcAft>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0.5 mm on the rest middle groove.</a:t>
            </a:r>
          </a:p>
          <a:p>
            <a:pPr marL="285750" indent="-285750">
              <a:lnSpc>
                <a:spcPct val="120000"/>
              </a:lnSpc>
              <a:spcAft>
                <a:spcPts val="600"/>
              </a:spcAft>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Modifications can be performed at LBNL without impacting schedule</a:t>
            </a:r>
          </a:p>
          <a:p>
            <a:pPr marL="742950" lvl="1" indent="-285750">
              <a:lnSpc>
                <a:spcPct val="120000"/>
              </a:lnSpc>
              <a:spcAft>
                <a:spcPts val="600"/>
              </a:spcAft>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For future end shells these would be incorporated by vendor</a:t>
            </a:r>
          </a:p>
        </p:txBody>
      </p:sp>
      <p:pic>
        <p:nvPicPr>
          <p:cNvPr id="1027" name="Picture 3" descr="C:\Users\hengpan.LBL\Downloads\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727" y="1081909"/>
            <a:ext cx="5377642" cy="358509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328320" y="2541690"/>
            <a:ext cx="1495535" cy="577081"/>
          </a:xfrm>
          <a:prstGeom prst="rect">
            <a:avLst/>
          </a:prstGeom>
          <a:noFill/>
        </p:spPr>
        <p:txBody>
          <a:bodyPr wrap="square" rtlCol="0">
            <a:spAutoFit/>
          </a:bodyPr>
          <a:lstStyle/>
          <a:p>
            <a:r>
              <a:rPr lang="en-US" sz="1050" b="1" dirty="0">
                <a:solidFill>
                  <a:srgbClr val="0070C0"/>
                </a:solidFill>
                <a:latin typeface="Times New Roman" panose="02020603050405020304" pitchFamily="18" charset="0"/>
                <a:cs typeface="Times New Roman" panose="02020603050405020304" pitchFamily="18" charset="0"/>
              </a:rPr>
              <a:t>For 2mm crack with K1c=24:</a:t>
            </a:r>
          </a:p>
          <a:p>
            <a:r>
              <a:rPr lang="en-US" sz="1050" b="1" dirty="0">
                <a:solidFill>
                  <a:srgbClr val="0070C0"/>
                </a:solidFill>
                <a:latin typeface="Times New Roman" panose="02020603050405020304" pitchFamily="18" charset="0"/>
                <a:cs typeface="Times New Roman" panose="02020603050405020304" pitchFamily="18" charset="0"/>
              </a:rPr>
              <a:t>Load factor = 1.34</a:t>
            </a:r>
          </a:p>
        </p:txBody>
      </p:sp>
    </p:spTree>
    <p:extLst>
      <p:ext uri="{BB962C8B-B14F-4D97-AF65-F5344CB8AC3E}">
        <p14:creationId xmlns:p14="http://schemas.microsoft.com/office/powerpoint/2010/main" val="4098897617"/>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C4280F-E911-4FF7-B1B5-10F770B636CB}">
  <ds:schemaRefs>
    <ds:schemaRef ds:uri="http://schemas.microsoft.com/sharepoint/v3/contenttype/forms"/>
  </ds:schemaRefs>
</ds:datastoreItem>
</file>

<file path=customXml/itemProps2.xml><?xml version="1.0" encoding="utf-8"?>
<ds:datastoreItem xmlns:ds="http://schemas.openxmlformats.org/officeDocument/2006/customXml" ds:itemID="{BF8EF391-2BAD-45F4-B22E-736040720C99}">
  <ds:schemaRefs>
    <ds:schemaRef ds:uri="http://www.w3.org/XML/1998/namespace"/>
    <ds:schemaRef ds:uri="http://purl.org/dc/elements/1.1/"/>
    <ds:schemaRef ds:uri="http://schemas.microsoft.com/office/2006/metadata/properties"/>
    <ds:schemaRef ds:uri="http://purl.org/dc/terms/"/>
    <ds:schemaRef ds:uri="8946e33d-fd2f-4ae4-8ee9-d90c129cdf9e"/>
    <ds:schemaRef ds:uri="http://schemas.microsoft.com/office/2006/documentManagement/types"/>
    <ds:schemaRef ds:uri="http://schemas.openxmlformats.org/package/2006/metadata/core-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52605</TotalTime>
  <Words>295</Words>
  <Application>Microsoft Macintosh PowerPoint</Application>
  <PresentationFormat>On-screen Show (4:3)</PresentationFormat>
  <Paragraphs>40</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黑体</vt:lpstr>
      <vt:lpstr>Arial</vt:lpstr>
      <vt:lpstr>Calibri</vt:lpstr>
      <vt:lpstr>Cambria Math</vt:lpstr>
      <vt:lpstr>Times New Roman</vt:lpstr>
      <vt:lpstr>Wingdings</vt:lpstr>
      <vt:lpstr>Thème Office</vt:lpstr>
      <vt:lpstr>Fracture Analysis for the Weld Strip Groove</vt:lpstr>
      <vt:lpstr>FAD of Different Shell Locations of MQXFAP1b</vt:lpstr>
      <vt:lpstr>FAD with Different Fillet Sizes in the End Shell</vt:lpstr>
    </vt:vector>
  </TitlesOfParts>
  <Company>LBNL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HiLumi-Pres-Template-4-3-LARP</dc:title>
  <dc:creator>Heng Pan</dc:creator>
  <cp:lastModifiedBy>Soren Prestemon</cp:lastModifiedBy>
  <cp:revision>1190</cp:revision>
  <cp:lastPrinted>2017-05-11T15:20:58Z</cp:lastPrinted>
  <dcterms:created xsi:type="dcterms:W3CDTF">2016-03-23T12:58:39Z</dcterms:created>
  <dcterms:modified xsi:type="dcterms:W3CDTF">2019-05-22T20:47:27Z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