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3" r:id="rId2"/>
    <p:sldId id="806" r:id="rId3"/>
    <p:sldId id="1052" r:id="rId4"/>
    <p:sldId id="1060" r:id="rId5"/>
    <p:sldId id="1053" r:id="rId6"/>
    <p:sldId id="1054" r:id="rId7"/>
    <p:sldId id="1055" r:id="rId8"/>
    <p:sldId id="1056" r:id="rId9"/>
    <p:sldId id="1051" r:id="rId10"/>
    <p:sldId id="1061" r:id="rId11"/>
    <p:sldId id="1057" r:id="rId12"/>
    <p:sldId id="1058" r:id="rId13"/>
    <p:sldId id="1059" r:id="rId14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2" autoAdjust="0"/>
    <p:restoredTop sz="94660"/>
  </p:normalViewPr>
  <p:slideViewPr>
    <p:cSldViewPr snapToObjects="1" showGuides="1">
      <p:cViewPr>
        <p:scale>
          <a:sx n="105" d="100"/>
          <a:sy n="105" d="100"/>
        </p:scale>
        <p:origin x="1440" y="1536"/>
      </p:cViewPr>
      <p:guideLst>
        <p:guide orient="horz" pos="408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44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Soren Prestemon     Review of the MQXFAP2 Al-Shell Issue and Lessons Learned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E648E206-9737-7940-BEF3-1C621346E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70" y="548680"/>
            <a:ext cx="3540430" cy="1534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CF305-757A-C44A-B525-5072C9F78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10" y="548680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lumi-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5904215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73172" y="6284350"/>
            <a:ext cx="116802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um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35696" y="6344260"/>
            <a:ext cx="5900220" cy="372090"/>
          </a:xfrm>
        </p:spPr>
        <p:txBody>
          <a:bodyPr/>
          <a:lstStyle/>
          <a:p>
            <a:r>
              <a:rPr lang="en-GB"/>
              <a:t>Soren Prestemon     Review of the MQXFAP2 Al-Shell Issue and Lessons Learned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D3D700-EE58-9942-92CD-DF1F7062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04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89872" y="6356350"/>
            <a:ext cx="534212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905000" y="6263451"/>
            <a:ext cx="1168023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67401"/>
            <a:ext cx="456510" cy="4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Soren Prestemon     Review of the MQXFAP2 Al-Shell Issue and Lessons Learned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dirty="0"/>
              <a:t>Slide title – line 1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  <a:br>
              <a:rPr lang="en-GB" noProof="0" dirty="0"/>
            </a:br>
            <a:r>
              <a:rPr lang="en-GB" noProof="0" dirty="0"/>
              <a:t>Slide title – line 2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Soren Prestemon     Review of the MQXFAP2 Al-Shell Issue and Lessons Learned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C2580D-4E86-A944-9207-F70927A3F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7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1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624198"/>
            <a:ext cx="7200000" cy="825624"/>
          </a:xfrm>
        </p:spPr>
        <p:txBody>
          <a:bodyPr/>
          <a:lstStyle/>
          <a:p>
            <a:r>
              <a:rPr lang="en-GB" dirty="0"/>
              <a:t>Summary statements on lessons-learned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80000" cy="990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Soren Prestemon, Lawrence Berkeley National Laboratory</a:t>
            </a:r>
          </a:p>
          <a:p>
            <a:r>
              <a:rPr lang="en-GB" dirty="0"/>
              <a:t>LBNL Coordinator &amp; L3 Control Account Manager for Structures</a:t>
            </a:r>
          </a:p>
          <a:p>
            <a:r>
              <a:rPr lang="en-GB" dirty="0"/>
              <a:t>LHC AUP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6176094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LBNL – March 22, 2019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E07F-D879-C449-93E3-E7FE4FFD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measurements provide critical data for assessment against 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5263-2BF4-F746-8600-33D2BB9E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628800"/>
            <a:ext cx="7920000" cy="4497363"/>
          </a:xfrm>
        </p:spPr>
        <p:txBody>
          <a:bodyPr/>
          <a:lstStyle/>
          <a:p>
            <a:pPr lvl="1"/>
            <a:r>
              <a:rPr lang="en-US" dirty="0"/>
              <a:t>The cold measurements of Al-7075-T6 give confidence that ample margin exists moving forward</a:t>
            </a:r>
          </a:p>
          <a:p>
            <a:pPr lvl="2"/>
            <a:r>
              <a:rPr lang="en-US" dirty="0"/>
              <a:t>Need to evaluate 10-20 samples to build reliable statistics</a:t>
            </a:r>
          </a:p>
          <a:p>
            <a:pPr lvl="2"/>
            <a:r>
              <a:rPr lang="en-US" dirty="0"/>
              <a:t>Measured data to-date indicates:</a:t>
            </a:r>
          </a:p>
          <a:p>
            <a:pPr lvl="3"/>
            <a:r>
              <a:rPr lang="en-US" dirty="0"/>
              <a:t> some anisotropy in fracture toughness properties</a:t>
            </a:r>
          </a:p>
          <a:p>
            <a:pPr lvl="3"/>
            <a:r>
              <a:rPr lang="en-US" dirty="0"/>
              <a:t>Fairly good reproducibility of properties</a:t>
            </a:r>
          </a:p>
          <a:p>
            <a:pPr lvl="3"/>
            <a:r>
              <a:rPr lang="en-US" dirty="0"/>
              <a:t>General agreement of “typical” material behavior with inverse correlation of yield strength and fracture toughness</a:t>
            </a:r>
          </a:p>
          <a:p>
            <a:pPr lvl="1"/>
            <a:r>
              <a:rPr lang="en-US" dirty="0"/>
              <a:t>“Drops” from each forging are now captured to enable further material property testing as deemed necessary by the project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CB288-315C-0848-BEC5-0E827ED0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780BA-BCCC-E04E-9F31-B7C221BC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4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FC1D-0F16-5D47-8B56-86A84CD9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000"/>
            <a:ext cx="8665800" cy="720000"/>
          </a:xfrm>
        </p:spPr>
        <p:txBody>
          <a:bodyPr/>
          <a:lstStyle/>
          <a:p>
            <a:r>
              <a:rPr lang="en-US" dirty="0"/>
              <a:t>The final Al shell design meets the 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3FF7-D4CC-4E4B-853F-35256324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37" y="961618"/>
            <a:ext cx="8402194" cy="162791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large radii meet two critical needs:</a:t>
            </a:r>
          </a:p>
          <a:p>
            <a:pPr lvl="1"/>
            <a:r>
              <a:rPr lang="en-US" sz="2000" dirty="0"/>
              <a:t>They allow the cutouts to satisfy their purpose</a:t>
            </a:r>
          </a:p>
          <a:p>
            <a:pPr lvl="1"/>
            <a:r>
              <a:rPr lang="en-US" sz="2000" dirty="0"/>
              <a:t>They result in stress concentrations well within linear elastic behavior and well within the FAD </a:t>
            </a:r>
          </a:p>
          <a:p>
            <a:pPr lvl="2"/>
            <a:r>
              <a:rPr lang="en-US" sz="1600" dirty="0"/>
              <a:t>the design criteria require load factor &gt;1.2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74E07-8C63-314C-9B67-22E5F0BB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AFA39-0012-6F41-92D6-88769B4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22AB9-7066-F04C-A0EA-FC00D1A2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173537" cy="27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23BD1-BDFD-194D-A959-3057B639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1961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C62A-FEF4-1647-8D5C-67DA24F4AA16}"/>
              </a:ext>
            </a:extLst>
          </p:cNvPr>
          <p:cNvSpPr txBox="1"/>
          <p:nvPr/>
        </p:nvSpPr>
        <p:spPr>
          <a:xfrm>
            <a:off x="1436022" y="3247968"/>
            <a:ext cx="3712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Load factor with average shell stress 120MPa ±11MPa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4A330E-F2F9-D04F-9A80-BCBE62D7F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778860"/>
                  </p:ext>
                </p:extLst>
              </p:nvPr>
            </p:nvGraphicFramePr>
            <p:xfrm>
              <a:off x="5148064" y="2590217"/>
              <a:ext cx="3276220" cy="99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5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824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Cutouts (MQXFAP1b)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Factor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cutout (10 mm)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−0.03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+0.05</m:t>
                                  </m:r>
                                </m:sup>
                                <m:e/>
                              </m:sPre>
                            </m:oMath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9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cutout (15 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1.43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−0.04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+0.06</m:t>
                                  </m:r>
                                </m:sup>
                                <m:e/>
                              </m:sPre>
                            </m:oMath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4A330E-F2F9-D04F-9A80-BCBE62D7F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778860"/>
                  </p:ext>
                </p:extLst>
              </p:nvPr>
            </p:nvGraphicFramePr>
            <p:xfrm>
              <a:off x="5148064" y="2590217"/>
              <a:ext cx="3276220" cy="99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5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824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Cutouts (MQXFAP1b)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Factor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cutout (10 mm)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138" t="-92593" r="-862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9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cutout (15 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138" t="-192593" r="-862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1CC5DA6-60FB-2141-835E-31833D918CA9}"/>
              </a:ext>
            </a:extLst>
          </p:cNvPr>
          <p:cNvSpPr txBox="1"/>
          <p:nvPr/>
        </p:nvSpPr>
        <p:spPr>
          <a:xfrm>
            <a:off x="1715306" y="5727861"/>
            <a:ext cx="184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15 mm weld block cutout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5FF1E-F49C-C841-807B-C96CE244F993}"/>
              </a:ext>
            </a:extLst>
          </p:cNvPr>
          <p:cNvSpPr txBox="1"/>
          <p:nvPr/>
        </p:nvSpPr>
        <p:spPr>
          <a:xfrm>
            <a:off x="6172200" y="5756258"/>
            <a:ext cx="1644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10 mm triangle cutout</a:t>
            </a:r>
          </a:p>
        </p:txBody>
      </p:sp>
    </p:spTree>
    <p:extLst>
      <p:ext uri="{BB962C8B-B14F-4D97-AF65-F5344CB8AC3E}">
        <p14:creationId xmlns:p14="http://schemas.microsoft.com/office/powerpoint/2010/main" val="373431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7CB4-0965-EF4C-BDA2-41769FF9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cutouts maintain their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4CE9E-6A39-C64D-BA2F-4850F3E2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C94B6-FBB2-A04D-B3C7-3CCDDDB3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BE5B5-D9E8-0947-9475-602AE330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52736"/>
            <a:ext cx="5400600" cy="48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BF09-A249-644F-B78F-F0FF8A7E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514E-3C8A-5D48-9D20-A6CE5E28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developed an understanding of the primary sources at the heart of the MQXFAP2 fractured shell</a:t>
            </a:r>
          </a:p>
          <a:p>
            <a:endParaRPr lang="en-US" dirty="0"/>
          </a:p>
          <a:p>
            <a:r>
              <a:rPr lang="en-US" dirty="0"/>
              <a:t>We have developed a thorough set of Design Criteria that enable us to design within a safe envelop for both brittle and tough materials</a:t>
            </a:r>
          </a:p>
          <a:p>
            <a:endParaRPr lang="en-US" dirty="0"/>
          </a:p>
          <a:p>
            <a:r>
              <a:rPr lang="en-US" dirty="0"/>
              <a:t>We now have a design that meets the Design Criteria while satisfying the technical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F79CC-C98E-1C46-A80E-9185F428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2A121-E2A6-EE45-ACF2-3AB7E669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4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Lessons learned:</a:t>
            </a:r>
          </a:p>
          <a:p>
            <a:pPr lvl="1"/>
            <a:r>
              <a:rPr lang="en-GB" dirty="0"/>
              <a:t>Understanding of MQXFAP2 shell fracture</a:t>
            </a:r>
          </a:p>
          <a:p>
            <a:pPr lvl="1"/>
            <a:r>
              <a:rPr lang="en-GB" dirty="0"/>
              <a:t>Communicating and handling non-conformance</a:t>
            </a:r>
          </a:p>
          <a:p>
            <a:pPr lvl="1"/>
            <a:r>
              <a:rPr lang="en-GB" dirty="0"/>
              <a:t>Enhanced QC for flaw detection</a:t>
            </a:r>
          </a:p>
          <a:p>
            <a:pPr lvl="1"/>
            <a:r>
              <a:rPr lang="en-GB" dirty="0"/>
              <a:t>Implications of integration features</a:t>
            </a:r>
          </a:p>
          <a:p>
            <a:pPr lvl="1"/>
            <a:r>
              <a:rPr lang="en-GB" dirty="0"/>
              <a:t>Designing within Criteria</a:t>
            </a:r>
          </a:p>
          <a:p>
            <a:pPr lvl="1"/>
            <a:endParaRPr lang="en-GB" dirty="0"/>
          </a:p>
          <a:p>
            <a:r>
              <a:rPr lang="en-GB" dirty="0"/>
              <a:t>Status of shell design moving forward</a:t>
            </a:r>
          </a:p>
          <a:p>
            <a:pPr lvl="1"/>
            <a:r>
              <a:rPr lang="en-GB" dirty="0"/>
              <a:t>Satisfy design criteria</a:t>
            </a:r>
          </a:p>
          <a:p>
            <a:pPr lvl="1"/>
            <a:r>
              <a:rPr lang="en-GB" dirty="0"/>
              <a:t>Meet integration feature requirements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55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27FD-3323-7543-A1FF-2FE2417D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general understanding of the issues leading to the MQXFAP2 shell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18ED-CC51-CD4D-AAB3-8B7252EE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8074800" cy="50181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Very tight radii on a short end shell:</a:t>
            </a:r>
          </a:p>
          <a:p>
            <a:pPr lvl="1"/>
            <a:r>
              <a:rPr lang="en-US" dirty="0"/>
              <a:t>Led to enhanced stress concentrations</a:t>
            </a:r>
          </a:p>
          <a:p>
            <a:pPr lvl="1"/>
            <a:r>
              <a:rPr lang="en-US" dirty="0"/>
              <a:t>Analysis predicts plastic region </a:t>
            </a:r>
          </a:p>
          <a:p>
            <a:pPr lvl="2"/>
            <a:r>
              <a:rPr lang="en-US" dirty="0"/>
              <a:t>strains can exceed the tensile limit of the material and introduce cracks</a:t>
            </a:r>
          </a:p>
          <a:p>
            <a:pPr lvl="2"/>
            <a:r>
              <a:rPr lang="en-US" dirty="0"/>
              <a:t>Propagation of the cracks is then possible under some stress scenarios</a:t>
            </a:r>
          </a:p>
          <a:p>
            <a:pPr lvl="2"/>
            <a:endParaRPr lang="en-US" dirty="0"/>
          </a:p>
          <a:p>
            <a:r>
              <a:rPr lang="en-US" dirty="0"/>
              <a:t>Fairly high stress level on (all) shells</a:t>
            </a:r>
          </a:p>
          <a:p>
            <a:pPr lvl="1"/>
            <a:r>
              <a:rPr lang="en-US" dirty="0"/>
              <a:t>Decision to apply collar key interception played a role</a:t>
            </a:r>
          </a:p>
          <a:p>
            <a:pPr lvl="1"/>
            <a:endParaRPr lang="en-US" dirty="0"/>
          </a:p>
          <a:p>
            <a:r>
              <a:rPr lang="en-US" dirty="0"/>
              <a:t>Additional elements that </a:t>
            </a:r>
            <a:r>
              <a:rPr lang="en-US" b="1" i="1" u="sng" dirty="0"/>
              <a:t>may</a:t>
            </a:r>
            <a:r>
              <a:rPr lang="en-US" dirty="0"/>
              <a:t> have enhanced the return end shell stress:</a:t>
            </a:r>
          </a:p>
          <a:p>
            <a:pPr lvl="1"/>
            <a:r>
              <a:rPr lang="en-US" dirty="0"/>
              <a:t>Pole key was extended – first time in AUP: </a:t>
            </a:r>
          </a:p>
          <a:p>
            <a:pPr lvl="2"/>
            <a:r>
              <a:rPr lang="en-US" dirty="0"/>
              <a:t>Results in “stiffer” ends</a:t>
            </a:r>
          </a:p>
          <a:p>
            <a:pPr lvl="2"/>
            <a:r>
              <a:rPr lang="en-US" dirty="0"/>
              <a:t>Had been successfully used by CERN </a:t>
            </a:r>
          </a:p>
          <a:p>
            <a:pPr lvl="3"/>
            <a:r>
              <a:rPr lang="en-US" dirty="0"/>
              <a:t>(reduces stresses on coil ends)</a:t>
            </a:r>
          </a:p>
          <a:p>
            <a:pPr lvl="1"/>
            <a:r>
              <a:rPr lang="en-US" dirty="0"/>
              <a:t>RE shell is first to see cold He gas – possible enhanced stress during cooldown</a:t>
            </a:r>
          </a:p>
          <a:p>
            <a:pPr lvl="2"/>
            <a:r>
              <a:rPr lang="en-US" dirty="0"/>
              <a:t>High-conductivity and low heat capacity of Al as compared to yokes, masters, pads, and coils</a:t>
            </a:r>
          </a:p>
          <a:p>
            <a:pPr lvl="1"/>
            <a:r>
              <a:rPr lang="en-US" dirty="0"/>
              <a:t>Tolerances may have resulted in higher stress on end-shell</a:t>
            </a:r>
          </a:p>
          <a:p>
            <a:pPr lvl="2"/>
            <a:r>
              <a:rPr lang="en-US" dirty="0"/>
              <a:t>Typical band of shell stresses measure ~ 25-30MPa; end shells typically not monitored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DC676-FA36-774D-915C-6BB03055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46407-62A7-CD49-9A91-E12E194B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6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031-BE0D-3746-9636-A5DA4339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and limits of the FEA analysis and the Failure Assessment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CA9F-6935-B449-9851-5D59A6B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19200"/>
            <a:ext cx="8640960" cy="48020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analysis effort provides…</a:t>
            </a:r>
          </a:p>
          <a:p>
            <a:pPr lvl="1"/>
            <a:r>
              <a:rPr lang="en-US" dirty="0"/>
              <a:t>An understanding of the critical roles (sensitivities) of parameters</a:t>
            </a:r>
          </a:p>
          <a:p>
            <a:pPr lvl="2"/>
            <a:r>
              <a:rPr lang="en-US" dirty="0"/>
              <a:t>E.g. corner radii, membrane stress, yield and tensile stress, K</a:t>
            </a:r>
            <a:r>
              <a:rPr lang="en-US" baseline="-25000" dirty="0"/>
              <a:t>1c</a:t>
            </a:r>
          </a:p>
          <a:p>
            <a:pPr lvl="1"/>
            <a:r>
              <a:rPr lang="en-US" dirty="0"/>
              <a:t>A means of </a:t>
            </a:r>
            <a:r>
              <a:rPr lang="en-US" u="sng" dirty="0"/>
              <a:t>qualitatively</a:t>
            </a:r>
            <a:r>
              <a:rPr lang="en-US" dirty="0"/>
              <a:t> understanding the failure mechanism</a:t>
            </a:r>
          </a:p>
          <a:p>
            <a:pPr lvl="1"/>
            <a:r>
              <a:rPr lang="en-US" dirty="0"/>
              <a:t>A means of comparing different cases in terms of margin</a:t>
            </a:r>
          </a:p>
          <a:p>
            <a:pPr lvl="1"/>
            <a:endParaRPr lang="en-US" dirty="0"/>
          </a:p>
          <a:p>
            <a:r>
              <a:rPr lang="en-US" dirty="0"/>
              <a:t>The analysis effort does not…</a:t>
            </a:r>
          </a:p>
          <a:p>
            <a:pPr lvl="1"/>
            <a:r>
              <a:rPr lang="en-US" dirty="0"/>
              <a:t>Provide a clean line for a fail/no-fail design</a:t>
            </a:r>
          </a:p>
          <a:p>
            <a:pPr lvl="1"/>
            <a:r>
              <a:rPr lang="en-US" dirty="0"/>
              <a:t>Need design margin and avoid plastic regime</a:t>
            </a:r>
          </a:p>
          <a:p>
            <a:pPr lvl="1"/>
            <a:endParaRPr lang="en-US" dirty="0"/>
          </a:p>
          <a:p>
            <a:r>
              <a:rPr lang="en-US" dirty="0"/>
              <a:t>The FAD </a:t>
            </a:r>
            <a:r>
              <a:rPr lang="en-US" b="1" i="1" dirty="0"/>
              <a:t>assumes</a:t>
            </a:r>
            <a:r>
              <a:rPr lang="en-US" dirty="0"/>
              <a:t> a flaw and evaluates the design against failure</a:t>
            </a:r>
          </a:p>
          <a:p>
            <a:pPr lvl="1"/>
            <a:r>
              <a:rPr lang="en-US" dirty="0"/>
              <a:t>Not meant to evaluate designs outside of LEFM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ACD17-E85C-EE43-8E85-03F9A771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D3F7A-A96F-A946-9B95-324D149F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7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CF2-C259-0D42-B0BE-7484A688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and handling non-conformance is critical for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8CD57-4584-3D4B-92FC-0CF20A8F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56792"/>
            <a:ext cx="7920000" cy="4569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shell cutout radii were flagged by the manufacturer as non-conforming, and accepted</a:t>
            </a:r>
          </a:p>
          <a:p>
            <a:pPr lvl="1"/>
            <a:r>
              <a:rPr lang="en-US" dirty="0"/>
              <a:t>Non-conforming parts must be rejected or quarantined for further review by L3 and L2</a:t>
            </a:r>
          </a:p>
          <a:p>
            <a:pPr lvl="1"/>
            <a:r>
              <a:rPr lang="en-US" dirty="0"/>
              <a:t>Project is providing explicit guidance moving forward</a:t>
            </a:r>
          </a:p>
          <a:p>
            <a:pPr lvl="1"/>
            <a:endParaRPr lang="en-US" dirty="0"/>
          </a:p>
          <a:p>
            <a:r>
              <a:rPr lang="en-US" dirty="0"/>
              <a:t>Requires regular communication with vendor in order to minimize cost and schedule impact</a:t>
            </a:r>
          </a:p>
          <a:p>
            <a:pPr lvl="1"/>
            <a:r>
              <a:rPr lang="en-US" dirty="0"/>
              <a:t>If possible we need to avoid just-in-time procurements, where non-conformance leads directly to schedule delay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35012-797B-7A41-B027-728F82D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88FE6-DE9E-2B4A-A534-544873E8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5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F15E-9F2C-CC4A-B684-EE6DEA1A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detection is a critical element to avoid fracture of the Al shells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0F4E-60C2-324F-B93C-862BCE74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56792"/>
            <a:ext cx="7920000" cy="4569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Based on feedback from experts, we have enhanced our flaw QC:</a:t>
            </a:r>
          </a:p>
          <a:p>
            <a:pPr lvl="1"/>
            <a:r>
              <a:rPr lang="en-US" dirty="0"/>
              <a:t>Tightened ultrasonic inspection of the forgings from A to AA</a:t>
            </a:r>
          </a:p>
          <a:p>
            <a:pPr lvl="1"/>
            <a:r>
              <a:rPr lang="en-US" dirty="0"/>
              <a:t>Added post-machining dye penetrant inspection to catch any surface flaws</a:t>
            </a:r>
          </a:p>
          <a:p>
            <a:pPr lvl="1"/>
            <a:endParaRPr lang="en-US" dirty="0"/>
          </a:p>
          <a:p>
            <a:r>
              <a:rPr lang="en-US" dirty="0"/>
              <a:t>From each forging we now capture a material drop from which mechanical property samples can be made</a:t>
            </a:r>
          </a:p>
          <a:p>
            <a:pPr lvl="1"/>
            <a:r>
              <a:rPr lang="en-US" dirty="0"/>
              <a:t>Intend to evaluate 10+ K</a:t>
            </a:r>
            <a:r>
              <a:rPr lang="en-US" baseline="-25000" dirty="0"/>
              <a:t>1c</a:t>
            </a:r>
            <a:r>
              <a:rPr lang="en-US" dirty="0"/>
              <a:t> samples (C-L orientation) to build statistics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2B02F-016B-0940-A701-A8A3BBA8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6BD37-D8A6-024A-81BB-90BF3B55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5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4159-F7DF-CF4C-A2FE-68757C63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1219200"/>
          </a:xfrm>
        </p:spPr>
        <p:txBody>
          <a:bodyPr/>
          <a:lstStyle/>
          <a:p>
            <a:r>
              <a:rPr lang="en-US" sz="2400" dirty="0"/>
              <a:t>Implications of features added for “downstream” integration need to be properly understood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3733-CA35-7E4F-9F6D-A3BB9F88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22075"/>
            <a:ext cx="79200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The cutouts were added during the design phase to address cryostat integration needs</a:t>
            </a:r>
          </a:p>
          <a:p>
            <a:pPr lvl="1"/>
            <a:r>
              <a:rPr lang="en-US" sz="2000" dirty="0"/>
              <a:t>Al shells were initially designed purely to prestress coils via circumferential tension (hoop stress)</a:t>
            </a:r>
          </a:p>
          <a:p>
            <a:pPr lvl="1"/>
            <a:r>
              <a:rPr lang="en-US" sz="2000" dirty="0"/>
              <a:t>We did not fully recognize the implications of the addition of the cutouts</a:t>
            </a:r>
          </a:p>
          <a:p>
            <a:r>
              <a:rPr lang="en-US" sz="2400" i="1" dirty="0"/>
              <a:t>This is mainly a lessons-learned for future projects</a:t>
            </a:r>
          </a:p>
          <a:p>
            <a:endParaRPr lang="en-US" sz="2400" dirty="0"/>
          </a:p>
          <a:p>
            <a:r>
              <a:rPr lang="en-US" sz="2400" dirty="0"/>
              <a:t>Design Criteria help by providing a ”formalism” to evaluate the impact of design changes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A845D-FE4A-ED40-B16E-84BE0289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9057-C36E-0A4E-931E-E2D05198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46BA-971A-AD49-A41C-7DFB26A8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support the project design on multiple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33F1-D006-A346-AB35-79D4BB98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 the analysis process </a:t>
            </a:r>
          </a:p>
          <a:p>
            <a:r>
              <a:rPr lang="en-US" dirty="0"/>
              <a:t>Enable the project to leverage the material properties within a safe envelop</a:t>
            </a:r>
          </a:p>
          <a:p>
            <a:r>
              <a:rPr lang="en-US" dirty="0"/>
              <a:t>Provide a systematic “formalism” that instills rigor to the design process</a:t>
            </a:r>
          </a:p>
          <a:p>
            <a:r>
              <a:rPr lang="en-US" dirty="0"/>
              <a:t>Facilitates design reviews and the evaluation of potential impact of design changes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3D1DF-8AEE-B147-88BE-0093F07E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89E08-AAE3-8841-98FC-A537F2E3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3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8352488" cy="720000"/>
          </a:xfrm>
        </p:spPr>
        <p:txBody>
          <a:bodyPr/>
          <a:lstStyle/>
          <a:p>
            <a:r>
              <a:rPr lang="en-US" dirty="0"/>
              <a:t>Recap: modifications of shells address the Design Criteria requirements for brittle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0"/>
            <a:ext cx="3528392" cy="4906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10 mm radius on the triangular slots</a:t>
            </a:r>
          </a:p>
          <a:p>
            <a:endParaRPr lang="en-US" dirty="0"/>
          </a:p>
          <a:p>
            <a:r>
              <a:rPr lang="en-US" dirty="0"/>
              <a:t>15 mm radius on the square slots</a:t>
            </a:r>
          </a:p>
          <a:p>
            <a:endParaRPr lang="en-US" dirty="0"/>
          </a:p>
          <a:p>
            <a:r>
              <a:rPr lang="en-US" dirty="0"/>
              <a:t>Class AA ultrasonic flaw detection on forgings</a:t>
            </a:r>
          </a:p>
          <a:p>
            <a:endParaRPr lang="en-US" dirty="0"/>
          </a:p>
          <a:p>
            <a:r>
              <a:rPr lang="en-US" dirty="0"/>
              <a:t>Post-machining dye-penetrant testing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02" y="1412776"/>
            <a:ext cx="4886598" cy="42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7524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106241</TotalTime>
  <Words>1040</Words>
  <Application>Microsoft Macintosh PowerPoint</Application>
  <PresentationFormat>On-screen Show (4:3)</PresentationFormat>
  <Paragraphs>137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Times New Roman</vt:lpstr>
      <vt:lpstr>Wingdings</vt:lpstr>
      <vt:lpstr>1_Thème Office</vt:lpstr>
      <vt:lpstr>Summary statements on lessons-learned</vt:lpstr>
      <vt:lpstr>Outline</vt:lpstr>
      <vt:lpstr>We have a general understanding of the issues leading to the MQXFAP2 shell failure</vt:lpstr>
      <vt:lpstr>Value and limits of the FEA analysis and the Failure Assessment Diagram</vt:lpstr>
      <vt:lpstr>Communicating and handling non-conformance is critical for the project</vt:lpstr>
      <vt:lpstr>Flaw detection is a critical element to avoid fracture of the Al shells</vt:lpstr>
      <vt:lpstr>Implications of features added for “downstream” integration need to be properly understood </vt:lpstr>
      <vt:lpstr>Design Criteria support the project design on multiple fronts</vt:lpstr>
      <vt:lpstr>Recap: modifications of shells address the Design Criteria requirements for brittle materials</vt:lpstr>
      <vt:lpstr>Cold measurements provide critical data for assessment against design criteria</vt:lpstr>
      <vt:lpstr>The final Al shell design meets the Design Criteria</vt:lpstr>
      <vt:lpstr>The cutouts maintain their function</vt:lpstr>
      <vt:lpstr>Conclusions</vt:lpstr>
    </vt:vector>
  </TitlesOfParts>
  <Company>APO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Soren Prestemon</cp:lastModifiedBy>
  <cp:revision>1408</cp:revision>
  <cp:lastPrinted>2018-12-19T12:02:04Z</cp:lastPrinted>
  <dcterms:created xsi:type="dcterms:W3CDTF">2016-03-23T12:58:39Z</dcterms:created>
  <dcterms:modified xsi:type="dcterms:W3CDTF">2019-03-22T13:27:37Z</dcterms:modified>
</cp:coreProperties>
</file>