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37dcd8f2e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37dcd8f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7dcd8f2e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7dcd8f2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7dcd8f2e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7dcd8f2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7dcd8f2e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7dcd8f2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46eda573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46eda57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37dcd8f2e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37dcd8f2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37dcd8f2e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37dcd8f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3b72bd1ee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3b72bd1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88c18dda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88c18dda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46eda573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46eda57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44cf4542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44cf454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88c18ddad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88c18dda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b72bd1ee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3b72bd1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46eda573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46eda57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7dcd8f2e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37dcd8f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3200" y="-152400"/>
            <a:ext cx="6629400" cy="5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457200" y="563760"/>
            <a:ext cx="8229600" cy="30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7200"/>
              <a:buNone/>
              <a:defRPr sz="7200">
                <a:solidFill>
                  <a:srgbClr val="5B0F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200" y="3716392"/>
            <a:ext cx="8229600" cy="1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>
            <a:off x="457200" y="411480"/>
            <a:ext cx="8229600" cy="0"/>
          </a:xfrm>
          <a:prstGeom prst="straightConnector1">
            <a:avLst/>
          </a:prstGeom>
          <a:noFill/>
          <a:ln cap="flat" cmpd="sng" w="571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2"/>
          <p:cNvCxnSpPr/>
          <p:nvPr/>
        </p:nvCxnSpPr>
        <p:spPr>
          <a:xfrm>
            <a:off x="457200" y="3633383"/>
            <a:ext cx="8229600" cy="0"/>
          </a:xfrm>
          <a:prstGeom prst="straightConnector1">
            <a:avLst/>
          </a:prstGeom>
          <a:noFill/>
          <a:ln cap="flat" cmpd="sng" w="571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55" name="Google Shape;55;p12"/>
          <p:cNvCxnSpPr>
            <a:endCxn id="56" idx="1"/>
          </p:cNvCxnSpPr>
          <p:nvPr/>
        </p:nvCxnSpPr>
        <p:spPr>
          <a:xfrm>
            <a:off x="219175" y="990596"/>
            <a:ext cx="8091600" cy="0"/>
          </a:xfrm>
          <a:prstGeom prst="straightConnector1">
            <a:avLst/>
          </a:prstGeom>
          <a:noFill/>
          <a:ln cap="flat" cmpd="sng" w="5080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7830" y="65988"/>
            <a:ext cx="1914500" cy="8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cxnSp>
        <p:nvCxnSpPr>
          <p:cNvPr id="63" name="Google Shape;63;p13"/>
          <p:cNvCxnSpPr>
            <a:endCxn id="64" idx="1"/>
          </p:cNvCxnSpPr>
          <p:nvPr/>
        </p:nvCxnSpPr>
        <p:spPr>
          <a:xfrm>
            <a:off x="219175" y="990596"/>
            <a:ext cx="8091600" cy="0"/>
          </a:xfrm>
          <a:prstGeom prst="straightConnector1">
            <a:avLst/>
          </a:prstGeom>
          <a:noFill/>
          <a:ln cap="flat" cmpd="sng" w="5080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cxnSp>
        <p:nvCxnSpPr>
          <p:cNvPr id="68" name="Google Shape;68;p14"/>
          <p:cNvCxnSpPr>
            <a:endCxn id="69" idx="1"/>
          </p:cNvCxnSpPr>
          <p:nvPr/>
        </p:nvCxnSpPr>
        <p:spPr>
          <a:xfrm>
            <a:off x="219175" y="990596"/>
            <a:ext cx="8091600" cy="0"/>
          </a:xfrm>
          <a:prstGeom prst="straightConnector1">
            <a:avLst/>
          </a:prstGeom>
          <a:noFill/>
          <a:ln cap="flat" cmpd="sng" w="5080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cxnSp>
        <p:nvCxnSpPr>
          <p:cNvPr id="73" name="Google Shape;73;p15"/>
          <p:cNvCxnSpPr/>
          <p:nvPr/>
        </p:nvCxnSpPr>
        <p:spPr>
          <a:xfrm>
            <a:off x="457200" y="4317761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20" name="Google Shape;20;p4"/>
          <p:cNvCxnSpPr>
            <a:endCxn id="21" idx="1"/>
          </p:cNvCxnSpPr>
          <p:nvPr/>
        </p:nvCxnSpPr>
        <p:spPr>
          <a:xfrm>
            <a:off x="219175" y="990596"/>
            <a:ext cx="8091600" cy="0"/>
          </a:xfrm>
          <a:prstGeom prst="straightConnector1">
            <a:avLst/>
          </a:prstGeom>
          <a:noFill/>
          <a:ln cap="flat" cmpd="sng" w="5080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/>
        </p:nvSpPr>
        <p:spPr>
          <a:xfrm>
            <a:off x="5583125" y="4860650"/>
            <a:ext cx="3560700" cy="28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Ilija Vukotic, September 30</a:t>
            </a:r>
            <a:r>
              <a:rPr baseline="30000" lang="en" sz="1200">
                <a:solidFill>
                  <a:srgbClr val="666666"/>
                </a:solidFill>
              </a:rPr>
              <a:t>th</a:t>
            </a:r>
            <a:r>
              <a:rPr lang="en" sz="1200">
                <a:solidFill>
                  <a:srgbClr val="666666"/>
                </a:solidFill>
              </a:rPr>
              <a:t>, 2019  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cxnSp>
        <p:nvCxnSpPr>
          <p:cNvPr id="27" name="Google Shape;27;p5"/>
          <p:cNvCxnSpPr>
            <a:endCxn id="28" idx="1"/>
          </p:cNvCxnSpPr>
          <p:nvPr/>
        </p:nvCxnSpPr>
        <p:spPr>
          <a:xfrm>
            <a:off x="219175" y="990596"/>
            <a:ext cx="8091600" cy="0"/>
          </a:xfrm>
          <a:prstGeom prst="straightConnector1">
            <a:avLst/>
          </a:prstGeom>
          <a:noFill/>
          <a:ln cap="flat" cmpd="sng" w="5080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DA0002"/>
                </a:solidFill>
              </a:defRPr>
            </a:lvl9pPr>
          </a:lstStyle>
          <a:p/>
        </p:txBody>
      </p:sp>
      <p:cxnSp>
        <p:nvCxnSpPr>
          <p:cNvPr id="31" name="Google Shape;31;p6"/>
          <p:cNvCxnSpPr>
            <a:endCxn id="32" idx="1"/>
          </p:cNvCxnSpPr>
          <p:nvPr/>
        </p:nvCxnSpPr>
        <p:spPr>
          <a:xfrm>
            <a:off x="219175" y="990596"/>
            <a:ext cx="8091600" cy="0"/>
          </a:xfrm>
          <a:prstGeom prst="straightConnector1">
            <a:avLst/>
          </a:prstGeom>
          <a:noFill/>
          <a:ln cap="flat" cmpd="sng" w="5080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cxnSp>
        <p:nvCxnSpPr>
          <p:cNvPr id="35" name="Google Shape;35;p7"/>
          <p:cNvCxnSpPr/>
          <p:nvPr/>
        </p:nvCxnSpPr>
        <p:spPr>
          <a:xfrm>
            <a:off x="457200" y="4317761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8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3200" y="-152400"/>
            <a:ext cx="6629400" cy="5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>
            <p:ph type="ctrTitle"/>
          </p:nvPr>
        </p:nvSpPr>
        <p:spPr>
          <a:xfrm>
            <a:off x="457200" y="563760"/>
            <a:ext cx="8229600" cy="30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7200"/>
              <a:buNone/>
              <a:defRPr sz="7200">
                <a:solidFill>
                  <a:srgbClr val="5B0F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457200" y="3716392"/>
            <a:ext cx="8229600" cy="1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47" name="Google Shape;47;p10"/>
          <p:cNvCxnSpPr/>
          <p:nvPr/>
        </p:nvCxnSpPr>
        <p:spPr>
          <a:xfrm>
            <a:off x="457200" y="411480"/>
            <a:ext cx="8229600" cy="0"/>
          </a:xfrm>
          <a:prstGeom prst="straightConnector1">
            <a:avLst/>
          </a:prstGeom>
          <a:noFill/>
          <a:ln cap="flat" cmpd="sng" w="571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0"/>
          <p:cNvCxnSpPr/>
          <p:nvPr/>
        </p:nvCxnSpPr>
        <p:spPr>
          <a:xfrm>
            <a:off x="457200" y="3633383"/>
            <a:ext cx="8229600" cy="0"/>
          </a:xfrm>
          <a:prstGeom prst="straightConnector1">
            <a:avLst/>
          </a:prstGeom>
          <a:noFill/>
          <a:ln cap="flat" cmpd="sng" w="57150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Char char="●"/>
              <a:defRPr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cxnSp>
        <p:nvCxnSpPr>
          <p:cNvPr id="7" name="Google Shape;7;p1"/>
          <p:cNvCxnSpPr/>
          <p:nvPr/>
        </p:nvCxnSpPr>
        <p:spPr>
          <a:xfrm>
            <a:off x="457200" y="5023260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3600"/>
              <a:buFont typeface="Proxima Nova"/>
              <a:buNone/>
              <a:defRPr b="1" sz="3600">
                <a:solidFill>
                  <a:srgbClr val="5B0F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Char char="●"/>
              <a:defRPr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cxnSp>
        <p:nvCxnSpPr>
          <p:cNvPr id="40" name="Google Shape;40;p9"/>
          <p:cNvCxnSpPr/>
          <p:nvPr/>
        </p:nvCxnSpPr>
        <p:spPr>
          <a:xfrm>
            <a:off x="457200" y="5023260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3600"/>
              <a:buFont typeface="Proxima Nova"/>
              <a:buNone/>
              <a:defRPr b="1" sz="3600">
                <a:solidFill>
                  <a:srgbClr val="5B0F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atlas-ml.org/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codas.slateci.net/" TargetMode="External"/><Relationship Id="rId6" Type="http://schemas.openxmlformats.org/officeDocument/2006/relationships/hyperlink" Target="https://ml.maniac.uchicago.edu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38384" y="3716400"/>
            <a:ext cx="8370900" cy="1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  Ilija Vukotic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64125" y="4550700"/>
            <a:ext cx="81465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University of Chicago</a:t>
            </a:r>
            <a:r>
              <a:rPr lang="en">
                <a:solidFill>
                  <a:srgbClr val="666666"/>
                </a:solidFill>
              </a:rPr>
              <a:t>, September 30th, 2019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4" name="Google Shape;84;p17"/>
          <p:cNvSpPr txBox="1"/>
          <p:nvPr>
            <p:ph type="ctrTitle"/>
          </p:nvPr>
        </p:nvSpPr>
        <p:spPr>
          <a:xfrm>
            <a:off x="457200" y="1000900"/>
            <a:ext cx="7568400" cy="25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ES at UChicago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MWT2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descr="ATLAS-Logo-Square-Blue-RGB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950" y="3741675"/>
            <a:ext cx="1214825" cy="12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to ES 7.3 - ES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Took half day and everything looked fine.</a:t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3 days later cluster became unstable. A random data node would disconnect from cluster and would not be able to reconnect (flapping). </a:t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lot of efforts from UC admins looking for the reasons and a solution:</a:t>
            </a:r>
            <a:endParaRPr sz="14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Created new backups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Removed write access from some roles. 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Firewalled cluster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Disabled kibana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Reduced number of replicas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Closed all very large indices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Stopped ingress and client nodes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…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 lot of complications as nodes started corrupting metadata. Several open-heart surgeries with hex editor on nodes metadata. Backup was incredibly important.</a:t>
            </a:r>
            <a:endParaRPr sz="1200"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Finally added 1 more data node and one dedicated node for kibana/ingress. That made it </a:t>
            </a:r>
            <a:r>
              <a:rPr b="1" lang="en" sz="2400">
                <a:solidFill>
                  <a:srgbClr val="38761D"/>
                </a:solidFill>
              </a:rPr>
              <a:t>stable</a:t>
            </a:r>
            <a:r>
              <a:rPr lang="en" sz="1200"/>
              <a:t>. 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to ES 7.3 - Kibana &amp; Logstash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Kibana stores all the index-patterns, searches, visualizations, dashboards in its own index.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Upgrade needs to change format for most of them. 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lot of new limitations and issues cropped up:</a:t>
            </a:r>
            <a:endParaRPr sz="1800"/>
          </a:p>
          <a:p>
            <a: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User defined variables with spaces and special characters not allowed any more, old ones could only be deleted.</a:t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Variables defined in “Express” language not allowed. All of them have to be rewritten in “Painless”. </a:t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Painless changed too. Now one have a different way to check if a variable is present in the document.</a:t>
            </a:r>
            <a:r>
              <a:rPr lang="en" sz="1400"/>
              <a:t>  </a:t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Some old searches and visualizations could not be re-mapped to new kibana document format. These were lost. Visualizations relying on lost searches or using user defined varibles that don’t exist anymore also don’t work.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to ES 7.3 - Kibana &amp; Logstash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Some dashboards took months to make. We have to fix them.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have both old index backed up and also all Kibana objects exported as JSON.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are over 30000 objects people saved, large part of them still works and some part is not needed any more.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will fix first ones that people need right away: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Recreate user defined variables that are needed.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Recreate searches needed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Manually edit visualizations json documents to point to the recreated objects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Reimport them 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to ES 7.3 - Client side updates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update breaks some clients codes: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Some clients were still trying to send multiple doc types.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Some clients were sending docs with implicit boolean conversion.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Client API changed so one can’t just upgrade client and expect code will work.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Responses to requests from even old clients changed so that code needs updates. eg. to get number of hits in the search instead of doing: response.hits.hits.total one has to do: response.hits.hits.total.value.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52400" y="290425"/>
            <a:ext cx="8229600" cy="13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Alarm &amp;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Alert service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Part of our platform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Moved mailing to MailGun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 number of reports in place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Some alerts: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ES, Kibana state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Indexing rates per source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Complex analysis alerts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“Advanced” users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b="28129" l="16268" r="0" t="0"/>
          <a:stretch/>
        </p:blipFill>
        <p:spPr>
          <a:xfrm>
            <a:off x="3817225" y="36975"/>
            <a:ext cx="5225700" cy="25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126" y="2140073"/>
            <a:ext cx="4970703" cy="28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ML platform</a:t>
            </a:r>
            <a:endParaRPr/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4215250" y="387875"/>
            <a:ext cx="2387700" cy="3099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https://www.atlas-ml.org/</a:t>
            </a:r>
            <a:endParaRPr b="1"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24825"/>
            <a:ext cx="5215823" cy="322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5368225" y="1075900"/>
            <a:ext cx="36516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Nodejs, express/pug site running on k8s. Has full control of k8s deployments.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Easy to customize/deploy elsewhere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ML workshops (eg.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CODAS</a:t>
            </a:r>
            <a:r>
              <a:rPr lang="en" sz="1400"/>
              <a:t>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Teaching computational physics courses (eg.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Phys 250</a:t>
            </a:r>
            <a:r>
              <a:rPr lang="en" sz="1400"/>
              <a:t>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Uses Globus authentication.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Authorization by the instance owner.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Limits resources per instance.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Extensible. Current services: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Private/Private JupyterLab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SparkJobs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Caffe ML service </a:t>
            </a:r>
            <a:endParaRPr sz="1400"/>
          </a:p>
        </p:txBody>
      </p:sp>
      <p:sp>
        <p:nvSpPr>
          <p:cNvPr id="193" name="Google Shape;193;p31"/>
          <p:cNvSpPr txBox="1"/>
          <p:nvPr/>
        </p:nvSpPr>
        <p:spPr>
          <a:xfrm>
            <a:off x="2844450" y="3002450"/>
            <a:ext cx="2660100" cy="2055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Current hardware: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5 CPU only nodes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1 node with 8x 1080Ti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1 node with 2xTesla k20c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only node scratch space, can directly access ES, ATLAS data through xroot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To add: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NVidia Jetson Nano inference dev board.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upgrade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/>
              <a:t>Thanks to SAND project funds we will add new hardware to our analytics platform.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/>
              <a:t>4 new ES data nodes. R640 Xeon Gold 5215 (10/20 cores) 7TB SSD 2x10Gbps NIC. About 32k$.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/>
              <a:t>Two ML nodes first 8 x 2080Ti GPU, second 4 x V100 (25-32k$ each)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52400" y="197825"/>
            <a:ext cx="86952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303425" y="1244600"/>
            <a:ext cx="83718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7+ ES deployments </a:t>
            </a: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 UC</a:t>
            </a: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Managed by different people, different use cases, cluster scales.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than year ago we had a UC ES users get together to exchange experiences.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None of them pays for support.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 am physicist on ATLAS experiment. 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 UC we run MWT2 Tier2 computing center (22k + cores, 12PB+ storage,.. )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provide Monitoring, Analytics and ML platforms for ADC (ATLAS distributed computing). 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ES we manage is a part of that infrastructure.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Analytics Infrastructure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152400" y="998019"/>
            <a:ext cx="4378800" cy="3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CERN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DB  - Oracle, Hadoop, Ingress, Elastic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Processing - Sqoop, pig, Spark, SWAN, Kubernetes cluster 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UC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Elasticsearch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K8s cluster, ML platform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85567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476325" y="884969"/>
            <a:ext cx="4378800" cy="3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Data sources:</a:t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Oracle (panda, jedi, rucio)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MySQL (BOINC)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AMQ (FTS)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RMQ (PerfSonar)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Pilot (benchmarks)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User codes (xAOD usage)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Frontiers (full logs)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HC jobs (cost matrix)</a:t>
            </a:r>
            <a:endParaRPr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SLATE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XCache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8462575" y="1562500"/>
            <a:ext cx="642900" cy="187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CERN</a:t>
            </a:r>
            <a:endParaRPr sz="1200"/>
          </a:p>
        </p:txBody>
      </p:sp>
      <p:sp>
        <p:nvSpPr>
          <p:cNvPr id="101" name="Google Shape;101;p19"/>
          <p:cNvSpPr txBox="1"/>
          <p:nvPr/>
        </p:nvSpPr>
        <p:spPr>
          <a:xfrm>
            <a:off x="8462575" y="1750300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02" name="Google Shape;102;p19"/>
          <p:cNvSpPr txBox="1"/>
          <p:nvPr/>
        </p:nvSpPr>
        <p:spPr>
          <a:xfrm>
            <a:off x="7322800" y="1865925"/>
            <a:ext cx="642900" cy="187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CERN</a:t>
            </a:r>
            <a:endParaRPr sz="1200"/>
          </a:p>
        </p:txBody>
      </p:sp>
      <p:sp>
        <p:nvSpPr>
          <p:cNvPr id="103" name="Google Shape;103;p19"/>
          <p:cNvSpPr txBox="1"/>
          <p:nvPr/>
        </p:nvSpPr>
        <p:spPr>
          <a:xfrm>
            <a:off x="7322800" y="2053725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04" name="Google Shape;104;p19"/>
          <p:cNvSpPr txBox="1"/>
          <p:nvPr/>
        </p:nvSpPr>
        <p:spPr>
          <a:xfrm>
            <a:off x="6577400" y="2241525"/>
            <a:ext cx="642900" cy="187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CERN</a:t>
            </a:r>
            <a:endParaRPr sz="1200"/>
          </a:p>
        </p:txBody>
      </p:sp>
      <p:sp>
        <p:nvSpPr>
          <p:cNvPr id="105" name="Google Shape;105;p19"/>
          <p:cNvSpPr txBox="1"/>
          <p:nvPr/>
        </p:nvSpPr>
        <p:spPr>
          <a:xfrm>
            <a:off x="6577400" y="2429325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06" name="Google Shape;106;p19"/>
          <p:cNvSpPr txBox="1"/>
          <p:nvPr/>
        </p:nvSpPr>
        <p:spPr>
          <a:xfrm>
            <a:off x="8005175" y="3286700"/>
            <a:ext cx="642900" cy="187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CERN</a:t>
            </a:r>
            <a:endParaRPr sz="1200"/>
          </a:p>
        </p:txBody>
      </p:sp>
      <p:sp>
        <p:nvSpPr>
          <p:cNvPr id="107" name="Google Shape;107;p19"/>
          <p:cNvSpPr txBox="1"/>
          <p:nvPr/>
        </p:nvSpPr>
        <p:spPr>
          <a:xfrm>
            <a:off x="8005175" y="3474500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08" name="Google Shape;108;p19"/>
          <p:cNvSpPr txBox="1"/>
          <p:nvPr/>
        </p:nvSpPr>
        <p:spPr>
          <a:xfrm>
            <a:off x="6991300" y="2670350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09" name="Google Shape;109;p19"/>
          <p:cNvSpPr txBox="1"/>
          <p:nvPr/>
        </p:nvSpPr>
        <p:spPr>
          <a:xfrm>
            <a:off x="7220300" y="3031825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10" name="Google Shape;110;p19"/>
          <p:cNvSpPr txBox="1"/>
          <p:nvPr/>
        </p:nvSpPr>
        <p:spPr>
          <a:xfrm>
            <a:off x="7153475" y="3748779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11" name="Google Shape;111;p19"/>
          <p:cNvSpPr txBox="1"/>
          <p:nvPr/>
        </p:nvSpPr>
        <p:spPr>
          <a:xfrm>
            <a:off x="7468600" y="4100875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12" name="Google Shape;112;p19"/>
          <p:cNvSpPr txBox="1"/>
          <p:nvPr/>
        </p:nvSpPr>
        <p:spPr>
          <a:xfrm>
            <a:off x="6100100" y="4409650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  <p:sp>
        <p:nvSpPr>
          <p:cNvPr id="113" name="Google Shape;113;p19"/>
          <p:cNvSpPr txBox="1"/>
          <p:nvPr/>
        </p:nvSpPr>
        <p:spPr>
          <a:xfrm>
            <a:off x="6100100" y="4758100"/>
            <a:ext cx="477300" cy="187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UC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</a:t>
            </a:r>
            <a:r>
              <a:rPr lang="en"/>
              <a:t> ELK infrastructure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52400" y="9409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10 data nodes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 master nodes (also running kibana, ingress and client instances)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45TB of storage.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NFS4.1 backup</a:t>
            </a:r>
            <a:endParaRPr sz="1800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149" y="2272650"/>
            <a:ext cx="7244471" cy="267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 infrastructure - CERN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423" y="1213151"/>
            <a:ext cx="5967349" cy="354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-36425" y="1487825"/>
            <a:ext cx="30000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services dockerized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running in a single kubernetes cluster at CERN. Very stable.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152400" y="197825"/>
            <a:ext cx="86952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 infrastructure - UChicago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303425" y="1244600"/>
            <a:ext cx="69210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services dockerized. All running at UChicago kubernetes cluster. 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Running: 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logstash collectors 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rollup jobs (DDM)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Alarm &amp; Alert service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REST interfaces (benchmarking, cost matrix, xcache backend)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Most users just use kibana only.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Now around 120 users. No group accounts.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Split in 20+ spaces.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Most users have read only roles, special users and roles for services doing indexing, access for web frontends, etc.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Access to 9200 firewalled except for our ML platform and few ATLAS sites.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to ES 7.3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152400" y="870474"/>
            <a:ext cx="8728800" cy="42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Why? </a:t>
            </a:r>
            <a:endParaRPr sz="14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were running ES 6.8 stack as we had a lot of indices that could not be upgraded to ES 7.0+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 longer we wait, harder it gets.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Indexes data in 25% less space.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Steps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Preparation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ES - reindex all the data produced with version less than 6.2 - more than 2200 indices. 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Update cluster settings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ES update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Kibana update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Logstash update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Indexing codes updates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152400" y="197825"/>
            <a:ext cx="8229600" cy="6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to ES 7.3 - Preparation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152400" y="1093375"/>
            <a:ext cx="84582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/>
              <a:t>ES provides a nice tool that reports “all” the issues that should be solved before attempting upgrade.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/>
              <a:t>We went by that list and verified all of them were solved.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/>
              <a:t>Took ~10 days to reindex old indices. 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/>
              <a:t>Some indices still had multiple types in the same index so had to be completely restructured. 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Some were deleted as no longer needed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Few hundreds indices were too small and were reindexed into monthly indices to reduce overheads.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G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