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1"/>
  </p:notesMasterIdLst>
  <p:handoutMasterIdLst>
    <p:handoutMasterId r:id="rId22"/>
  </p:handoutMasterIdLst>
  <p:sldIdLst>
    <p:sldId id="265" r:id="rId3"/>
    <p:sldId id="1067" r:id="rId4"/>
    <p:sldId id="1068" r:id="rId5"/>
    <p:sldId id="1069" r:id="rId6"/>
    <p:sldId id="1027" r:id="rId7"/>
    <p:sldId id="1070" r:id="rId8"/>
    <p:sldId id="1071" r:id="rId9"/>
    <p:sldId id="1072" r:id="rId10"/>
    <p:sldId id="1073" r:id="rId11"/>
    <p:sldId id="1074" r:id="rId12"/>
    <p:sldId id="1075" r:id="rId13"/>
    <p:sldId id="1076" r:id="rId14"/>
    <p:sldId id="1077" r:id="rId15"/>
    <p:sldId id="1078" r:id="rId16"/>
    <p:sldId id="1079" r:id="rId17"/>
    <p:sldId id="1080" r:id="rId18"/>
    <p:sldId id="1082" r:id="rId19"/>
    <p:sldId id="1081" r:id="rId20"/>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4C97"/>
    <a:srgbClr val="404040"/>
    <a:srgbClr val="63666A"/>
    <a:srgbClr val="505050"/>
    <a:srgbClr val="A7A8AA"/>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6" autoAdjust="0"/>
    <p:restoredTop sz="94660"/>
  </p:normalViewPr>
  <p:slideViewPr>
    <p:cSldViewPr snapToGrid="0" snapToObjects="1">
      <p:cViewPr varScale="1">
        <p:scale>
          <a:sx n="106" d="100"/>
          <a:sy n="106" d="100"/>
        </p:scale>
        <p:origin x="120" y="15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5/16/2019</a:t>
            </a:fld>
            <a:endParaRPr lang="en-US" alt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5/16/2019</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a:t>
            </a:fld>
            <a:endParaRPr lang="en-US" altLang="en-US"/>
          </a:p>
        </p:txBody>
      </p:sp>
    </p:spTree>
    <p:extLst>
      <p:ext uri="{BB962C8B-B14F-4D97-AF65-F5344CB8AC3E}">
        <p14:creationId xmlns:p14="http://schemas.microsoft.com/office/powerpoint/2010/main" val="98960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11</a:t>
            </a:fld>
            <a:endParaRPr lang="en-US" altLang="en-US"/>
          </a:p>
        </p:txBody>
      </p:sp>
    </p:spTree>
    <p:extLst>
      <p:ext uri="{BB962C8B-B14F-4D97-AF65-F5344CB8AC3E}">
        <p14:creationId xmlns:p14="http://schemas.microsoft.com/office/powerpoint/2010/main" val="236516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289355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13</a:t>
            </a:fld>
            <a:endParaRPr lang="en-US" altLang="en-US"/>
          </a:p>
        </p:txBody>
      </p:sp>
    </p:spTree>
    <p:extLst>
      <p:ext uri="{BB962C8B-B14F-4D97-AF65-F5344CB8AC3E}">
        <p14:creationId xmlns:p14="http://schemas.microsoft.com/office/powerpoint/2010/main" val="76059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14</a:t>
            </a:fld>
            <a:endParaRPr lang="en-US" altLang="en-US"/>
          </a:p>
        </p:txBody>
      </p:sp>
    </p:spTree>
    <p:extLst>
      <p:ext uri="{BB962C8B-B14F-4D97-AF65-F5344CB8AC3E}">
        <p14:creationId xmlns:p14="http://schemas.microsoft.com/office/powerpoint/2010/main" val="138831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15</a:t>
            </a:fld>
            <a:endParaRPr lang="en-US" altLang="en-US"/>
          </a:p>
        </p:txBody>
      </p:sp>
    </p:spTree>
    <p:extLst>
      <p:ext uri="{BB962C8B-B14F-4D97-AF65-F5344CB8AC3E}">
        <p14:creationId xmlns:p14="http://schemas.microsoft.com/office/powerpoint/2010/main" val="380391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16</a:t>
            </a:fld>
            <a:endParaRPr lang="en-US" altLang="en-US"/>
          </a:p>
        </p:txBody>
      </p:sp>
    </p:spTree>
    <p:extLst>
      <p:ext uri="{BB962C8B-B14F-4D97-AF65-F5344CB8AC3E}">
        <p14:creationId xmlns:p14="http://schemas.microsoft.com/office/powerpoint/2010/main" val="226468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17</a:t>
            </a:fld>
            <a:endParaRPr lang="en-US" altLang="en-US"/>
          </a:p>
        </p:txBody>
      </p:sp>
    </p:spTree>
    <p:extLst>
      <p:ext uri="{BB962C8B-B14F-4D97-AF65-F5344CB8AC3E}">
        <p14:creationId xmlns:p14="http://schemas.microsoft.com/office/powerpoint/2010/main" val="188044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18</a:t>
            </a:fld>
            <a:endParaRPr lang="en-US" altLang="en-US"/>
          </a:p>
        </p:txBody>
      </p:sp>
    </p:spTree>
    <p:extLst>
      <p:ext uri="{BB962C8B-B14F-4D97-AF65-F5344CB8AC3E}">
        <p14:creationId xmlns:p14="http://schemas.microsoft.com/office/powerpoint/2010/main" val="258429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23694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407289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a:t>
            </a:fld>
            <a:endParaRPr lang="en-US" altLang="en-US"/>
          </a:p>
        </p:txBody>
      </p:sp>
    </p:spTree>
    <p:extLst>
      <p:ext uri="{BB962C8B-B14F-4D97-AF65-F5344CB8AC3E}">
        <p14:creationId xmlns:p14="http://schemas.microsoft.com/office/powerpoint/2010/main" val="99524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6</a:t>
            </a:fld>
            <a:endParaRPr lang="en-US" altLang="en-US"/>
          </a:p>
        </p:txBody>
      </p:sp>
    </p:spTree>
    <p:extLst>
      <p:ext uri="{BB962C8B-B14F-4D97-AF65-F5344CB8AC3E}">
        <p14:creationId xmlns:p14="http://schemas.microsoft.com/office/powerpoint/2010/main" val="27983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7</a:t>
            </a:fld>
            <a:endParaRPr lang="en-US" altLang="en-US"/>
          </a:p>
        </p:txBody>
      </p:sp>
    </p:spTree>
    <p:extLst>
      <p:ext uri="{BB962C8B-B14F-4D97-AF65-F5344CB8AC3E}">
        <p14:creationId xmlns:p14="http://schemas.microsoft.com/office/powerpoint/2010/main" val="413510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8</a:t>
            </a:fld>
            <a:endParaRPr lang="en-US" altLang="en-US"/>
          </a:p>
        </p:txBody>
      </p:sp>
    </p:spTree>
    <p:extLst>
      <p:ext uri="{BB962C8B-B14F-4D97-AF65-F5344CB8AC3E}">
        <p14:creationId xmlns:p14="http://schemas.microsoft.com/office/powerpoint/2010/main" val="132824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9</a:t>
            </a:fld>
            <a:endParaRPr lang="en-US" altLang="en-US"/>
          </a:p>
        </p:txBody>
      </p:sp>
    </p:spTree>
    <p:extLst>
      <p:ext uri="{BB962C8B-B14F-4D97-AF65-F5344CB8AC3E}">
        <p14:creationId xmlns:p14="http://schemas.microsoft.com/office/powerpoint/2010/main" val="283330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10</a:t>
            </a:fld>
            <a:endParaRPr lang="en-US" altLang="en-US"/>
          </a:p>
        </p:txBody>
      </p:sp>
    </p:spTree>
    <p:extLst>
      <p:ext uri="{BB962C8B-B14F-4D97-AF65-F5344CB8AC3E}">
        <p14:creationId xmlns:p14="http://schemas.microsoft.com/office/powerpoint/2010/main" val="2325972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10/10/2016</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10/10/2016</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a:t>DAGMC-MARS Meeting Summary, Fermilab, 051619           N. Mokhov</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10/10/2016</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a:t>DAGMC-MARS Meeting Summary, Fermilab, 051619           N. Mokhov</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10/10/2016</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a:t>DAGMC-MARS Meeting Summary, Fermilab, 051619           N. Mokhov</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10/10/2016</a:t>
            </a:r>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DAGMC-MARS Meeting Summary, Fermilab, 051619           N. Mokhov</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10/10/2016</a:t>
            </a:r>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DAGMC-MARS Meeting Summary, Fermilab, 051619           N. Mokhov</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10/10/2016</a:t>
            </a:r>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DAGMC-MARS Meeting Summary, Fermilab, 051619           N. Mokhov</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10/10/2016</a:t>
            </a:r>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DAGMC-MARS Meeting Summary, Fermilab, 051619           N. Mokhov</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10/10/2016</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DAGMC-MARS Meeting Summary, Fermilab, 051619           N. Mokhov</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10/10/2016</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DAGMC-MARS Meeting Summary, Fermilab, 051619           N. Mokhov</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dt="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ds.org.cn/en/software/mcam_1.asp" TargetMode="External"/><Relationship Id="rId7" Type="http://schemas.openxmlformats.org/officeDocument/2006/relationships/hyperlink" Target="http://www.ap209.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valinn.github.io/DAGMC/" TargetMode="External"/><Relationship Id="rId5" Type="http://schemas.openxmlformats.org/officeDocument/2006/relationships/hyperlink" Target="https://www.fastrad.net/" TargetMode="External"/><Relationship Id="rId4" Type="http://schemas.openxmlformats.org/officeDocument/2006/relationships/hyperlink" Target="https://inis.iaea.org/search/search.aspx?orig_q=RN:3901564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valinn.github.io/DAGM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702733" y="2971381"/>
            <a:ext cx="7738533" cy="14053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algn="ctr"/>
            <a:r>
              <a:rPr lang="en-US" altLang="en-US" sz="3600" dirty="0">
                <a:latin typeface="Helvetica" panose="020B0604020202020204" pitchFamily="34" charset="0"/>
                <a:ea typeface="Geneva" pitchFamily="121" charset="-128"/>
              </a:rPr>
              <a:t>CAD       MARS:</a:t>
            </a:r>
            <a:br>
              <a:rPr lang="en-US" altLang="en-US" sz="3600" dirty="0">
                <a:latin typeface="Helvetica" panose="020B0604020202020204" pitchFamily="34" charset="0"/>
                <a:ea typeface="Geneva" pitchFamily="121" charset="-128"/>
              </a:rPr>
            </a:br>
            <a:r>
              <a:rPr lang="en-US" altLang="en-US" sz="3600" dirty="0">
                <a:latin typeface="Helvetica" panose="020B0604020202020204" pitchFamily="34" charset="0"/>
                <a:ea typeface="Geneva" pitchFamily="121" charset="-128"/>
              </a:rPr>
              <a:t>DAGMC-MARS Meeting Summary</a:t>
            </a:r>
          </a:p>
        </p:txBody>
      </p:sp>
      <p:sp>
        <p:nvSpPr>
          <p:cNvPr id="14338" name="Text Placeholder 2"/>
          <p:cNvSpPr>
            <a:spLocks noGrp="1"/>
          </p:cNvSpPr>
          <p:nvPr>
            <p:ph type="body" sz="quarter" idx="10"/>
          </p:nvPr>
        </p:nvSpPr>
        <p:spPr bwMode="auto">
          <a:xfrm>
            <a:off x="897635" y="5128010"/>
            <a:ext cx="7220214" cy="1145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800" dirty="0">
                <a:latin typeface="Helvetica" panose="020B0604020202020204" pitchFamily="34" charset="0"/>
                <a:ea typeface="Geneva" pitchFamily="121" charset="-128"/>
              </a:rPr>
              <a:t>Nikolai Mokhov (Fermilab)</a:t>
            </a:r>
          </a:p>
          <a:p>
            <a:r>
              <a:rPr lang="en-US" altLang="en-US" sz="1800" dirty="0">
                <a:latin typeface="Helvetica" panose="020B0604020202020204" pitchFamily="34" charset="0"/>
                <a:ea typeface="Geneva" pitchFamily="121" charset="-128"/>
              </a:rPr>
              <a:t>TSD Topical Meeting, Fermilab</a:t>
            </a:r>
          </a:p>
          <a:p>
            <a:r>
              <a:rPr lang="en-US" altLang="en-US" sz="1800" dirty="0">
                <a:latin typeface="Helvetica" panose="020B0604020202020204" pitchFamily="34" charset="0"/>
                <a:ea typeface="Geneva" pitchFamily="121" charset="-128"/>
              </a:rPr>
              <a:t>May 16, 2019</a:t>
            </a:r>
          </a:p>
          <a:p>
            <a:pPr eaLnBrk="1" hangingPunct="1"/>
            <a:endParaRPr lang="en-US" altLang="en-US" dirty="0">
              <a:latin typeface="Helvetica" panose="020B0604020202020204" pitchFamily="34" charset="0"/>
              <a:ea typeface="Geneva" pitchFamily="121" charset="-128"/>
            </a:endParaRPr>
          </a:p>
        </p:txBody>
      </p:sp>
      <p:cxnSp>
        <p:nvCxnSpPr>
          <p:cNvPr id="4" name="Straight Arrow Connector 3">
            <a:extLst>
              <a:ext uri="{FF2B5EF4-FFF2-40B4-BE49-F238E27FC236}">
                <a16:creationId xmlns:a16="http://schemas.microsoft.com/office/drawing/2014/main" id="{5DDFC6B9-B25C-4626-A2B3-7FB3A71FE2C8}"/>
              </a:ext>
            </a:extLst>
          </p:cNvPr>
          <p:cNvCxnSpPr>
            <a:cxnSpLocks/>
          </p:cNvCxnSpPr>
          <p:nvPr/>
        </p:nvCxnSpPr>
        <p:spPr>
          <a:xfrm>
            <a:off x="3920150" y="3230901"/>
            <a:ext cx="769545" cy="0"/>
          </a:xfrm>
          <a:prstGeom prst="straightConnector1">
            <a:avLst/>
          </a:prstGeom>
          <a:ln w="47625">
            <a:solidFill>
              <a:srgbClr val="003087"/>
            </a:solidFill>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10</a:t>
            </a:fld>
            <a:endParaRPr lang="en-US" altLang="en-US" dirty="0"/>
          </a:p>
        </p:txBody>
      </p:sp>
      <p:pic>
        <p:nvPicPr>
          <p:cNvPr id="3" name="Picture 2">
            <a:extLst>
              <a:ext uri="{FF2B5EF4-FFF2-40B4-BE49-F238E27FC236}">
                <a16:creationId xmlns:a16="http://schemas.microsoft.com/office/drawing/2014/main" id="{204A5284-C1DD-4635-B463-68CE9FB6C6BF}"/>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12865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dirty="0"/>
          </a:p>
        </p:txBody>
      </p:sp>
      <p:pic>
        <p:nvPicPr>
          <p:cNvPr id="3" name="Picture 2">
            <a:extLst>
              <a:ext uri="{FF2B5EF4-FFF2-40B4-BE49-F238E27FC236}">
                <a16:creationId xmlns:a16="http://schemas.microsoft.com/office/drawing/2014/main" id="{84E929CF-8E16-49EA-A302-246DE7D843F2}"/>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29333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dirty="0"/>
          </a:p>
        </p:txBody>
      </p:sp>
      <p:pic>
        <p:nvPicPr>
          <p:cNvPr id="3" name="Picture 2">
            <a:extLst>
              <a:ext uri="{FF2B5EF4-FFF2-40B4-BE49-F238E27FC236}">
                <a16:creationId xmlns:a16="http://schemas.microsoft.com/office/drawing/2014/main" id="{47AF0A11-AAD5-4CDB-888B-4A1F3815E733}"/>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227228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dirty="0"/>
          </a:p>
        </p:txBody>
      </p:sp>
      <p:pic>
        <p:nvPicPr>
          <p:cNvPr id="3" name="Picture 2">
            <a:extLst>
              <a:ext uri="{FF2B5EF4-FFF2-40B4-BE49-F238E27FC236}">
                <a16:creationId xmlns:a16="http://schemas.microsoft.com/office/drawing/2014/main" id="{CF230214-D973-4241-898B-F7FA1B0A2124}"/>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138828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dirty="0"/>
          </a:p>
        </p:txBody>
      </p:sp>
      <p:pic>
        <p:nvPicPr>
          <p:cNvPr id="3" name="Picture 2">
            <a:extLst>
              <a:ext uri="{FF2B5EF4-FFF2-40B4-BE49-F238E27FC236}">
                <a16:creationId xmlns:a16="http://schemas.microsoft.com/office/drawing/2014/main" id="{D30A8B9C-7088-4CF7-A314-D6C0C38F3F3A}"/>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1827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dirty="0"/>
          </a:p>
        </p:txBody>
      </p:sp>
      <p:pic>
        <p:nvPicPr>
          <p:cNvPr id="3" name="Picture 2">
            <a:extLst>
              <a:ext uri="{FF2B5EF4-FFF2-40B4-BE49-F238E27FC236}">
                <a16:creationId xmlns:a16="http://schemas.microsoft.com/office/drawing/2014/main" id="{29E5DD92-6A78-42FF-97C8-1B5798B26A1E}"/>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136486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dirty="0"/>
          </a:p>
        </p:txBody>
      </p:sp>
      <p:pic>
        <p:nvPicPr>
          <p:cNvPr id="3" name="Picture 2">
            <a:extLst>
              <a:ext uri="{FF2B5EF4-FFF2-40B4-BE49-F238E27FC236}">
                <a16:creationId xmlns:a16="http://schemas.microsoft.com/office/drawing/2014/main" id="{988141EE-5364-49AD-B082-B14D08278CFD}"/>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225974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Steps Towards Implementation</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dirty="0"/>
          </a:p>
        </p:txBody>
      </p:sp>
      <p:sp>
        <p:nvSpPr>
          <p:cNvPr id="4" name="Rectangle 3">
            <a:extLst>
              <a:ext uri="{FF2B5EF4-FFF2-40B4-BE49-F238E27FC236}">
                <a16:creationId xmlns:a16="http://schemas.microsoft.com/office/drawing/2014/main" id="{122F2E2C-D2CE-4E8C-A0E2-7CF820D129A1}"/>
              </a:ext>
            </a:extLst>
          </p:cNvPr>
          <p:cNvSpPr/>
          <p:nvPr/>
        </p:nvSpPr>
        <p:spPr>
          <a:xfrm>
            <a:off x="412153" y="837102"/>
            <a:ext cx="8283921" cy="5078313"/>
          </a:xfrm>
          <a:prstGeom prst="rect">
            <a:avLst/>
          </a:prstGeom>
        </p:spPr>
        <p:txBody>
          <a:bodyPr wrap="square">
            <a:spAutoFit/>
          </a:bodyPr>
          <a:lstStyle/>
          <a:p>
            <a:r>
              <a:rPr lang="en-US" sz="1800" b="1" u="sng" dirty="0">
                <a:latin typeface="Helvetica" panose="020B0604020202020204" pitchFamily="34" charset="0"/>
                <a:cs typeface="Helvetica" panose="020B0604020202020204" pitchFamily="34" charset="0"/>
              </a:rPr>
              <a:t>1. FNAL</a:t>
            </a:r>
          </a:p>
          <a:p>
            <a:r>
              <a:rPr lang="en-US" sz="1800" dirty="0">
                <a:latin typeface="Helvetica" panose="020B0604020202020204" pitchFamily="34" charset="0"/>
                <a:cs typeface="Helvetica" panose="020B0604020202020204" pitchFamily="34" charset="0"/>
              </a:rPr>
              <a:t>	a. Define a pathological problem to test geometry tessellation at necessary</a:t>
            </a:r>
          </a:p>
          <a:p>
            <a:r>
              <a:rPr lang="en-US" sz="1800" dirty="0">
                <a:latin typeface="Helvetica" panose="020B0604020202020204" pitchFamily="34" charset="0"/>
                <a:cs typeface="Helvetica" panose="020B0604020202020204" pitchFamily="34" charset="0"/>
              </a:rPr>
              <a:t>	tolerances &amp; provide those to UW</a:t>
            </a:r>
          </a:p>
          <a:p>
            <a:r>
              <a:rPr lang="en-US" sz="1800" dirty="0">
                <a:latin typeface="Helvetica" panose="020B0604020202020204" pitchFamily="34" charset="0"/>
                <a:cs typeface="Helvetica" panose="020B0604020202020204" pitchFamily="34" charset="0"/>
              </a:rPr>
              <a:t>	b. Acquire Cubit or </a:t>
            </a:r>
            <a:r>
              <a:rPr lang="en-US" sz="1800" dirty="0" err="1">
                <a:latin typeface="Helvetica" panose="020B0604020202020204" pitchFamily="34" charset="0"/>
                <a:cs typeface="Helvetica" panose="020B0604020202020204" pitchFamily="34" charset="0"/>
              </a:rPr>
              <a:t>Trelis</a:t>
            </a:r>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	c. Install dependencies</a:t>
            </a:r>
          </a:p>
          <a:p>
            <a:r>
              <a:rPr lang="en-US" sz="1800" dirty="0">
                <a:latin typeface="Helvetica" panose="020B0604020202020204" pitchFamily="34" charset="0"/>
                <a:cs typeface="Helvetica" panose="020B0604020202020204" pitchFamily="34" charset="0"/>
              </a:rPr>
              <a:t>		i. HDF5</a:t>
            </a:r>
          </a:p>
          <a:p>
            <a:r>
              <a:rPr lang="en-US" sz="1800" dirty="0">
                <a:latin typeface="Helvetica" panose="020B0604020202020204" pitchFamily="34" charset="0"/>
                <a:cs typeface="Helvetica" panose="020B0604020202020204" pitchFamily="34" charset="0"/>
              </a:rPr>
              <a:t>		ii. MOAB</a:t>
            </a:r>
          </a:p>
          <a:p>
            <a:r>
              <a:rPr lang="en-US" sz="1800" dirty="0">
                <a:latin typeface="Helvetica" panose="020B0604020202020204" pitchFamily="34" charset="0"/>
                <a:cs typeface="Helvetica" panose="020B0604020202020204" pitchFamily="34" charset="0"/>
              </a:rPr>
              <a:t>		iii. (</a:t>
            </a:r>
            <a:r>
              <a:rPr lang="en-US" sz="1800" dirty="0" err="1">
                <a:latin typeface="Helvetica" panose="020B0604020202020204" pitchFamily="34" charset="0"/>
                <a:cs typeface="Helvetica" panose="020B0604020202020204" pitchFamily="34" charset="0"/>
              </a:rPr>
              <a:t>PyNE</a:t>
            </a:r>
            <a:r>
              <a:rPr lang="en-US" sz="1800" dirty="0">
                <a:latin typeface="Helvetica" panose="020B0604020202020204" pitchFamily="34" charset="0"/>
                <a:cs typeface="Helvetica" panose="020B0604020202020204" pitchFamily="34" charset="0"/>
              </a:rPr>
              <a:t>)</a:t>
            </a:r>
          </a:p>
          <a:p>
            <a:r>
              <a:rPr lang="en-US" sz="1800" dirty="0">
                <a:latin typeface="Helvetica" panose="020B0604020202020204" pitchFamily="34" charset="0"/>
                <a:cs typeface="Helvetica" panose="020B0604020202020204" pitchFamily="34" charset="0"/>
              </a:rPr>
              <a:t>		iv. DAGMC (a la </a:t>
            </a:r>
            <a:r>
              <a:rPr lang="en-US" sz="1800" dirty="0" err="1">
                <a:latin typeface="Helvetica" panose="020B0604020202020204" pitchFamily="34" charset="0"/>
                <a:cs typeface="Helvetica" panose="020B0604020202020204" pitchFamily="34" charset="0"/>
              </a:rPr>
              <a:t>OpenMC</a:t>
            </a:r>
            <a:r>
              <a:rPr lang="en-US" sz="1800" dirty="0">
                <a:latin typeface="Helvetica" panose="020B0604020202020204" pitchFamily="34" charset="0"/>
                <a:cs typeface="Helvetica" panose="020B0604020202020204" pitchFamily="34" charset="0"/>
              </a:rPr>
              <a:t>)</a:t>
            </a:r>
          </a:p>
          <a:p>
            <a:r>
              <a:rPr lang="en-US" sz="1800" dirty="0">
                <a:latin typeface="Helvetica" panose="020B0604020202020204" pitchFamily="34" charset="0"/>
                <a:cs typeface="Helvetica" panose="020B0604020202020204" pitchFamily="34" charset="0"/>
              </a:rPr>
              <a:t>		v. </a:t>
            </a:r>
            <a:r>
              <a:rPr lang="en-US" sz="1800" dirty="0" err="1">
                <a:latin typeface="Helvetica" panose="020B0604020202020204" pitchFamily="34" charset="0"/>
                <a:cs typeface="Helvetica" panose="020B0604020202020204" pitchFamily="34" charset="0"/>
              </a:rPr>
              <a:t>Svalinn</a:t>
            </a:r>
            <a:r>
              <a:rPr lang="en-US" sz="1800" dirty="0">
                <a:latin typeface="Helvetica" panose="020B0604020202020204" pitchFamily="34" charset="0"/>
                <a:cs typeface="Helvetica" panose="020B0604020202020204" pitchFamily="34" charset="0"/>
              </a:rPr>
              <a:t> plugin</a:t>
            </a:r>
          </a:p>
          <a:p>
            <a:r>
              <a:rPr lang="en-US" sz="1800" dirty="0">
                <a:latin typeface="Helvetica" panose="020B0604020202020204" pitchFamily="34" charset="0"/>
                <a:cs typeface="Helvetica" panose="020B0604020202020204" pitchFamily="34" charset="0"/>
              </a:rPr>
              <a:t>	d. Join </a:t>
            </a:r>
            <a:r>
              <a:rPr lang="en-US" sz="1800" dirty="0" err="1">
                <a:latin typeface="Helvetica" panose="020B0604020202020204" pitchFamily="34" charset="0"/>
                <a:cs typeface="Helvetica" panose="020B0604020202020204" pitchFamily="34" charset="0"/>
              </a:rPr>
              <a:t>dagmc</a:t>
            </a:r>
            <a:r>
              <a:rPr lang="en-US" sz="1800" dirty="0">
                <a:latin typeface="Helvetica" panose="020B0604020202020204" pitchFamily="34" charset="0"/>
                <a:cs typeface="Helvetica" panose="020B0604020202020204" pitchFamily="34" charset="0"/>
              </a:rPr>
              <a:t>-users mailing list</a:t>
            </a:r>
          </a:p>
          <a:p>
            <a:r>
              <a:rPr lang="en-US" sz="1800" dirty="0">
                <a:latin typeface="Helvetica" panose="020B0604020202020204" pitchFamily="34" charset="0"/>
                <a:cs typeface="Helvetica" panose="020B0604020202020204" pitchFamily="34" charset="0"/>
              </a:rPr>
              <a:t>	e. Join community call - every 2nd Thursday (next, 5/16), 9AM CT,</a:t>
            </a:r>
          </a:p>
          <a:p>
            <a:r>
              <a:rPr lang="en-US" sz="1800" dirty="0">
                <a:latin typeface="Helvetica" panose="020B0604020202020204" pitchFamily="34" charset="0"/>
                <a:cs typeface="Helvetica" panose="020B0604020202020204" pitchFamily="34" charset="0"/>
              </a:rPr>
              <a:t>	cnerg.engr.wisc.edu/meet.html</a:t>
            </a:r>
          </a:p>
          <a:p>
            <a:r>
              <a:rPr lang="en-US" sz="1800" dirty="0">
                <a:latin typeface="Helvetica" panose="020B0604020202020204" pitchFamily="34" charset="0"/>
                <a:cs typeface="Helvetica" panose="020B0604020202020204" pitchFamily="34" charset="0"/>
              </a:rPr>
              <a:t>	f. Review FLUKA and/or </a:t>
            </a:r>
            <a:r>
              <a:rPr lang="en-US" sz="1800" dirty="0" err="1">
                <a:latin typeface="Helvetica" panose="020B0604020202020204" pitchFamily="34" charset="0"/>
                <a:cs typeface="Helvetica" panose="020B0604020202020204" pitchFamily="34" charset="0"/>
              </a:rPr>
              <a:t>Geant</a:t>
            </a:r>
            <a:r>
              <a:rPr lang="en-US" sz="1800" dirty="0">
                <a:latin typeface="Helvetica" panose="020B0604020202020204" pitchFamily="34" charset="0"/>
                <a:cs typeface="Helvetica" panose="020B0604020202020204" pitchFamily="34" charset="0"/>
              </a:rPr>
              <a:t> implementations of DAGMC for guidance</a:t>
            </a:r>
          </a:p>
          <a:p>
            <a:r>
              <a:rPr lang="en-US" sz="1800" dirty="0">
                <a:latin typeface="Helvetica" panose="020B0604020202020204" pitchFamily="34" charset="0"/>
                <a:cs typeface="Helvetica" panose="020B0604020202020204" pitchFamily="34" charset="0"/>
              </a:rPr>
              <a:t>	g. Develop list of additional metadata of interest</a:t>
            </a:r>
          </a:p>
          <a:p>
            <a:endParaRPr lang="en-US" sz="1800" dirty="0">
              <a:latin typeface="Helvetica" panose="020B0604020202020204" pitchFamily="34" charset="0"/>
              <a:cs typeface="Helvetica" panose="020B0604020202020204" pitchFamily="34" charset="0"/>
            </a:endParaRPr>
          </a:p>
          <a:p>
            <a:r>
              <a:rPr lang="en-US" sz="1800" b="1" dirty="0">
                <a:latin typeface="Helvetica" panose="020B0604020202020204" pitchFamily="34" charset="0"/>
                <a:cs typeface="Helvetica" panose="020B0604020202020204" pitchFamily="34" charset="0"/>
              </a:rPr>
              <a:t>2. UW</a:t>
            </a:r>
          </a:p>
          <a:p>
            <a:r>
              <a:rPr lang="en-US" sz="1800" dirty="0">
                <a:latin typeface="Helvetica" panose="020B0604020202020204" pitchFamily="34" charset="0"/>
                <a:cs typeface="Helvetica" panose="020B0604020202020204" pitchFamily="34" charset="0"/>
              </a:rPr>
              <a:t>	a. Acquire Cubit for testing of plugin</a:t>
            </a:r>
          </a:p>
        </p:txBody>
      </p:sp>
    </p:spTree>
    <p:extLst>
      <p:ext uri="{BB962C8B-B14F-4D97-AF65-F5344CB8AC3E}">
        <p14:creationId xmlns:p14="http://schemas.microsoft.com/office/powerpoint/2010/main" val="359103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DAGMC Implementation to MARS15 ?</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dirty="0"/>
          </a:p>
        </p:txBody>
      </p:sp>
      <p:sp>
        <p:nvSpPr>
          <p:cNvPr id="3" name="TextBox 2">
            <a:extLst>
              <a:ext uri="{FF2B5EF4-FFF2-40B4-BE49-F238E27FC236}">
                <a16:creationId xmlns:a16="http://schemas.microsoft.com/office/drawing/2014/main" id="{F4099C91-BEE0-4CEF-80F2-2D6555CE4E70}"/>
              </a:ext>
            </a:extLst>
          </p:cNvPr>
          <p:cNvSpPr txBox="1"/>
          <p:nvPr/>
        </p:nvSpPr>
        <p:spPr>
          <a:xfrm>
            <a:off x="207236" y="959729"/>
            <a:ext cx="7629012" cy="3924151"/>
          </a:xfrm>
          <a:prstGeom prst="rect">
            <a:avLst/>
          </a:prstGeom>
          <a:noFill/>
        </p:spPr>
        <p:txBody>
          <a:bodyPr wrap="none" rtlCol="0">
            <a:spAutoFit/>
          </a:bodyPr>
          <a:lstStyle/>
          <a:p>
            <a:pPr>
              <a:spcBef>
                <a:spcPts val="1200"/>
              </a:spcBef>
            </a:pPr>
            <a:r>
              <a:rPr lang="en-US" b="1" u="sng" dirty="0">
                <a:solidFill>
                  <a:srgbClr val="003087"/>
                </a:solidFill>
                <a:latin typeface="Helvetica" panose="020B0604020202020204" pitchFamily="34" charset="0"/>
                <a:cs typeface="Helvetica" panose="020B0604020202020204" pitchFamily="34" charset="0"/>
              </a:rPr>
              <a:t>Issues</a:t>
            </a:r>
          </a:p>
          <a:p>
            <a:pPr marL="457200" indent="-457200">
              <a:spcBef>
                <a:spcPts val="600"/>
              </a:spcBef>
              <a:buAutoNum type="arabicPeriod"/>
            </a:pPr>
            <a:r>
              <a:rPr lang="en-US" sz="2000" dirty="0">
                <a:solidFill>
                  <a:srgbClr val="003087"/>
                </a:solidFill>
                <a:latin typeface="Helvetica" panose="020B0604020202020204" pitchFamily="34" charset="0"/>
                <a:cs typeface="Helvetica" panose="020B0604020202020204" pitchFamily="34" charset="0"/>
              </a:rPr>
              <a:t>Auxiliary software (some are commercial) </a:t>
            </a:r>
          </a:p>
          <a:p>
            <a:pPr marL="457200" indent="-457200">
              <a:spcBef>
                <a:spcPts val="600"/>
              </a:spcBef>
              <a:buAutoNum type="arabicPeriod"/>
            </a:pPr>
            <a:r>
              <a:rPr lang="en-US" sz="2000" dirty="0">
                <a:solidFill>
                  <a:srgbClr val="003087"/>
                </a:solidFill>
                <a:latin typeface="Helvetica" panose="020B0604020202020204" pitchFamily="34" charset="0"/>
                <a:cs typeface="Helvetica" panose="020B0604020202020204" pitchFamily="34" charset="0"/>
              </a:rPr>
              <a:t>Spatial resolution: 10</a:t>
            </a:r>
            <a:r>
              <a:rPr lang="en-US" sz="2000" baseline="30000" dirty="0">
                <a:solidFill>
                  <a:srgbClr val="003087"/>
                </a:solidFill>
                <a:latin typeface="Helvetica" panose="020B0604020202020204" pitchFamily="34" charset="0"/>
                <a:cs typeface="Helvetica" panose="020B0604020202020204" pitchFamily="34" charset="0"/>
              </a:rPr>
              <a:t>-4</a:t>
            </a:r>
            <a:r>
              <a:rPr lang="en-US" sz="2000" dirty="0">
                <a:solidFill>
                  <a:srgbClr val="003087"/>
                </a:solidFill>
                <a:latin typeface="Helvetica" panose="020B0604020202020204" pitchFamily="34" charset="0"/>
                <a:cs typeface="Helvetica" panose="020B0604020202020204" pitchFamily="34" charset="0"/>
              </a:rPr>
              <a:t> cm in DAQMC, 10</a:t>
            </a:r>
            <a:r>
              <a:rPr lang="en-US" sz="2000" baseline="30000" dirty="0">
                <a:solidFill>
                  <a:srgbClr val="003087"/>
                </a:solidFill>
                <a:latin typeface="Helvetica" panose="020B0604020202020204" pitchFamily="34" charset="0"/>
                <a:cs typeface="Helvetica" panose="020B0604020202020204" pitchFamily="34" charset="0"/>
              </a:rPr>
              <a:t>-10</a:t>
            </a:r>
            <a:r>
              <a:rPr lang="en-US" sz="2000" dirty="0">
                <a:solidFill>
                  <a:srgbClr val="003087"/>
                </a:solidFill>
                <a:latin typeface="Helvetica" panose="020B0604020202020204" pitchFamily="34" charset="0"/>
                <a:cs typeface="Helvetica" panose="020B0604020202020204" pitchFamily="34" charset="0"/>
              </a:rPr>
              <a:t> cm in MARS</a:t>
            </a:r>
          </a:p>
          <a:p>
            <a:pPr marL="457200" indent="-457200">
              <a:spcBef>
                <a:spcPts val="600"/>
              </a:spcBef>
              <a:buAutoNum type="arabicPeriod"/>
            </a:pPr>
            <a:r>
              <a:rPr lang="en-US" sz="2000" dirty="0">
                <a:solidFill>
                  <a:srgbClr val="003087"/>
                </a:solidFill>
                <a:latin typeface="Helvetica" panose="020B0604020202020204" pitchFamily="34" charset="0"/>
                <a:cs typeface="Helvetica" panose="020B0604020202020204" pitchFamily="34" charset="0"/>
              </a:rPr>
              <a:t>CPU performance</a:t>
            </a:r>
          </a:p>
          <a:p>
            <a:pPr marL="457200" indent="-457200">
              <a:spcBef>
                <a:spcPts val="600"/>
              </a:spcBef>
              <a:buAutoNum type="arabicPeriod"/>
            </a:pPr>
            <a:r>
              <a:rPr lang="en-US" sz="2000" dirty="0">
                <a:solidFill>
                  <a:srgbClr val="003087"/>
                </a:solidFill>
                <a:latin typeface="Helvetica" panose="020B0604020202020204" pitchFamily="34" charset="0"/>
                <a:cs typeface="Helvetica" panose="020B0604020202020204" pitchFamily="34" charset="0"/>
              </a:rPr>
              <a:t>Always tessellated volumes and surfaces (facets)</a:t>
            </a:r>
          </a:p>
          <a:p>
            <a:pPr marL="457200" indent="-457200">
              <a:spcBef>
                <a:spcPts val="600"/>
              </a:spcBef>
              <a:buAutoNum type="arabicPeriod"/>
            </a:pPr>
            <a:r>
              <a:rPr lang="en-US" sz="2000" dirty="0">
                <a:solidFill>
                  <a:srgbClr val="003087"/>
                </a:solidFill>
                <a:latin typeface="Helvetica" panose="020B0604020202020204" pitchFamily="34" charset="0"/>
                <a:cs typeface="Helvetica" panose="020B0604020202020204" pitchFamily="34" charset="0"/>
              </a:rPr>
              <a:t>Magnetic/electric fields: No in DAQMC, Yes in MARS</a:t>
            </a:r>
          </a:p>
          <a:p>
            <a:pPr marL="457200" indent="-457200">
              <a:spcBef>
                <a:spcPts val="600"/>
              </a:spcBef>
              <a:buAutoNum type="arabicPeriod"/>
            </a:pPr>
            <a:r>
              <a:rPr lang="en-US" sz="2000" dirty="0">
                <a:solidFill>
                  <a:srgbClr val="003087"/>
                </a:solidFill>
                <a:latin typeface="Helvetica" panose="020B0604020202020204" pitchFamily="34" charset="0"/>
                <a:cs typeface="Helvetica" panose="020B0604020202020204" pitchFamily="34" charset="0"/>
              </a:rPr>
              <a:t>Quasi continuous processes like multiple Coulomb scattering:</a:t>
            </a:r>
          </a:p>
          <a:p>
            <a:pPr>
              <a:spcBef>
                <a:spcPts val="600"/>
              </a:spcBef>
            </a:pPr>
            <a:r>
              <a:rPr lang="en-US" sz="2000" dirty="0">
                <a:solidFill>
                  <a:srgbClr val="003087"/>
                </a:solidFill>
                <a:latin typeface="Helvetica" panose="020B0604020202020204" pitchFamily="34" charset="0"/>
                <a:cs typeface="Helvetica" panose="020B0604020202020204" pitchFamily="34" charset="0"/>
              </a:rPr>
              <a:t>	 No in DAQMC, Yes in MARS</a:t>
            </a:r>
          </a:p>
          <a:p>
            <a:pPr>
              <a:spcBef>
                <a:spcPts val="600"/>
              </a:spcBef>
            </a:pPr>
            <a:r>
              <a:rPr lang="en-US" sz="2000" dirty="0">
                <a:solidFill>
                  <a:srgbClr val="003087"/>
                </a:solidFill>
                <a:latin typeface="Helvetica" panose="020B0604020202020204" pitchFamily="34" charset="0"/>
                <a:cs typeface="Helvetica" panose="020B0604020202020204" pitchFamily="34" charset="0"/>
              </a:rPr>
              <a:t>7.	Lost ROOT system features: geometry, </a:t>
            </a:r>
            <a:r>
              <a:rPr lang="en-US" sz="2000" dirty="0" err="1">
                <a:solidFill>
                  <a:srgbClr val="003087"/>
                </a:solidFill>
                <a:latin typeface="Helvetica" panose="020B0604020202020204" pitchFamily="34" charset="0"/>
                <a:cs typeface="Helvetica" panose="020B0604020202020204" pitchFamily="34" charset="0"/>
              </a:rPr>
              <a:t>histograming</a:t>
            </a:r>
            <a:r>
              <a:rPr lang="en-US" sz="2000" dirty="0">
                <a:solidFill>
                  <a:srgbClr val="003087"/>
                </a:solidFill>
                <a:latin typeface="Helvetica" panose="020B0604020202020204" pitchFamily="34" charset="0"/>
                <a:cs typeface="Helvetica" panose="020B0604020202020204" pitchFamily="34" charset="0"/>
              </a:rPr>
              <a:t> and</a:t>
            </a:r>
          </a:p>
          <a:p>
            <a:pPr>
              <a:spcBef>
                <a:spcPts val="600"/>
              </a:spcBef>
            </a:pPr>
            <a:r>
              <a:rPr lang="en-US" sz="2000" dirty="0">
                <a:solidFill>
                  <a:srgbClr val="003087"/>
                </a:solidFill>
                <a:latin typeface="Helvetica" panose="020B0604020202020204" pitchFamily="34" charset="0"/>
                <a:cs typeface="Helvetica" panose="020B0604020202020204" pitchFamily="34" charset="0"/>
              </a:rPr>
              <a:t>	other ROOT capabilities</a:t>
            </a:r>
          </a:p>
        </p:txBody>
      </p:sp>
      <p:sp>
        <p:nvSpPr>
          <p:cNvPr id="7" name="Rectangle 6">
            <a:extLst>
              <a:ext uri="{FF2B5EF4-FFF2-40B4-BE49-F238E27FC236}">
                <a16:creationId xmlns:a16="http://schemas.microsoft.com/office/drawing/2014/main" id="{F9610708-0E31-4F91-B994-7B5DC4ED54B0}"/>
              </a:ext>
            </a:extLst>
          </p:cNvPr>
          <p:cNvSpPr/>
          <p:nvPr/>
        </p:nvSpPr>
        <p:spPr>
          <a:xfrm>
            <a:off x="228600" y="4883880"/>
            <a:ext cx="8118696" cy="1538883"/>
          </a:xfrm>
          <a:prstGeom prst="rect">
            <a:avLst/>
          </a:prstGeom>
        </p:spPr>
        <p:txBody>
          <a:bodyPr wrap="square">
            <a:spAutoFit/>
          </a:bodyPr>
          <a:lstStyle/>
          <a:p>
            <a:pPr>
              <a:spcBef>
                <a:spcPts val="1200"/>
              </a:spcBef>
            </a:pPr>
            <a:r>
              <a:rPr lang="en-US" b="1" u="sng" dirty="0">
                <a:solidFill>
                  <a:srgbClr val="003087"/>
                </a:solidFill>
                <a:latin typeface="Helvetica" panose="020B0604020202020204" pitchFamily="34" charset="0"/>
                <a:cs typeface="Helvetica" panose="020B0604020202020204" pitchFamily="34" charset="0"/>
              </a:rPr>
              <a:t>Investigate the alternative</a:t>
            </a:r>
          </a:p>
          <a:p>
            <a:pPr>
              <a:spcBef>
                <a:spcPts val="1200"/>
              </a:spcBef>
            </a:pPr>
            <a:r>
              <a:rPr lang="en-US" sz="2000" dirty="0">
                <a:solidFill>
                  <a:srgbClr val="003087"/>
                </a:solidFill>
                <a:latin typeface="Helvetica" panose="020B0604020202020204" pitchFamily="34" charset="0"/>
                <a:cs typeface="Helvetica" panose="020B0604020202020204" pitchFamily="34" charset="0"/>
              </a:rPr>
              <a:t>Use just translation capability of DAGMC and its finding algorithms to answer two fundamental questions: “Where am I?” and “How far?”, not a particle </a:t>
            </a:r>
            <a:r>
              <a:rPr lang="en-US" sz="2000">
                <a:solidFill>
                  <a:srgbClr val="003087"/>
                </a:solidFill>
                <a:latin typeface="Helvetica" panose="020B0604020202020204" pitchFamily="34" charset="0"/>
                <a:cs typeface="Helvetica" panose="020B0604020202020204" pitchFamily="34" charset="0"/>
              </a:rPr>
              <a:t>transport algorithm</a:t>
            </a:r>
            <a:endParaRPr lang="en-US" sz="2000" dirty="0">
              <a:solidFill>
                <a:srgbClr val="00308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1585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CAD         MARS Possibilities</a:t>
            </a:r>
          </a:p>
        </p:txBody>
      </p:sp>
      <p:sp>
        <p:nvSpPr>
          <p:cNvPr id="3" name="Content Placeholder 2"/>
          <p:cNvSpPr>
            <a:spLocks noGrp="1"/>
          </p:cNvSpPr>
          <p:nvPr>
            <p:ph idx="1"/>
          </p:nvPr>
        </p:nvSpPr>
        <p:spPr>
          <a:xfrm>
            <a:off x="228600" y="892219"/>
            <a:ext cx="8771467" cy="5223236"/>
          </a:xfrm>
        </p:spPr>
        <p:txBody>
          <a:bodyPr/>
          <a:lstStyle/>
          <a:p>
            <a:pPr marL="0" indent="0">
              <a:spcBef>
                <a:spcPts val="0"/>
              </a:spcBef>
              <a:spcAft>
                <a:spcPts val="1200"/>
              </a:spcAft>
              <a:buNone/>
            </a:pPr>
            <a:r>
              <a:rPr lang="en-US" sz="1800" dirty="0"/>
              <a:t>Despite of worldwide efforts - with hundreds and hundreds of person-years invested over last 30 years - reliable user-friendly error-free implementation of CAD models into Monte-Carlo particle interaction and transport codes is still a dream.</a:t>
            </a:r>
          </a:p>
          <a:p>
            <a:pPr marL="0" indent="0">
              <a:spcBef>
                <a:spcPts val="0"/>
              </a:spcBef>
              <a:spcAft>
                <a:spcPts val="1200"/>
              </a:spcAft>
              <a:buNone/>
            </a:pPr>
            <a:r>
              <a:rPr lang="en-US" sz="1800" dirty="0"/>
              <a:t>There are several bi-directional packages which pretend to do this job:</a:t>
            </a:r>
          </a:p>
          <a:p>
            <a:pPr marL="0" indent="0">
              <a:spcBef>
                <a:spcPts val="0"/>
              </a:spcBef>
              <a:spcAft>
                <a:spcPts val="1200"/>
              </a:spcAft>
              <a:buNone/>
            </a:pPr>
            <a:r>
              <a:rPr lang="en-US" sz="1800" dirty="0"/>
              <a:t>MCAM</a:t>
            </a:r>
            <a:r>
              <a:rPr lang="en-US" sz="1800" baseline="30000" dirty="0"/>
              <a:t>*</a:t>
            </a:r>
            <a:r>
              <a:rPr lang="en-US" sz="1800" dirty="0"/>
              <a:t> (China, commercial) </a:t>
            </a:r>
            <a:r>
              <a:rPr lang="en-US" sz="1800" dirty="0">
                <a:hlinkClick r:id="rId3"/>
              </a:rPr>
              <a:t>http://www.fds.org.cn/en/software/mcam_1.asp</a:t>
            </a:r>
            <a:endParaRPr lang="en-US" sz="1800" dirty="0"/>
          </a:p>
          <a:p>
            <a:pPr marL="0" indent="0">
              <a:spcBef>
                <a:spcPts val="0"/>
              </a:spcBef>
              <a:spcAft>
                <a:spcPts val="1200"/>
              </a:spcAft>
              <a:buNone/>
            </a:pPr>
            <a:r>
              <a:rPr lang="en-US" sz="1800" dirty="0" err="1"/>
              <a:t>McCad</a:t>
            </a:r>
            <a:r>
              <a:rPr lang="en-US" sz="1800" baseline="30000" dirty="0"/>
              <a:t>*</a:t>
            </a:r>
            <a:r>
              <a:rPr lang="en-US" sz="1800" dirty="0"/>
              <a:t> (Germany) </a:t>
            </a:r>
            <a:r>
              <a:rPr lang="en-US" sz="1800" dirty="0">
                <a:hlinkClick r:id="rId4"/>
              </a:rPr>
              <a:t>https://inis.iaea.org/search/search.aspx?orig_q=RN:39015646</a:t>
            </a:r>
            <a:endParaRPr lang="en-US" sz="1800" dirty="0"/>
          </a:p>
          <a:p>
            <a:pPr marL="0" indent="0">
              <a:spcBef>
                <a:spcPts val="0"/>
              </a:spcBef>
              <a:spcAft>
                <a:spcPts val="1200"/>
              </a:spcAft>
              <a:buNone/>
            </a:pPr>
            <a:r>
              <a:rPr lang="en-US" sz="1800" dirty="0"/>
              <a:t>FASTRAD</a:t>
            </a:r>
            <a:r>
              <a:rPr lang="en-US" sz="1800" baseline="30000" dirty="0"/>
              <a:t>*</a:t>
            </a:r>
            <a:r>
              <a:rPr lang="en-US" sz="1800" dirty="0"/>
              <a:t> (France, commercial, not for China, Russia and USA) </a:t>
            </a:r>
            <a:r>
              <a:rPr lang="en-US" sz="1800" dirty="0">
                <a:hlinkClick r:id="rId5"/>
              </a:rPr>
              <a:t>https://www.fastrad.net/</a:t>
            </a:r>
            <a:endParaRPr lang="en-US" sz="1800" dirty="0"/>
          </a:p>
          <a:p>
            <a:pPr marL="0" indent="0">
              <a:spcBef>
                <a:spcPts val="0"/>
              </a:spcBef>
              <a:spcAft>
                <a:spcPts val="1200"/>
              </a:spcAft>
              <a:buNone/>
            </a:pPr>
            <a:r>
              <a:rPr lang="en-US" sz="1800" dirty="0"/>
              <a:t>DAGMC</a:t>
            </a:r>
            <a:r>
              <a:rPr lang="en-US" sz="1800" baseline="30000" dirty="0"/>
              <a:t>**</a:t>
            </a:r>
            <a:r>
              <a:rPr lang="en-US" sz="1800" dirty="0"/>
              <a:t> (UW-Madison) </a:t>
            </a:r>
            <a:r>
              <a:rPr lang="en-US" sz="1800" u="sng" dirty="0">
                <a:hlinkClick r:id="rId6"/>
              </a:rPr>
              <a:t>https://svalinn.github.io/DAGMC/</a:t>
            </a:r>
            <a:r>
              <a:rPr lang="en-US" sz="1800" u="sng" dirty="0"/>
              <a:t> </a:t>
            </a:r>
            <a:r>
              <a:rPr lang="en-US" sz="1800" dirty="0"/>
              <a:t>- </a:t>
            </a:r>
            <a:r>
              <a:rPr lang="en-US" sz="1800" b="1" dirty="0"/>
              <a:t>this meeting</a:t>
            </a:r>
          </a:p>
          <a:p>
            <a:pPr marL="0" indent="0">
              <a:spcBef>
                <a:spcPts val="0"/>
              </a:spcBef>
              <a:spcAft>
                <a:spcPts val="1200"/>
              </a:spcAft>
              <a:buNone/>
            </a:pPr>
            <a:r>
              <a:rPr lang="en-US" sz="1800" dirty="0"/>
              <a:t>*) Translation, **) Direct modelling on CAD models</a:t>
            </a:r>
          </a:p>
          <a:p>
            <a:pPr marL="0" indent="0">
              <a:spcBef>
                <a:spcPts val="0"/>
              </a:spcBef>
              <a:spcAft>
                <a:spcPts val="1200"/>
              </a:spcAft>
              <a:buNone/>
            </a:pPr>
            <a:endParaRPr lang="en-US" sz="1800" dirty="0"/>
          </a:p>
          <a:p>
            <a:pPr marL="0" indent="0">
              <a:spcBef>
                <a:spcPts val="0"/>
              </a:spcBef>
              <a:spcAft>
                <a:spcPts val="1200"/>
              </a:spcAft>
              <a:buNone/>
            </a:pPr>
            <a:r>
              <a:rPr lang="en-US" sz="1800" dirty="0"/>
              <a:t>We at Fermilab use manual conversion from the CAD STEP files to MARS input</a:t>
            </a:r>
          </a:p>
          <a:p>
            <a:pPr marL="0" indent="0">
              <a:spcBef>
                <a:spcPts val="0"/>
              </a:spcBef>
              <a:spcAft>
                <a:spcPts val="1200"/>
              </a:spcAft>
              <a:buNone/>
            </a:pPr>
            <a:r>
              <a:rPr lang="en-US" sz="1800" dirty="0"/>
              <a:t>CAD STEP AP209 standard </a:t>
            </a:r>
            <a:r>
              <a:rPr lang="en-US" sz="1800" dirty="0">
                <a:hlinkClick r:id="rId7"/>
              </a:rPr>
              <a:t>http://www.ap209.org</a:t>
            </a:r>
            <a:r>
              <a:rPr lang="en-US" sz="1800" dirty="0"/>
              <a:t> promises CAD+FEA+CFD and – most important - assigned material properties and materials database</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
        <p:nvSpPr>
          <p:cNvPr id="4" name="Footer Placeholder 3">
            <a:extLst>
              <a:ext uri="{FF2B5EF4-FFF2-40B4-BE49-F238E27FC236}">
                <a16:creationId xmlns:a16="http://schemas.microsoft.com/office/drawing/2014/main" id="{125BDC80-EE0B-47E3-BA5E-673C3625D815}"/>
              </a:ext>
            </a:extLst>
          </p:cNvPr>
          <p:cNvSpPr>
            <a:spLocks noGrp="1"/>
          </p:cNvSpPr>
          <p:nvPr>
            <p:ph type="ftr" sz="quarter" idx="11"/>
          </p:nvPr>
        </p:nvSpPr>
        <p:spPr/>
        <p:txBody>
          <a:bodyPr/>
          <a:lstStyle/>
          <a:p>
            <a:pPr>
              <a:defRPr/>
            </a:pPr>
            <a:r>
              <a:rPr lang="en-US"/>
              <a:t>DAGMC-MARS Meeting Summary, Fermilab, 051619           N. Mokhov</a:t>
            </a:r>
            <a:endParaRPr lang="en-US" b="1" dirty="0"/>
          </a:p>
        </p:txBody>
      </p:sp>
      <p:cxnSp>
        <p:nvCxnSpPr>
          <p:cNvPr id="7" name="Straight Arrow Connector 6">
            <a:extLst>
              <a:ext uri="{FF2B5EF4-FFF2-40B4-BE49-F238E27FC236}">
                <a16:creationId xmlns:a16="http://schemas.microsoft.com/office/drawing/2014/main" id="{7309F65F-622F-4E2B-858A-ACA973212F74}"/>
              </a:ext>
            </a:extLst>
          </p:cNvPr>
          <p:cNvCxnSpPr/>
          <p:nvPr/>
        </p:nvCxnSpPr>
        <p:spPr>
          <a:xfrm>
            <a:off x="1231271" y="497941"/>
            <a:ext cx="805759" cy="0"/>
          </a:xfrm>
          <a:prstGeom prst="straightConnector1">
            <a:avLst/>
          </a:prstGeom>
          <a:ln w="57150">
            <a:solidFill>
              <a:srgbClr val="003087"/>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28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Helvetica" panose="020B0604020202020204" pitchFamily="34" charset="0"/>
                <a:ea typeface="Calibri" panose="020F0502020204030204" pitchFamily="34" charset="0"/>
                <a:cs typeface="Times New Roman" panose="02020603050405020304" pitchFamily="18" charset="0"/>
              </a:rPr>
              <a:t>DAGMC and its Possible Integration into MARS15</a:t>
            </a:r>
            <a:endParaRPr lang="en-US" sz="2800" dirty="0"/>
          </a:p>
        </p:txBody>
      </p:sp>
      <p:sp>
        <p:nvSpPr>
          <p:cNvPr id="3" name="Content Placeholder 2"/>
          <p:cNvSpPr>
            <a:spLocks noGrp="1"/>
          </p:cNvSpPr>
          <p:nvPr>
            <p:ph idx="1"/>
          </p:nvPr>
        </p:nvSpPr>
        <p:spPr>
          <a:xfrm>
            <a:off x="228600" y="1140737"/>
            <a:ext cx="8771467" cy="5024673"/>
          </a:xfrm>
        </p:spPr>
        <p:txBody>
          <a:bodyPr/>
          <a:lstStyle/>
          <a:p>
            <a:pPr marL="0" indent="0">
              <a:buNone/>
            </a:pPr>
            <a:r>
              <a:rPr lang="en-US" sz="1800" dirty="0"/>
              <a:t>Working Meeting with Paul Wilson, Prof. of Nuclear Engineering of University of Wisconsin-Madison and Dr. Patrick </a:t>
            </a:r>
            <a:r>
              <a:rPr lang="en-US" sz="1800" dirty="0" err="1"/>
              <a:t>Shriwise</a:t>
            </a:r>
            <a:r>
              <a:rPr lang="en-US" sz="1800" dirty="0"/>
              <a:t> (ANL) </a:t>
            </a:r>
            <a:r>
              <a:rPr lang="en-US" sz="1800" u="sng" dirty="0">
                <a:hlinkClick r:id="rId3"/>
              </a:rPr>
              <a:t>https://svalinn.github.io/DAGMC/</a:t>
            </a:r>
            <a:endParaRPr lang="en-US" sz="1800" dirty="0"/>
          </a:p>
          <a:p>
            <a:pPr marL="0" indent="0" algn="ctr">
              <a:buNone/>
            </a:pPr>
            <a:r>
              <a:rPr lang="en-US" sz="1800" dirty="0"/>
              <a:t> </a:t>
            </a:r>
            <a:r>
              <a:rPr lang="en-US" sz="1800" dirty="0">
                <a:solidFill>
                  <a:srgbClr val="004C97"/>
                </a:solidFill>
              </a:rPr>
              <a:t>Fermilab, BTW, Penthouse, Thursday, May 9, 9:30 AM – 4:00 PM</a:t>
            </a:r>
          </a:p>
          <a:p>
            <a:pPr marL="0" indent="0" algn="ctr">
              <a:buNone/>
            </a:pPr>
            <a:endParaRPr lang="en-US" sz="1800" dirty="0">
              <a:solidFill>
                <a:srgbClr val="004C97"/>
              </a:solidFill>
            </a:endParaRPr>
          </a:p>
          <a:p>
            <a:pPr>
              <a:spcBef>
                <a:spcPts val="1200"/>
              </a:spcBef>
            </a:pPr>
            <a:r>
              <a:rPr lang="en-US" sz="1600" dirty="0"/>
              <a:t>Direct Accelerated Geometry Monte Carlo (DAGMC) is a software package that allows users to perform Monte Carlo radiation transport directly on CAD models – </a:t>
            </a:r>
            <a:r>
              <a:rPr lang="en-US" sz="1600" b="1" dirty="0"/>
              <a:t>P. Wilson</a:t>
            </a:r>
          </a:p>
          <a:p>
            <a:pPr>
              <a:spcBef>
                <a:spcPts val="1200"/>
              </a:spcBef>
            </a:pPr>
            <a:r>
              <a:rPr lang="en-US" sz="1600" dirty="0"/>
              <a:t>MARS15 is a default Monte-Carlo code system at Fermilab for accurate simulation of particle transport and interactions in accelerator, beamline and detector components, radiation shielding and environment. Geometry models are built either from predefined shapes described in user-friendly input files, or via using the power of the ROOT system for complex real-life applications. CAD models - saved in the STEP format - are currently implemented manually into MARS – </a:t>
            </a:r>
            <a:r>
              <a:rPr lang="en-US" sz="1600" b="1" dirty="0"/>
              <a:t>N. Mokhov, D. </a:t>
            </a:r>
            <a:r>
              <a:rPr lang="en-US" sz="1600" b="1" dirty="0" err="1"/>
              <a:t>Reitzner</a:t>
            </a:r>
            <a:r>
              <a:rPr lang="en-US" sz="1600" b="1" dirty="0"/>
              <a:t>, I. Tropin</a:t>
            </a:r>
          </a:p>
          <a:p>
            <a:pPr>
              <a:spcBef>
                <a:spcPts val="1200"/>
              </a:spcBef>
            </a:pPr>
            <a:r>
              <a:rPr lang="en-US" sz="1600" dirty="0"/>
              <a:t>A possible integration of DAGMC into MARS15 would allow users to perform MARS15 simulations directly on CAD models and, as a result, reduce human effort and minimize human errors - </a:t>
            </a:r>
            <a:r>
              <a:rPr lang="en-US" sz="1600" b="1" dirty="0"/>
              <a:t>All</a:t>
            </a:r>
          </a:p>
          <a:p>
            <a:pPr marL="0" indent="0">
              <a:spcBef>
                <a:spcPts val="0"/>
              </a:spcBef>
              <a:spcAft>
                <a:spcPts val="1200"/>
              </a:spcAft>
              <a:buNone/>
            </a:pPr>
            <a:endParaRPr lang="en-US" sz="2200"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a:p>
        </p:txBody>
      </p:sp>
      <p:sp>
        <p:nvSpPr>
          <p:cNvPr id="4" name="Footer Placeholder 3">
            <a:extLst>
              <a:ext uri="{FF2B5EF4-FFF2-40B4-BE49-F238E27FC236}">
                <a16:creationId xmlns:a16="http://schemas.microsoft.com/office/drawing/2014/main" id="{125BDC80-EE0B-47E3-BA5E-673C3625D815}"/>
              </a:ext>
            </a:extLst>
          </p:cNvPr>
          <p:cNvSpPr>
            <a:spLocks noGrp="1"/>
          </p:cNvSpPr>
          <p:nvPr>
            <p:ph type="ftr" sz="quarter" idx="11"/>
          </p:nvPr>
        </p:nvSpPr>
        <p:spPr/>
        <p:txBody>
          <a:bodyPr/>
          <a:lstStyle/>
          <a:p>
            <a:pPr>
              <a:defRPr/>
            </a:pPr>
            <a:r>
              <a:rPr lang="en-US"/>
              <a:t>DAGMC-MARS Meeting Summary, Fermilab, 051619           N. Mokhov</a:t>
            </a:r>
            <a:endParaRPr lang="en-US" b="1" dirty="0"/>
          </a:p>
        </p:txBody>
      </p:sp>
    </p:spTree>
    <p:extLst>
      <p:ext uri="{BB962C8B-B14F-4D97-AF65-F5344CB8AC3E}">
        <p14:creationId xmlns:p14="http://schemas.microsoft.com/office/powerpoint/2010/main" val="131143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dirty="0"/>
          </a:p>
        </p:txBody>
      </p:sp>
      <p:pic>
        <p:nvPicPr>
          <p:cNvPr id="3" name="Picture 2">
            <a:extLst>
              <a:ext uri="{FF2B5EF4-FFF2-40B4-BE49-F238E27FC236}">
                <a16:creationId xmlns:a16="http://schemas.microsoft.com/office/drawing/2014/main" id="{C0DD4C86-A8D5-479B-9373-C987A83B582E}"/>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209865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dirty="0"/>
          </a:p>
        </p:txBody>
      </p:sp>
      <p:pic>
        <p:nvPicPr>
          <p:cNvPr id="7" name="Picture 6">
            <a:extLst>
              <a:ext uri="{FF2B5EF4-FFF2-40B4-BE49-F238E27FC236}">
                <a16:creationId xmlns:a16="http://schemas.microsoft.com/office/drawing/2014/main" id="{D80AE625-9B76-4459-8C3D-65FABB7BC0D8}"/>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391672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dirty="0"/>
          </a:p>
        </p:txBody>
      </p:sp>
      <p:pic>
        <p:nvPicPr>
          <p:cNvPr id="3" name="Picture 2">
            <a:extLst>
              <a:ext uri="{FF2B5EF4-FFF2-40B4-BE49-F238E27FC236}">
                <a16:creationId xmlns:a16="http://schemas.microsoft.com/office/drawing/2014/main" id="{2FCC5687-7C75-4DE2-A8A7-BBC65A120619}"/>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68976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dirty="0"/>
          </a:p>
        </p:txBody>
      </p:sp>
      <p:pic>
        <p:nvPicPr>
          <p:cNvPr id="3" name="Picture 2">
            <a:extLst>
              <a:ext uri="{FF2B5EF4-FFF2-40B4-BE49-F238E27FC236}">
                <a16:creationId xmlns:a16="http://schemas.microsoft.com/office/drawing/2014/main" id="{74ACB7BE-E6BC-4E37-8688-DE082AEBD384}"/>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390863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dirty="0"/>
          </a:p>
        </p:txBody>
      </p:sp>
      <p:pic>
        <p:nvPicPr>
          <p:cNvPr id="3" name="Picture 2">
            <a:extLst>
              <a:ext uri="{FF2B5EF4-FFF2-40B4-BE49-F238E27FC236}">
                <a16:creationId xmlns:a16="http://schemas.microsoft.com/office/drawing/2014/main" id="{68650B91-A89A-40E7-8D85-E533AEBDFE7A}"/>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88852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p>
        </p:txBody>
      </p:sp>
      <p:sp>
        <p:nvSpPr>
          <p:cNvPr id="5" name="Footer Placeholder 4"/>
          <p:cNvSpPr>
            <a:spLocks noGrp="1"/>
          </p:cNvSpPr>
          <p:nvPr>
            <p:ph type="ftr" sz="quarter" idx="11"/>
          </p:nvPr>
        </p:nvSpPr>
        <p:spPr/>
        <p:txBody>
          <a:bodyPr/>
          <a:lstStyle/>
          <a:p>
            <a:pPr>
              <a:defRPr/>
            </a:pPr>
            <a:r>
              <a:rPr lang="en-US"/>
              <a:t>DAGMC-MARS Meeting Summary, Fermilab, 051619           N. Mokhov</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dirty="0"/>
          </a:p>
        </p:txBody>
      </p:sp>
      <p:pic>
        <p:nvPicPr>
          <p:cNvPr id="3" name="Picture 2">
            <a:extLst>
              <a:ext uri="{FF2B5EF4-FFF2-40B4-BE49-F238E27FC236}">
                <a16:creationId xmlns:a16="http://schemas.microsoft.com/office/drawing/2014/main" id="{20E56BF3-41F1-4950-9282-7B7A9E9973D0}"/>
              </a:ext>
            </a:extLst>
          </p:cNvPr>
          <p:cNvPicPr>
            <a:picLocks noChangeAspect="1"/>
          </p:cNvPicPr>
          <p:nvPr/>
        </p:nvPicPr>
        <p:blipFill>
          <a:blip r:embed="rId3"/>
          <a:stretch>
            <a:fillRect/>
          </a:stretch>
        </p:blipFill>
        <p:spPr>
          <a:xfrm>
            <a:off x="0" y="8605"/>
            <a:ext cx="9144000" cy="6840789"/>
          </a:xfrm>
          <a:prstGeom prst="rect">
            <a:avLst/>
          </a:prstGeom>
        </p:spPr>
      </p:pic>
    </p:spTree>
    <p:extLst>
      <p:ext uri="{BB962C8B-B14F-4D97-AF65-F5344CB8AC3E}">
        <p14:creationId xmlns:p14="http://schemas.microsoft.com/office/powerpoint/2010/main" val="1468271054"/>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5461</TotalTime>
  <Words>564</Words>
  <Application>Microsoft Office PowerPoint</Application>
  <PresentationFormat>On-screen Show (4:3)</PresentationFormat>
  <Paragraphs>118</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MS PGothic</vt:lpstr>
      <vt:lpstr>MS PGothic</vt:lpstr>
      <vt:lpstr>Arial</vt:lpstr>
      <vt:lpstr>Calibri</vt:lpstr>
      <vt:lpstr>Geneva</vt:lpstr>
      <vt:lpstr>Helvetica</vt:lpstr>
      <vt:lpstr>Times New Roman</vt:lpstr>
      <vt:lpstr>FNAL_TemplateMac_060514</vt:lpstr>
      <vt:lpstr>Fermilab: Footer Only</vt:lpstr>
      <vt:lpstr>CAD       MARS: DAGMC-MARS Meeting Summary</vt:lpstr>
      <vt:lpstr>CAD         MARS Possibilities</vt:lpstr>
      <vt:lpstr>DAGMC and its Possible Integration into MARS15</vt:lpstr>
      <vt:lpstr>M</vt:lpstr>
      <vt:lpstr>M</vt:lpstr>
      <vt:lpstr>M</vt:lpstr>
      <vt:lpstr>M</vt:lpstr>
      <vt:lpstr>M</vt:lpstr>
      <vt:lpstr>M</vt:lpstr>
      <vt:lpstr>M</vt:lpstr>
      <vt:lpstr>M</vt:lpstr>
      <vt:lpstr>M</vt:lpstr>
      <vt:lpstr>M</vt:lpstr>
      <vt:lpstr>M</vt:lpstr>
      <vt:lpstr>M</vt:lpstr>
      <vt:lpstr>M</vt:lpstr>
      <vt:lpstr>Steps Towards Implementation</vt:lpstr>
      <vt:lpstr>DAGMC Implementation to MARS15 ?</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Yury I. Eidelman x6321 13091V</dc:creator>
  <cp:lastModifiedBy>Nikolai Mokhov x4409 10741N</cp:lastModifiedBy>
  <cp:revision>467</cp:revision>
  <cp:lastPrinted>2018-09-27T15:08:36Z</cp:lastPrinted>
  <dcterms:created xsi:type="dcterms:W3CDTF">2016-07-19T22:53:09Z</dcterms:created>
  <dcterms:modified xsi:type="dcterms:W3CDTF">2019-05-16T18:10:00Z</dcterms:modified>
</cp:coreProperties>
</file>