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294" r:id="rId2"/>
    <p:sldId id="318" r:id="rId3"/>
    <p:sldId id="310" r:id="rId4"/>
    <p:sldId id="311" r:id="rId5"/>
    <p:sldId id="299" r:id="rId6"/>
    <p:sldId id="302" r:id="rId7"/>
    <p:sldId id="314" r:id="rId8"/>
    <p:sldId id="301" r:id="rId9"/>
    <p:sldId id="312" r:id="rId10"/>
    <p:sldId id="316" r:id="rId11"/>
    <p:sldId id="313" r:id="rId12"/>
    <p:sldId id="317" r:id="rId13"/>
    <p:sldId id="320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432FF"/>
    <a:srgbClr val="000000"/>
    <a:srgbClr val="00FA00"/>
    <a:srgbClr val="00FDFF"/>
    <a:srgbClr val="0000FF"/>
    <a:srgbClr val="505050"/>
    <a:srgbClr val="99D6EA"/>
    <a:srgbClr val="50504E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50067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1448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5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err="1"/>
              <a:t>Katsuya</a:t>
            </a:r>
            <a:r>
              <a:rPr lang="en-US" dirty="0"/>
              <a:t> </a:t>
            </a:r>
            <a:r>
              <a:rPr lang="en-US" dirty="0" err="1"/>
              <a:t>Yonehara</a:t>
            </a:r>
            <a:endParaRPr lang="en-US" dirty="0"/>
          </a:p>
          <a:p>
            <a:r>
              <a:rPr lang="en-US" dirty="0"/>
              <a:t>TSD Topical Meeting</a:t>
            </a:r>
          </a:p>
          <a:p>
            <a:r>
              <a:rPr lang="en-US" dirty="0"/>
              <a:t>05/16/2019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Progress of RF beam detector R&amp;D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1F41B0-5217-784E-8D2A-4A3704C9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42778"/>
            <a:ext cx="8686800" cy="611705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Took average of whole equilibrium voltage for first analysis</a:t>
            </a:r>
          </a:p>
          <a:p>
            <a:pPr lvl="1"/>
            <a:r>
              <a:rPr lang="en-US" dirty="0"/>
              <a:t>Nice linearity vs beam intensity!</a:t>
            </a:r>
          </a:p>
          <a:p>
            <a:pPr lvl="1"/>
            <a:r>
              <a:rPr lang="en-US" dirty="0"/>
              <a:t>Fraction is typically 10 %</a:t>
            </a:r>
          </a:p>
          <a:p>
            <a:r>
              <a:rPr lang="en-US" dirty="0"/>
              <a:t>RF detector is very sensitive to the beam intensity</a:t>
            </a:r>
          </a:p>
          <a:p>
            <a:pPr lvl="1"/>
            <a:r>
              <a:rPr lang="en-US" dirty="0"/>
              <a:t>But beam intensity is changed in one batch </a:t>
            </a:r>
          </a:p>
          <a:p>
            <a:pPr lvl="2"/>
            <a:r>
              <a:rPr lang="en-US" dirty="0"/>
              <a:t>Confirmed with MI group</a:t>
            </a:r>
          </a:p>
          <a:p>
            <a:pPr lvl="1"/>
            <a:r>
              <a:rPr lang="en-US" dirty="0"/>
              <a:t>Beam position is also changed bunch by bunch</a:t>
            </a:r>
          </a:p>
          <a:p>
            <a:pPr lvl="2"/>
            <a:r>
              <a:rPr lang="en-US" dirty="0"/>
              <a:t>SWIC data recorded</a:t>
            </a:r>
          </a:p>
          <a:p>
            <a:pPr lvl="2"/>
            <a:r>
              <a:rPr lang="en-US" dirty="0"/>
              <a:t>Will calibrate RF signal with beam position and profile</a:t>
            </a:r>
          </a:p>
          <a:p>
            <a:r>
              <a:rPr lang="en-US" dirty="0"/>
              <a:t>RF detector is also sensitive to resonant condition</a:t>
            </a:r>
          </a:p>
          <a:p>
            <a:r>
              <a:rPr lang="en-US" dirty="0"/>
              <a:t>Find optimum E/p</a:t>
            </a:r>
          </a:p>
          <a:p>
            <a:r>
              <a:rPr lang="en-US" dirty="0"/>
              <a:t>Gas dependence</a:t>
            </a:r>
          </a:p>
          <a:p>
            <a:pPr lvl="1"/>
            <a:r>
              <a:rPr lang="en-US" dirty="0"/>
              <a:t>N2 &amp; dry air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413F8A-9756-1F4F-BFDF-94588AA5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CB9E3-D2C6-FD45-94A2-7B51B77DAA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9C736-3B41-8F43-A8A6-6EDA09014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9027-BC06-A146-8D19-8E0367CFB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6C39D6-73C3-2242-8368-C69049875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195" y="2496706"/>
            <a:ext cx="2083446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EFA777-C8C8-ED4D-9C87-B043D5542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95" y="1124547"/>
            <a:ext cx="2074689" cy="137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2DA815-1B18-0A4C-A991-2BA73CBDE0B4}"/>
              </a:ext>
            </a:extLst>
          </p:cNvPr>
          <p:cNvSpPr txBox="1"/>
          <p:nvPr/>
        </p:nvSpPr>
        <p:spPr>
          <a:xfrm>
            <a:off x="7366001" y="2695626"/>
            <a:ext cx="1469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Intensity varied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770829-2E18-784A-98A1-08B546FF4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826" y="3868306"/>
            <a:ext cx="2101174" cy="137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544533-2397-4A4F-82E8-8F6139013508}"/>
              </a:ext>
            </a:extLst>
          </p:cNvPr>
          <p:cNvSpPr txBox="1"/>
          <p:nvPr/>
        </p:nvSpPr>
        <p:spPr>
          <a:xfrm>
            <a:off x="7550185" y="4308214"/>
            <a:ext cx="1101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+2 MHz off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27BC80-F666-CD44-97F2-0A7C62DFE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557" y="5388232"/>
            <a:ext cx="2083443" cy="1371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D5E774-3FBC-0F46-B26E-E13377223383}"/>
              </a:ext>
            </a:extLst>
          </p:cNvPr>
          <p:cNvSpPr txBox="1"/>
          <p:nvPr/>
        </p:nvSpPr>
        <p:spPr>
          <a:xfrm>
            <a:off x="7550185" y="5688047"/>
            <a:ext cx="1061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-2 MHz off</a:t>
            </a:r>
          </a:p>
        </p:txBody>
      </p:sp>
    </p:spTree>
    <p:extLst>
      <p:ext uri="{BB962C8B-B14F-4D97-AF65-F5344CB8AC3E}">
        <p14:creationId xmlns:p14="http://schemas.microsoft.com/office/powerpoint/2010/main" val="423073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55E579-7072-7F4F-A673-E7C48816E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high-Q cavity</a:t>
            </a:r>
          </a:p>
          <a:p>
            <a:pPr lvl="1"/>
            <a:r>
              <a:rPr lang="en-US" dirty="0"/>
              <a:t>In the cavity the gradient is 6.57 V/cm, in the Iris coupling hole is 3.2 V/cm, in the rest of the WG is 1.0 V/cm (see next slide)</a:t>
            </a:r>
          </a:p>
          <a:p>
            <a:pPr lvl="1"/>
            <a:r>
              <a:rPr lang="en-US" dirty="0"/>
              <a:t>Possible power consumption on the WG is ~1/36 lower than the cavity, but the volume of WG is much bigger than the cavity</a:t>
            </a:r>
          </a:p>
          <a:p>
            <a:pPr lvl="2"/>
            <a:r>
              <a:rPr lang="en-US" dirty="0"/>
              <a:t>Iris is fine since it is localized (take a part of the sense area)</a:t>
            </a:r>
          </a:p>
          <a:p>
            <a:pPr lvl="1"/>
            <a:r>
              <a:rPr lang="en-US" dirty="0"/>
              <a:t>What is Q to reduce the gradient on WG to below 10 % of the cavity gradient?</a:t>
            </a:r>
          </a:p>
          <a:p>
            <a:r>
              <a:rPr lang="en-US" dirty="0"/>
              <a:t>N2 and dry air</a:t>
            </a:r>
          </a:p>
          <a:p>
            <a:r>
              <a:rPr lang="en-US" dirty="0"/>
              <a:t>&lt; 100 V RF potential looks good</a:t>
            </a:r>
          </a:p>
          <a:p>
            <a:pPr lvl="1"/>
            <a:r>
              <a:rPr lang="en-US" dirty="0"/>
              <a:t>Need to be higher than the beam noise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8587B-107C-B34C-9787-9A2B63EF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Prototype RF Detector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717A2-1C8C-764F-BAFC-D854C85155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3A851-1A68-0E49-B072-7B833A2ED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746A2-1875-8842-BB71-0A87A2AD0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E68A6-3B8E-704F-8E62-CDD5790A2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carrying out beam test at MI-40</a:t>
            </a:r>
          </a:p>
          <a:p>
            <a:r>
              <a:rPr lang="en-US" dirty="0"/>
              <a:t>Improve DAQ (with Lee </a:t>
            </a:r>
            <a:r>
              <a:rPr lang="en-US"/>
              <a:t>Teng Student)</a:t>
            </a:r>
            <a:endParaRPr lang="en-US" dirty="0"/>
          </a:p>
          <a:p>
            <a:pPr lvl="1"/>
            <a:r>
              <a:rPr lang="en-US" dirty="0"/>
              <a:t>Triggered by the MI beam</a:t>
            </a:r>
          </a:p>
          <a:p>
            <a:pPr lvl="1"/>
            <a:r>
              <a:rPr lang="en-US" dirty="0"/>
              <a:t>Take Q measurement every spill</a:t>
            </a:r>
          </a:p>
          <a:p>
            <a:pPr lvl="1"/>
            <a:r>
              <a:rPr lang="en-US" dirty="0"/>
              <a:t>Write a script for automatic data acquisition</a:t>
            </a:r>
          </a:p>
          <a:p>
            <a:r>
              <a:rPr lang="en-US" dirty="0"/>
              <a:t>Study influence of wave guide on the RF signal</a:t>
            </a:r>
          </a:p>
          <a:p>
            <a:pPr lvl="1"/>
            <a:r>
              <a:rPr lang="en-US" dirty="0"/>
              <a:t>Move the RF detector to directly hit beam on the wave guide</a:t>
            </a:r>
          </a:p>
          <a:p>
            <a:pPr lvl="1"/>
            <a:r>
              <a:rPr lang="en-US" dirty="0"/>
              <a:t>This can be a noise of the RF signal for neutrino application</a:t>
            </a:r>
          </a:p>
          <a:p>
            <a:pPr lvl="1"/>
            <a:r>
              <a:rPr lang="en-US" dirty="0"/>
              <a:t>After summer shutdown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08DEF-7A48-554E-B98C-B02D8F94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415A6-78E0-EE4E-9D4A-21E81929F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113D7-591D-6247-868A-A4BD3CEE2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7D77-D66D-6244-98CF-92D8730FC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15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1E6B2B-0D49-1E4B-932D-397A851F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influence of ionization in waveguide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A051A-A250-A649-99DA-B38A83F6C8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8226C-8BFA-9649-951A-D3C14A0C7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6B5EE-8525-DE43-AA7F-2CACF007D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BD340B-5299-5746-AC0A-6F8F08786808}"/>
              </a:ext>
            </a:extLst>
          </p:cNvPr>
          <p:cNvSpPr>
            <a:spLocks noChangeAspect="1"/>
          </p:cNvSpPr>
          <p:nvPr/>
        </p:nvSpPr>
        <p:spPr>
          <a:xfrm>
            <a:off x="3411020" y="1982912"/>
            <a:ext cx="1371600" cy="137160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70F0EB-2430-D34F-AB85-35569AB6FF47}"/>
              </a:ext>
            </a:extLst>
          </p:cNvPr>
          <p:cNvSpPr>
            <a:spLocks/>
          </p:cNvSpPr>
          <p:nvPr/>
        </p:nvSpPr>
        <p:spPr>
          <a:xfrm>
            <a:off x="4782620" y="2251752"/>
            <a:ext cx="1912706" cy="833919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88A292-FA72-B544-AEED-A1689809F2F7}"/>
              </a:ext>
            </a:extLst>
          </p:cNvPr>
          <p:cNvSpPr>
            <a:spLocks/>
          </p:cNvSpPr>
          <p:nvPr/>
        </p:nvSpPr>
        <p:spPr>
          <a:xfrm>
            <a:off x="1498314" y="2251752"/>
            <a:ext cx="1912706" cy="833919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03DB67-E112-B64B-A417-A7145D156460}"/>
              </a:ext>
            </a:extLst>
          </p:cNvPr>
          <p:cNvSpPr>
            <a:spLocks noChangeAspect="1"/>
          </p:cNvSpPr>
          <p:nvPr/>
        </p:nvSpPr>
        <p:spPr>
          <a:xfrm>
            <a:off x="3503490" y="2056546"/>
            <a:ext cx="1188720" cy="1188720"/>
          </a:xfrm>
          <a:prstGeom prst="ellipse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DFFE4A-0005-2341-9F20-3ACDEFB628E2}"/>
              </a:ext>
            </a:extLst>
          </p:cNvPr>
          <p:cNvSpPr txBox="1"/>
          <p:nvPr/>
        </p:nvSpPr>
        <p:spPr>
          <a:xfrm>
            <a:off x="3503490" y="1376737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body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302D4-A6F7-8C4F-B84D-23445E9DDC10}"/>
              </a:ext>
            </a:extLst>
          </p:cNvPr>
          <p:cNvSpPr txBox="1"/>
          <p:nvPr/>
        </p:nvSpPr>
        <p:spPr>
          <a:xfrm>
            <a:off x="4960708" y="169640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Waveguide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71D350-561A-D844-A219-050DB7C8BFDD}"/>
              </a:ext>
            </a:extLst>
          </p:cNvPr>
          <p:cNvSpPr txBox="1"/>
          <p:nvPr/>
        </p:nvSpPr>
        <p:spPr>
          <a:xfrm>
            <a:off x="3927543" y="24200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48D8E3-1FB8-7040-9D93-1DA5A31683A6}"/>
              </a:ext>
            </a:extLst>
          </p:cNvPr>
          <p:cNvSpPr txBox="1"/>
          <p:nvPr/>
        </p:nvSpPr>
        <p:spPr>
          <a:xfrm>
            <a:off x="3537883" y="24200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8F0F7-C3C2-2547-B446-6D04F730C18F}"/>
              </a:ext>
            </a:extLst>
          </p:cNvPr>
          <p:cNvSpPr txBox="1"/>
          <p:nvPr/>
        </p:nvSpPr>
        <p:spPr>
          <a:xfrm>
            <a:off x="3148223" y="24200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70B931-32C9-CB4E-B332-19A80C6F454E}"/>
              </a:ext>
            </a:extLst>
          </p:cNvPr>
          <p:cNvSpPr txBox="1"/>
          <p:nvPr/>
        </p:nvSpPr>
        <p:spPr>
          <a:xfrm>
            <a:off x="2162663" y="24200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E8C7CB-0686-8541-B102-1AA13196410B}"/>
              </a:ext>
            </a:extLst>
          </p:cNvPr>
          <p:cNvSpPr txBox="1"/>
          <p:nvPr/>
        </p:nvSpPr>
        <p:spPr>
          <a:xfrm>
            <a:off x="1047261" y="3747644"/>
            <a:ext cx="728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(+) Possible beam position to test the off-axis beam effect</a:t>
            </a:r>
          </a:p>
        </p:txBody>
      </p:sp>
    </p:spTree>
    <p:extLst>
      <p:ext uri="{BB962C8B-B14F-4D97-AF65-F5344CB8AC3E}">
        <p14:creationId xmlns:p14="http://schemas.microsoft.com/office/powerpoint/2010/main" val="232274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1334" y="3045654"/>
            <a:ext cx="8612665" cy="3262679"/>
          </a:xfrm>
        </p:spPr>
        <p:txBody>
          <a:bodyPr/>
          <a:lstStyle/>
          <a:p>
            <a:r>
              <a:rPr lang="en-US" dirty="0"/>
              <a:t>Use multi-pixel ion chamber as beam monitor</a:t>
            </a:r>
          </a:p>
          <a:p>
            <a:r>
              <a:rPr lang="en-US" dirty="0"/>
              <a:t>Primary function of Hadron Monitor</a:t>
            </a:r>
          </a:p>
          <a:p>
            <a:pPr lvl="1"/>
            <a:r>
              <a:rPr lang="en-US" dirty="0"/>
              <a:t>Monitor beam centroid and deterioration of target</a:t>
            </a:r>
          </a:p>
          <a:p>
            <a:pPr lvl="1"/>
            <a:r>
              <a:rPr lang="en-US" dirty="0"/>
              <a:t>Evaluate systematic of beam parameter</a:t>
            </a:r>
          </a:p>
          <a:p>
            <a:r>
              <a:rPr lang="en-US" dirty="0"/>
              <a:t>Present Hadron Monitor shows low gain due to radiation damage</a:t>
            </a:r>
          </a:p>
          <a:p>
            <a:pPr lvl="1"/>
            <a:r>
              <a:rPr lang="en-US" dirty="0"/>
              <a:t>Only use for aligning beam element (baffle, target and horns)</a:t>
            </a:r>
          </a:p>
          <a:p>
            <a:pPr lvl="1"/>
            <a:r>
              <a:rPr lang="en-US" dirty="0"/>
              <a:t>Need rad-hard Hadron Monitor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Monitor in Neutrino Beam Line</a:t>
            </a:r>
          </a:p>
        </p:txBody>
      </p:sp>
      <p:pic>
        <p:nvPicPr>
          <p:cNvPr id="7" name="Picture 6" descr="nu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8" y="854550"/>
            <a:ext cx="8229600" cy="2192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827" y="873505"/>
            <a:ext cx="2663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NuMI</a:t>
            </a:r>
            <a:r>
              <a:rPr lang="en-US" dirty="0"/>
              <a:t> Target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5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581A0C-BF4B-BE46-BDB0-6750ED55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hadron monitor signal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9F597-1457-B042-8BC0-1D761385C4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9E08B-391D-B949-AC39-CEBD869B5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37A05-8E9A-F34A-911A-A31A9025A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F4AB65-1E59-8444-BEA6-48D10112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1" y="771751"/>
            <a:ext cx="3706630" cy="3840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6254E3-B89D-7F46-B262-F0C8BE9A2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81" y="1263241"/>
            <a:ext cx="647700" cy="2857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998499-4EC9-2440-B2F1-2B5A51E415D1}"/>
              </a:ext>
            </a:extLst>
          </p:cNvPr>
          <p:cNvSpPr txBox="1"/>
          <p:nvPr/>
        </p:nvSpPr>
        <p:spPr>
          <a:xfrm>
            <a:off x="3908896" y="771751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Log10[x]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A9AE4-D517-AD48-B9F1-719781C80F37}"/>
              </a:ext>
            </a:extLst>
          </p:cNvPr>
          <p:cNvSpPr txBox="1"/>
          <p:nvPr/>
        </p:nvSpPr>
        <p:spPr>
          <a:xfrm>
            <a:off x="1397289" y="4638989"/>
            <a:ext cx="154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4D90D-E0AB-EF4D-A941-6A2FDBDE7A33}"/>
              </a:ext>
            </a:extLst>
          </p:cNvPr>
          <p:cNvSpPr txBox="1"/>
          <p:nvPr/>
        </p:nvSpPr>
        <p:spPr>
          <a:xfrm>
            <a:off x="249149" y="5097195"/>
            <a:ext cx="4576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Blueish color pixel is low 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Central pixel still useful to align </a:t>
            </a:r>
          </a:p>
          <a:p>
            <a:r>
              <a:rPr lang="en-US" dirty="0"/>
              <a:t>     beam elements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CD55E0-C05A-A14A-BA9F-67C34C8A8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681" y="2208073"/>
            <a:ext cx="4209514" cy="274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A7B42F-9CFF-FE44-8BC1-9C47663464BA}"/>
              </a:ext>
            </a:extLst>
          </p:cNvPr>
          <p:cNvSpPr txBox="1"/>
          <p:nvPr/>
        </p:nvSpPr>
        <p:spPr>
          <a:xfrm>
            <a:off x="6474579" y="2248312"/>
            <a:ext cx="683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Times" pitchFamily="2" charset="0"/>
              </a:rPr>
              <a:t>I</a:t>
            </a:r>
            <a:r>
              <a:rPr lang="en-US" sz="1000" i="1" baseline="-25000" dirty="0">
                <a:latin typeface="Times" pitchFamily="2" charset="0"/>
              </a:rPr>
              <a:t>0</a:t>
            </a:r>
            <a:r>
              <a:rPr lang="en-US" sz="1000" baseline="-25000" dirty="0">
                <a:latin typeface="Times" pitchFamily="2" charset="0"/>
              </a:rPr>
              <a:t> </a:t>
            </a:r>
            <a:r>
              <a:rPr lang="en-US" sz="1000" dirty="0">
                <a:latin typeface="Times" pitchFamily="2" charset="0"/>
              </a:rPr>
              <a:t>= 3.05</a:t>
            </a:r>
          </a:p>
          <a:p>
            <a:r>
              <a:rPr lang="en-US" sz="1000" i="1" dirty="0">
                <a:latin typeface="Times" pitchFamily="2" charset="0"/>
              </a:rPr>
              <a:t>I</a:t>
            </a:r>
            <a:r>
              <a:rPr lang="en-US" sz="1000" dirty="0">
                <a:latin typeface="Times" pitchFamily="2" charset="0"/>
              </a:rPr>
              <a:t> = 13.79</a:t>
            </a:r>
          </a:p>
          <a:p>
            <a:r>
              <a:rPr lang="en-US" sz="1000" i="1" dirty="0">
                <a:latin typeface="Symbol" pitchFamily="2" charset="2"/>
              </a:rPr>
              <a:t>m</a:t>
            </a:r>
            <a:r>
              <a:rPr lang="en-US" sz="1000" dirty="0">
                <a:latin typeface="Times" pitchFamily="2" charset="0"/>
              </a:rPr>
              <a:t> = 5.673</a:t>
            </a:r>
          </a:p>
          <a:p>
            <a:r>
              <a:rPr lang="en-US" sz="1000" i="1" dirty="0">
                <a:latin typeface="Symbol" pitchFamily="2" charset="2"/>
              </a:rPr>
              <a:t>s</a:t>
            </a:r>
            <a:r>
              <a:rPr lang="en-US" sz="1000" dirty="0">
                <a:latin typeface="Times" pitchFamily="2" charset="0"/>
              </a:rPr>
              <a:t> = 0.85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624631-1160-3F47-B144-956F77C01435}"/>
              </a:ext>
            </a:extLst>
          </p:cNvPr>
          <p:cNvSpPr txBox="1"/>
          <p:nvPr/>
        </p:nvSpPr>
        <p:spPr>
          <a:xfrm>
            <a:off x="6360590" y="3259643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FF0000"/>
                </a:solidFill>
                <a:latin typeface="Times" pitchFamily="2" charset="0"/>
              </a:rPr>
              <a:t>I</a:t>
            </a:r>
            <a:r>
              <a:rPr lang="en-US" sz="1000" i="1" baseline="-25000" dirty="0">
                <a:solidFill>
                  <a:srgbClr val="FF0000"/>
                </a:solidFill>
                <a:latin typeface="Times" pitchFamily="2" charset="0"/>
              </a:rPr>
              <a:t>0</a:t>
            </a:r>
            <a:r>
              <a:rPr lang="en-US" sz="1000" baseline="-25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sz="1000" dirty="0">
                <a:solidFill>
                  <a:srgbClr val="FF0000"/>
                </a:solidFill>
                <a:latin typeface="Times" pitchFamily="2" charset="0"/>
              </a:rPr>
              <a:t>= 2.11</a:t>
            </a:r>
          </a:p>
          <a:p>
            <a:r>
              <a:rPr lang="en-US" sz="1000" i="1" dirty="0">
                <a:solidFill>
                  <a:srgbClr val="FF0000"/>
                </a:solidFill>
                <a:latin typeface="Times" pitchFamily="2" charset="0"/>
              </a:rPr>
              <a:t>I</a:t>
            </a:r>
            <a:r>
              <a:rPr lang="en-US" sz="1000" dirty="0">
                <a:solidFill>
                  <a:srgbClr val="FF0000"/>
                </a:solidFill>
                <a:latin typeface="Times" pitchFamily="2" charset="0"/>
              </a:rPr>
              <a:t> = 2.07</a:t>
            </a:r>
          </a:p>
          <a:p>
            <a:r>
              <a:rPr lang="en-US" sz="1000" i="1" dirty="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sz="1000" dirty="0">
                <a:solidFill>
                  <a:srgbClr val="FF0000"/>
                </a:solidFill>
                <a:latin typeface="Times" pitchFamily="2" charset="0"/>
              </a:rPr>
              <a:t> = -8.095</a:t>
            </a:r>
          </a:p>
          <a:p>
            <a:r>
              <a:rPr lang="en-US" sz="1000" i="1" dirty="0">
                <a:solidFill>
                  <a:srgbClr val="FF0000"/>
                </a:solidFill>
                <a:latin typeface="Symbol" pitchFamily="2" charset="2"/>
              </a:rPr>
              <a:t>s</a:t>
            </a:r>
            <a:r>
              <a:rPr lang="en-US" sz="1000" dirty="0">
                <a:solidFill>
                  <a:srgbClr val="FF0000"/>
                </a:solidFill>
                <a:latin typeface="Times" pitchFamily="2" charset="0"/>
              </a:rPr>
              <a:t> = 1.190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31E7E-BBE4-8342-B82E-AE67730D2BDE}"/>
              </a:ext>
            </a:extLst>
          </p:cNvPr>
          <p:cNvSpPr txBox="1"/>
          <p:nvPr/>
        </p:nvSpPr>
        <p:spPr>
          <a:xfrm>
            <a:off x="8246338" y="2171626"/>
            <a:ext cx="686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00FA00"/>
                </a:solidFill>
                <a:latin typeface="Times" pitchFamily="2" charset="0"/>
              </a:rPr>
              <a:t>I</a:t>
            </a:r>
            <a:r>
              <a:rPr lang="en-US" sz="1000" i="1" baseline="-25000" dirty="0">
                <a:solidFill>
                  <a:srgbClr val="00FA00"/>
                </a:solidFill>
                <a:latin typeface="Times" pitchFamily="2" charset="0"/>
              </a:rPr>
              <a:t>0</a:t>
            </a:r>
            <a:r>
              <a:rPr lang="en-US" sz="1000" baseline="-25000" dirty="0">
                <a:solidFill>
                  <a:srgbClr val="00FA00"/>
                </a:solidFill>
                <a:latin typeface="Times" pitchFamily="2" charset="0"/>
              </a:rPr>
              <a:t> </a:t>
            </a:r>
            <a:r>
              <a:rPr lang="en-US" sz="1000" dirty="0">
                <a:solidFill>
                  <a:srgbClr val="00FA00"/>
                </a:solidFill>
                <a:latin typeface="Times" pitchFamily="2" charset="0"/>
              </a:rPr>
              <a:t>= 4.27</a:t>
            </a:r>
          </a:p>
          <a:p>
            <a:r>
              <a:rPr lang="en-US" sz="1000" i="1" dirty="0">
                <a:solidFill>
                  <a:srgbClr val="00FA00"/>
                </a:solidFill>
                <a:latin typeface="Times" pitchFamily="2" charset="0"/>
              </a:rPr>
              <a:t>I</a:t>
            </a:r>
            <a:r>
              <a:rPr lang="en-US" sz="1000" dirty="0">
                <a:solidFill>
                  <a:srgbClr val="00FA00"/>
                </a:solidFill>
                <a:latin typeface="Times" pitchFamily="2" charset="0"/>
              </a:rPr>
              <a:t> = 11.77</a:t>
            </a:r>
          </a:p>
          <a:p>
            <a:r>
              <a:rPr lang="en-US" sz="1000" i="1" dirty="0">
                <a:solidFill>
                  <a:srgbClr val="00FA00"/>
                </a:solidFill>
                <a:latin typeface="Symbol" pitchFamily="2" charset="2"/>
              </a:rPr>
              <a:t>m</a:t>
            </a:r>
            <a:r>
              <a:rPr lang="en-US" sz="1000" dirty="0">
                <a:solidFill>
                  <a:srgbClr val="00FA00"/>
                </a:solidFill>
                <a:latin typeface="Times" pitchFamily="2" charset="0"/>
              </a:rPr>
              <a:t> = 2.618</a:t>
            </a:r>
          </a:p>
          <a:p>
            <a:r>
              <a:rPr lang="en-US" sz="1000" i="1" dirty="0">
                <a:solidFill>
                  <a:srgbClr val="00FA00"/>
                </a:solidFill>
                <a:latin typeface="Symbol" pitchFamily="2" charset="2"/>
              </a:rPr>
              <a:t>s</a:t>
            </a:r>
            <a:r>
              <a:rPr lang="en-US" sz="1000" dirty="0">
                <a:solidFill>
                  <a:srgbClr val="00FA00"/>
                </a:solidFill>
                <a:latin typeface="Times" pitchFamily="2" charset="0"/>
              </a:rPr>
              <a:t> = 0.778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F67B60-5F87-9940-B3B8-37C62513F0CF}"/>
              </a:ext>
            </a:extLst>
          </p:cNvPr>
          <p:cNvSpPr txBox="1"/>
          <p:nvPr/>
        </p:nvSpPr>
        <p:spPr>
          <a:xfrm>
            <a:off x="5188365" y="1659433"/>
            <a:ext cx="395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of vertical beam scan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892956-BE53-6343-B0B6-6047E6CB6762}"/>
              </a:ext>
            </a:extLst>
          </p:cNvPr>
          <p:cNvSpPr txBox="1"/>
          <p:nvPr/>
        </p:nvSpPr>
        <p:spPr>
          <a:xfrm>
            <a:off x="6048140" y="5015901"/>
            <a:ext cx="2541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Found:</a:t>
            </a:r>
          </a:p>
          <a:p>
            <a:r>
              <a:rPr lang="en-US" sz="1400" dirty="0"/>
              <a:t>Baffle = -1.211 mm</a:t>
            </a:r>
          </a:p>
          <a:p>
            <a:r>
              <a:rPr lang="en-US" sz="1400" dirty="0"/>
              <a:t>Target = 2.618 - 3.7 = -1.082 mm</a:t>
            </a:r>
          </a:p>
        </p:txBody>
      </p:sp>
    </p:spTree>
    <p:extLst>
      <p:ext uri="{BB962C8B-B14F-4D97-AF65-F5344CB8AC3E}">
        <p14:creationId xmlns:p14="http://schemas.microsoft.com/office/powerpoint/2010/main" val="7991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29C0B9-6703-C848-A883-60A97785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Rad-hard RF detector (test cavity)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231E0-783F-564F-AF2E-5C592D16C7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AEBC8-5BE5-3649-9710-5B8756E41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5A069-5DCC-4C4E-928D-B6AC2566B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DF81D-A203-924B-B7D1-D368E39A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29419" y="908443"/>
            <a:ext cx="4632960" cy="3474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28A4F9-E828-7347-A370-7817C64232AF}"/>
                  </a:ext>
                </a:extLst>
              </p:cNvPr>
              <p:cNvSpPr txBox="1"/>
              <p:nvPr/>
            </p:nvSpPr>
            <p:spPr>
              <a:xfrm>
                <a:off x="5147353" y="908443"/>
                <a:ext cx="3904179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2.4 GHz gas-filled RF resonator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Detector and wave guide made of aluminum for rad-hard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Test cavity can be pressurized up to 2 </a:t>
                </a:r>
                <a:r>
                  <a:rPr lang="en-US" sz="2000" dirty="0" err="1"/>
                  <a:t>atm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Beam ionizing gas and form plasma in the cavity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Plasma consumes RF power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Consumption is proportional to </a:t>
                </a:r>
                <a:r>
                  <a:rPr lang="en-US" sz="2000"/>
                  <a:t>the amount of incident </a:t>
                </a:r>
                <a:r>
                  <a:rPr lang="en-US" sz="2000" dirty="0"/>
                  <a:t>beam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Shunt impedance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) can be measured without beam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It suggests that beam intensity can be reproduced without beam calibration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28A4F9-E828-7347-A370-7817C6423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353" y="908443"/>
                <a:ext cx="3904179" cy="4708981"/>
              </a:xfrm>
              <a:prstGeom prst="rect">
                <a:avLst/>
              </a:prstGeom>
              <a:blipFill>
                <a:blip r:embed="rId3"/>
                <a:stretch>
                  <a:fillRect l="-971" t="-811" r="-2265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A49247-5372-3149-A9FB-791D3B3AF1CC}"/>
                  </a:ext>
                </a:extLst>
              </p:cNvPr>
              <p:cNvSpPr txBox="1"/>
              <p:nvPr/>
            </p:nvSpPr>
            <p:spPr>
              <a:xfrm>
                <a:off x="461372" y="5144592"/>
                <a:ext cx="2462084" cy="759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A49247-5372-3149-A9FB-791D3B3AF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72" y="5144592"/>
                <a:ext cx="2462084" cy="759695"/>
              </a:xfrm>
              <a:prstGeom prst="rect">
                <a:avLst/>
              </a:prstGeom>
              <a:blipFill>
                <a:blip r:embed="rId4"/>
                <a:stretch>
                  <a:fillRect l="-2577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8743F81-AC00-C44C-A2DF-5C24A549F0E8}"/>
              </a:ext>
            </a:extLst>
          </p:cNvPr>
          <p:cNvSpPr txBox="1"/>
          <p:nvPr/>
        </p:nvSpPr>
        <p:spPr>
          <a:xfrm>
            <a:off x="323081" y="4422566"/>
            <a:ext cx="2749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RF power consumption</a:t>
            </a:r>
          </a:p>
          <a:p>
            <a:r>
              <a:rPr lang="en-US" sz="2000" dirty="0"/>
              <a:t>at equilibrium condition</a:t>
            </a:r>
          </a:p>
        </p:txBody>
      </p:sp>
    </p:spTree>
    <p:extLst>
      <p:ext uri="{BB962C8B-B14F-4D97-AF65-F5344CB8AC3E}">
        <p14:creationId xmlns:p14="http://schemas.microsoft.com/office/powerpoint/2010/main" val="419103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D5B00A-D207-1B4E-A827-9ADEBAF8798A}"/>
              </a:ext>
            </a:extLst>
          </p:cNvPr>
          <p:cNvCxnSpPr>
            <a:stCxn id="7" idx="3"/>
          </p:cNvCxnSpPr>
          <p:nvPr/>
        </p:nvCxnSpPr>
        <p:spPr>
          <a:xfrm flipV="1">
            <a:off x="1530603" y="1818129"/>
            <a:ext cx="6624856" cy="143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474348E-B5CE-C947-83D7-90FF6B07C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diagram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866F-4146-3B46-856D-C5CE63EC61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4346-177D-0D4C-A33B-4B48BBAF6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0DAE4-6579-3F46-A77F-960365402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5C4E65-7B60-744E-B392-AE0A8C0C536D}"/>
              </a:ext>
            </a:extLst>
          </p:cNvPr>
          <p:cNvSpPr/>
          <p:nvPr/>
        </p:nvSpPr>
        <p:spPr>
          <a:xfrm>
            <a:off x="914400" y="1577829"/>
            <a:ext cx="616203" cy="48347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1D846-AFB3-0E4F-9888-84B0B6A2B0A7}"/>
              </a:ext>
            </a:extLst>
          </p:cNvPr>
          <p:cNvSpPr txBox="1"/>
          <p:nvPr/>
        </p:nvSpPr>
        <p:spPr>
          <a:xfrm>
            <a:off x="811747" y="1116164"/>
            <a:ext cx="82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NWA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FBAAE3-71AD-5340-9513-FFBDE9F7278C}"/>
              </a:ext>
            </a:extLst>
          </p:cNvPr>
          <p:cNvSpPr/>
          <p:nvPr/>
        </p:nvSpPr>
        <p:spPr>
          <a:xfrm>
            <a:off x="2537254" y="1657012"/>
            <a:ext cx="378941" cy="3251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CB199674-79CA-1E49-9873-D8A05F225C80}"/>
              </a:ext>
            </a:extLst>
          </p:cNvPr>
          <p:cNvSpPr>
            <a:spLocks noChangeAspect="1"/>
          </p:cNvSpPr>
          <p:nvPr/>
        </p:nvSpPr>
        <p:spPr>
          <a:xfrm rot="5400000">
            <a:off x="3291620" y="1590967"/>
            <a:ext cx="533400" cy="457200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718A66-350A-FD4D-9789-FC0F7066671A}"/>
              </a:ext>
            </a:extLst>
          </p:cNvPr>
          <p:cNvSpPr/>
          <p:nvPr/>
        </p:nvSpPr>
        <p:spPr>
          <a:xfrm>
            <a:off x="4098324" y="1657012"/>
            <a:ext cx="378941" cy="3251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42A2C73-F7AB-8A4F-8B45-FF968B72584A}"/>
              </a:ext>
            </a:extLst>
          </p:cNvPr>
          <p:cNvSpPr>
            <a:spLocks noChangeAspect="1"/>
          </p:cNvSpPr>
          <p:nvPr/>
        </p:nvSpPr>
        <p:spPr>
          <a:xfrm rot="5400000">
            <a:off x="4852690" y="1590967"/>
            <a:ext cx="533400" cy="457200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EEA488-0C5D-764B-9160-7F94A639D6C0}"/>
              </a:ext>
            </a:extLst>
          </p:cNvPr>
          <p:cNvCxnSpPr>
            <a:cxnSpLocks/>
          </p:cNvCxnSpPr>
          <p:nvPr/>
        </p:nvCxnSpPr>
        <p:spPr>
          <a:xfrm>
            <a:off x="2916195" y="3230047"/>
            <a:ext cx="5239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EBCC8AF-9F7D-254A-9D1B-B6ADDA791E18}"/>
              </a:ext>
            </a:extLst>
          </p:cNvPr>
          <p:cNvSpPr/>
          <p:nvPr/>
        </p:nvSpPr>
        <p:spPr>
          <a:xfrm>
            <a:off x="6249217" y="277284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F89D22-F4EA-184F-BAB7-76A3020E480E}"/>
              </a:ext>
            </a:extLst>
          </p:cNvPr>
          <p:cNvCxnSpPr>
            <a:cxnSpLocks/>
          </p:cNvCxnSpPr>
          <p:nvPr/>
        </p:nvCxnSpPr>
        <p:spPr>
          <a:xfrm flipV="1">
            <a:off x="8155459" y="1818129"/>
            <a:ext cx="0" cy="141191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B87F8C9-FFA6-A743-86E4-CBF81745ECDB}"/>
              </a:ext>
            </a:extLst>
          </p:cNvPr>
          <p:cNvSpPr txBox="1"/>
          <p:nvPr/>
        </p:nvSpPr>
        <p:spPr>
          <a:xfrm>
            <a:off x="1646565" y="1463083"/>
            <a:ext cx="791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3A338E-B0F7-8B40-96A0-ED94C14F9F30}"/>
              </a:ext>
            </a:extLst>
          </p:cNvPr>
          <p:cNvSpPr txBox="1"/>
          <p:nvPr/>
        </p:nvSpPr>
        <p:spPr>
          <a:xfrm>
            <a:off x="2301450" y="1122964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20 dB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7FCEF6-67EE-494A-9F59-832768BEF6BE}"/>
              </a:ext>
            </a:extLst>
          </p:cNvPr>
          <p:cNvSpPr txBox="1"/>
          <p:nvPr/>
        </p:nvSpPr>
        <p:spPr>
          <a:xfrm>
            <a:off x="3127107" y="1114726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 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E12035-3503-9D45-9C65-D91BFA696F42}"/>
              </a:ext>
            </a:extLst>
          </p:cNvPr>
          <p:cNvSpPr txBox="1"/>
          <p:nvPr/>
        </p:nvSpPr>
        <p:spPr>
          <a:xfrm>
            <a:off x="3946861" y="1118907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10 dB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5125A0-88C9-BF47-AC91-50B10F007880}"/>
              </a:ext>
            </a:extLst>
          </p:cNvPr>
          <p:cNvSpPr txBox="1"/>
          <p:nvPr/>
        </p:nvSpPr>
        <p:spPr>
          <a:xfrm>
            <a:off x="4772518" y="1110669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5 W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8753E4-A612-2647-8F1C-6899510CEEBA}"/>
              </a:ext>
            </a:extLst>
          </p:cNvPr>
          <p:cNvCxnSpPr>
            <a:cxnSpLocks/>
          </p:cNvCxnSpPr>
          <p:nvPr/>
        </p:nvCxnSpPr>
        <p:spPr>
          <a:xfrm flipV="1">
            <a:off x="5898291" y="570204"/>
            <a:ext cx="0" cy="141191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439B78C-7738-9844-BC56-BFB4109905C8}"/>
              </a:ext>
            </a:extLst>
          </p:cNvPr>
          <p:cNvCxnSpPr>
            <a:cxnSpLocks/>
          </p:cNvCxnSpPr>
          <p:nvPr/>
        </p:nvCxnSpPr>
        <p:spPr>
          <a:xfrm flipV="1">
            <a:off x="7434647" y="562941"/>
            <a:ext cx="0" cy="141191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40DDEBD-F333-5B4F-B349-70BA88526EB7}"/>
              </a:ext>
            </a:extLst>
          </p:cNvPr>
          <p:cNvSpPr/>
          <p:nvPr/>
        </p:nvSpPr>
        <p:spPr>
          <a:xfrm>
            <a:off x="5761515" y="1603502"/>
            <a:ext cx="690345" cy="42925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EC1482-BEAB-494C-9C6C-59C0DA72C745}"/>
              </a:ext>
            </a:extLst>
          </p:cNvPr>
          <p:cNvSpPr/>
          <p:nvPr/>
        </p:nvSpPr>
        <p:spPr>
          <a:xfrm>
            <a:off x="6865385" y="1603502"/>
            <a:ext cx="690345" cy="42925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C13664-0915-9F49-9D4A-1CDD33C996AC}"/>
              </a:ext>
            </a:extLst>
          </p:cNvPr>
          <p:cNvSpPr txBox="1"/>
          <p:nvPr/>
        </p:nvSpPr>
        <p:spPr>
          <a:xfrm rot="16200000">
            <a:off x="5382061" y="911008"/>
            <a:ext cx="690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White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43A3CA-7F22-8044-8C98-54C86581CC04}"/>
              </a:ext>
            </a:extLst>
          </p:cNvPr>
          <p:cNvSpPr txBox="1"/>
          <p:nvPr/>
        </p:nvSpPr>
        <p:spPr>
          <a:xfrm rot="16200000">
            <a:off x="7026266" y="911008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97DCA4-51B0-0343-BB76-5C13591AA27A}"/>
              </a:ext>
            </a:extLst>
          </p:cNvPr>
          <p:cNvSpPr txBox="1"/>
          <p:nvPr/>
        </p:nvSpPr>
        <p:spPr>
          <a:xfrm>
            <a:off x="4661662" y="2891493"/>
            <a:ext cx="696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Green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A1FC53-F250-D441-8040-93366749CB50}"/>
              </a:ext>
            </a:extLst>
          </p:cNvPr>
          <p:cNvSpPr/>
          <p:nvPr/>
        </p:nvSpPr>
        <p:spPr>
          <a:xfrm>
            <a:off x="3480349" y="3069280"/>
            <a:ext cx="378941" cy="3251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A579FE6-B741-1E48-8E0B-A8F2C573D7F6}"/>
              </a:ext>
            </a:extLst>
          </p:cNvPr>
          <p:cNvSpPr/>
          <p:nvPr/>
        </p:nvSpPr>
        <p:spPr>
          <a:xfrm>
            <a:off x="2338522" y="2955972"/>
            <a:ext cx="614744" cy="5286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3A16C8-2756-CD40-9E46-45A0D468214C}"/>
              </a:ext>
            </a:extLst>
          </p:cNvPr>
          <p:cNvSpPr txBox="1"/>
          <p:nvPr/>
        </p:nvSpPr>
        <p:spPr>
          <a:xfrm>
            <a:off x="3243440" y="2638744"/>
            <a:ext cx="82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Filter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12D6D4-5CFE-0448-A57A-A920C9220BCB}"/>
              </a:ext>
            </a:extLst>
          </p:cNvPr>
          <p:cNvSpPr txBox="1"/>
          <p:nvPr/>
        </p:nvSpPr>
        <p:spPr>
          <a:xfrm>
            <a:off x="6080848" y="3665882"/>
            <a:ext cx="1399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2.45 GHz</a:t>
            </a:r>
          </a:p>
          <a:p>
            <a:r>
              <a:rPr lang="en-US" dirty="0">
                <a:solidFill>
                  <a:srgbClr val="000000"/>
                </a:solidFill>
              </a:rPr>
              <a:t>resonator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992A66-BE26-3044-BF25-A5765CF9F488}"/>
              </a:ext>
            </a:extLst>
          </p:cNvPr>
          <p:cNvSpPr txBox="1"/>
          <p:nvPr/>
        </p:nvSpPr>
        <p:spPr>
          <a:xfrm>
            <a:off x="1707943" y="3557609"/>
            <a:ext cx="2189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Real-time</a:t>
            </a:r>
          </a:p>
          <a:p>
            <a:r>
              <a:rPr lang="en-US" dirty="0">
                <a:solidFill>
                  <a:srgbClr val="000000"/>
                </a:solidFill>
              </a:rPr>
              <a:t>RF power meter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230E86-A880-534C-A0DB-05B08A6CE2E6}"/>
              </a:ext>
            </a:extLst>
          </p:cNvPr>
          <p:cNvSpPr txBox="1"/>
          <p:nvPr/>
        </p:nvSpPr>
        <p:spPr>
          <a:xfrm>
            <a:off x="1852656" y="2124388"/>
            <a:ext cx="1255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N-type to SMA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721289E-ED90-6942-B289-0E304DC14A7F}"/>
              </a:ext>
            </a:extLst>
          </p:cNvPr>
          <p:cNvCxnSpPr>
            <a:cxnSpLocks/>
          </p:cNvCxnSpPr>
          <p:nvPr/>
        </p:nvCxnSpPr>
        <p:spPr>
          <a:xfrm flipV="1">
            <a:off x="2449972" y="1676437"/>
            <a:ext cx="8237" cy="47989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4D003A6-7AF1-2A48-A0E5-B0868B32678A}"/>
              </a:ext>
            </a:extLst>
          </p:cNvPr>
          <p:cNvSpPr txBox="1"/>
          <p:nvPr/>
        </p:nvSpPr>
        <p:spPr>
          <a:xfrm>
            <a:off x="4803865" y="2102735"/>
            <a:ext cx="1255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SMA to N-type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AA2DB15-1B67-CB46-82DD-87EFB8051213}"/>
              </a:ext>
            </a:extLst>
          </p:cNvPr>
          <p:cNvCxnSpPr>
            <a:cxnSpLocks/>
          </p:cNvCxnSpPr>
          <p:nvPr/>
        </p:nvCxnSpPr>
        <p:spPr>
          <a:xfrm flipV="1">
            <a:off x="5401181" y="1654784"/>
            <a:ext cx="8237" cy="47989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BFEC205-DDE2-F44D-B569-DA19F62FFB60}"/>
              </a:ext>
            </a:extLst>
          </p:cNvPr>
          <p:cNvSpPr txBox="1"/>
          <p:nvPr/>
        </p:nvSpPr>
        <p:spPr>
          <a:xfrm rot="16200000">
            <a:off x="7778217" y="2345668"/>
            <a:ext cx="503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81386A-7426-2449-86DE-B36BD3C857E2}"/>
              </a:ext>
            </a:extLst>
          </p:cNvPr>
          <p:cNvSpPr txBox="1"/>
          <p:nvPr/>
        </p:nvSpPr>
        <p:spPr>
          <a:xfrm>
            <a:off x="914400" y="4591680"/>
            <a:ext cx="7566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structure of two sets of attenuator and RF amp to make a linear gain and the first RF amp has a narrow band pass to remove RF noise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0BD10D-90C0-7649-A872-4A476738CF36}"/>
              </a:ext>
            </a:extLst>
          </p:cNvPr>
          <p:cNvSpPr txBox="1"/>
          <p:nvPr/>
        </p:nvSpPr>
        <p:spPr>
          <a:xfrm>
            <a:off x="7181290" y="286957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port1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A05588-970E-2849-857E-F4898A7F1114}"/>
              </a:ext>
            </a:extLst>
          </p:cNvPr>
          <p:cNvSpPr txBox="1"/>
          <p:nvPr/>
        </p:nvSpPr>
        <p:spPr>
          <a:xfrm>
            <a:off x="5609163" y="2884614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port2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F18B28-C7F2-F443-9EAA-DFF99AE90F97}"/>
              </a:ext>
            </a:extLst>
          </p:cNvPr>
          <p:cNvSpPr txBox="1"/>
          <p:nvPr/>
        </p:nvSpPr>
        <p:spPr>
          <a:xfrm>
            <a:off x="3184750" y="338992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1.6 dB</a:t>
            </a:r>
          </a:p>
        </p:txBody>
      </p:sp>
    </p:spTree>
    <p:extLst>
      <p:ext uri="{BB962C8B-B14F-4D97-AF65-F5344CB8AC3E}">
        <p14:creationId xmlns:p14="http://schemas.microsoft.com/office/powerpoint/2010/main" val="207860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84B045-1F70-F54D-8858-F012FF87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gain of RF amp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72FF6-FB71-7442-82A0-4629800587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3DD3D-4F85-7341-AFD0-A6264B7A1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B7E15-C607-8243-AE57-BAC10D8CA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11C8A-341C-7F44-B41D-51458A7C3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11" y="1625361"/>
            <a:ext cx="6429375" cy="411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DFB597-5F5B-3F42-A4A1-FF01B67E1BCC}"/>
              </a:ext>
            </a:extLst>
          </p:cNvPr>
          <p:cNvSpPr txBox="1"/>
          <p:nvPr/>
        </p:nvSpPr>
        <p:spPr>
          <a:xfrm>
            <a:off x="7228720" y="1012503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  <a:cs typeface="Sylfaen" panose="020F0502020204030204" pitchFamily="34" charset="0"/>
              </a:rPr>
              <a:t>n</a:t>
            </a:r>
            <a:r>
              <a:rPr lang="en-US" dirty="0"/>
              <a:t> = 2.385 GHz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EA8A1-19E7-5A4A-833E-A03651A4F40D}"/>
              </a:ext>
            </a:extLst>
          </p:cNvPr>
          <p:cNvSpPr txBox="1"/>
          <p:nvPr/>
        </p:nvSpPr>
        <p:spPr>
          <a:xfrm>
            <a:off x="7454744" y="1625361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2.390 GHz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D64D7-91A0-B34E-8B93-E9580ACD58BB}"/>
              </a:ext>
            </a:extLst>
          </p:cNvPr>
          <p:cNvSpPr txBox="1"/>
          <p:nvPr/>
        </p:nvSpPr>
        <p:spPr>
          <a:xfrm>
            <a:off x="7458860" y="1901331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2.379 GHz</a:t>
            </a:r>
          </a:p>
        </p:txBody>
      </p:sp>
    </p:spTree>
    <p:extLst>
      <p:ext uri="{BB962C8B-B14F-4D97-AF65-F5344CB8AC3E}">
        <p14:creationId xmlns:p14="http://schemas.microsoft.com/office/powerpoint/2010/main" val="375743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AFC5BE21-7286-1548-A994-159281C0D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/>
          <a:lstStyle/>
          <a:p>
            <a:r>
              <a:rPr lang="en-US" dirty="0"/>
              <a:t>RF signal calibration</a:t>
            </a:r>
          </a:p>
          <a:p>
            <a:pPr lvl="1"/>
            <a:r>
              <a:rPr lang="en-US" dirty="0"/>
              <a:t>Q factor measured by decay time</a:t>
            </a:r>
          </a:p>
          <a:p>
            <a:pPr lvl="1"/>
            <a:r>
              <a:rPr lang="en-US" dirty="0"/>
              <a:t>Q factor measured by spectrum</a:t>
            </a:r>
          </a:p>
          <a:p>
            <a:pPr lvl="1"/>
            <a:r>
              <a:rPr lang="en-US" dirty="0"/>
              <a:t>Accuracy in both measurements is within ~10 %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17649A-BFF9-4F49-BFAD-1EB591D4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factor measurement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9BADA-073B-7549-AF6D-5261F21F41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63253-8346-914E-96E8-05465723A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74AD5-214A-C544-B13A-6BC638D85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9BA037-0E04-D34B-B9EE-7D9D1C5C34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3" y="2903328"/>
            <a:ext cx="3558540" cy="2194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EB59D5-D3AA-6E4E-817F-B6D812BEB857}"/>
                  </a:ext>
                </a:extLst>
              </p:cNvPr>
              <p:cNvSpPr txBox="1"/>
              <p:nvPr/>
            </p:nvSpPr>
            <p:spPr>
              <a:xfrm>
                <a:off x="1677702" y="5265958"/>
                <a:ext cx="1464183" cy="473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=239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EB59D5-D3AA-6E4E-817F-B6D812BEB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02" y="5265958"/>
                <a:ext cx="1464183" cy="473463"/>
              </a:xfrm>
              <a:prstGeom prst="rect">
                <a:avLst/>
              </a:prstGeom>
              <a:blipFill>
                <a:blip r:embed="rId3"/>
                <a:stretch>
                  <a:fillRect l="-4348" r="-3478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19B47BC-8314-794C-94C4-95313A5FF0B9}"/>
              </a:ext>
            </a:extLst>
          </p:cNvPr>
          <p:cNvSpPr txBox="1"/>
          <p:nvPr/>
        </p:nvSpPr>
        <p:spPr>
          <a:xfrm>
            <a:off x="1677702" y="3100812"/>
            <a:ext cx="878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Forward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5782DE-7F5B-9D4E-91A4-224559A4E88F}"/>
              </a:ext>
            </a:extLst>
          </p:cNvPr>
          <p:cNvSpPr txBox="1"/>
          <p:nvPr/>
        </p:nvSpPr>
        <p:spPr>
          <a:xfrm>
            <a:off x="1716424" y="4316467"/>
            <a:ext cx="968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Reflected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59C067-629E-9F4A-91BA-5622225DFC80}"/>
              </a:ext>
            </a:extLst>
          </p:cNvPr>
          <p:cNvSpPr txBox="1"/>
          <p:nvPr/>
        </p:nvSpPr>
        <p:spPr>
          <a:xfrm>
            <a:off x="1677702" y="2650016"/>
            <a:ext cx="72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Pickup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4C2FD4-472B-6249-88E0-4F06929772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58" y="2903328"/>
            <a:ext cx="3627120" cy="2194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C119FD-6C2A-DA42-80AF-2FFA39E6DAB0}"/>
                  </a:ext>
                </a:extLst>
              </p:cNvPr>
              <p:cNvSpPr txBox="1"/>
              <p:nvPr/>
            </p:nvSpPr>
            <p:spPr>
              <a:xfrm>
                <a:off x="6030276" y="5225691"/>
                <a:ext cx="1551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=1.65∙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C119FD-6C2A-DA42-80AF-2FFA39E6D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276" y="5225691"/>
                <a:ext cx="1551771" cy="276999"/>
              </a:xfrm>
              <a:prstGeom prst="rect">
                <a:avLst/>
              </a:prstGeom>
              <a:blipFill>
                <a:blip r:embed="rId5"/>
                <a:stretch>
                  <a:fillRect l="-813" r="-81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EE306F-2858-4445-919C-6071F9AABE01}"/>
                  </a:ext>
                </a:extLst>
              </p:cNvPr>
              <p:cNvSpPr txBox="1"/>
              <p:nvPr/>
            </p:nvSpPr>
            <p:spPr>
              <a:xfrm>
                <a:off x="6030276" y="5600383"/>
                <a:ext cx="1802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EE306F-2858-4445-919C-6071F9AAB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276" y="5600383"/>
                <a:ext cx="1802609" cy="276999"/>
              </a:xfrm>
              <a:prstGeom prst="rect">
                <a:avLst/>
              </a:prstGeom>
              <a:blipFill>
                <a:blip r:embed="rId6"/>
                <a:stretch>
                  <a:fillRect l="-3497" r="-2098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40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65F4D7-A33E-C14D-B5D7-5073CECB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loaded RF signal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84799-CA3C-714E-B11C-007D9569C7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444D-3CFD-6E4F-BECA-908B5351A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C99B8-BDA1-FD40-A58C-60E875281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DFE420-E26B-434D-B34B-CF3849AB7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08050"/>
            <a:ext cx="7620000" cy="50419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306EC3-7337-F542-A36C-CB2A5235D842}"/>
              </a:ext>
            </a:extLst>
          </p:cNvPr>
          <p:cNvCxnSpPr/>
          <p:nvPr/>
        </p:nvCxnSpPr>
        <p:spPr>
          <a:xfrm>
            <a:off x="2963119" y="4548851"/>
            <a:ext cx="3113590" cy="0"/>
          </a:xfrm>
          <a:prstGeom prst="straightConnector1">
            <a:avLst/>
          </a:prstGeom>
          <a:ln w="34925"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947D3B-4CE9-194A-9AB8-82E2B7B50AC0}"/>
              </a:ext>
            </a:extLst>
          </p:cNvPr>
          <p:cNvSpPr txBox="1"/>
          <p:nvPr/>
        </p:nvSpPr>
        <p:spPr>
          <a:xfrm>
            <a:off x="3337527" y="4525702"/>
            <a:ext cx="24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Beam is turned 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994002-B400-FD43-94E2-4BF49A27038B}"/>
              </a:ext>
            </a:extLst>
          </p:cNvPr>
          <p:cNvSpPr txBox="1"/>
          <p:nvPr/>
        </p:nvSpPr>
        <p:spPr>
          <a:xfrm>
            <a:off x="2532675" y="5938938"/>
            <a:ext cx="56247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Five peaks during the beam on shows </a:t>
            </a:r>
          </a:p>
          <a:p>
            <a:r>
              <a:rPr lang="en-US" dirty="0"/>
              <a:t>the gap of MI beam batches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E09B0-4A72-024E-BB6A-30E36B0D4011}"/>
              </a:ext>
            </a:extLst>
          </p:cNvPr>
          <p:cNvSpPr txBox="1"/>
          <p:nvPr/>
        </p:nvSpPr>
        <p:spPr>
          <a:xfrm>
            <a:off x="4819086" y="110914"/>
            <a:ext cx="3800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Beam intensity = 1.3e13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Detector filled with ambient air</a:t>
            </a:r>
          </a:p>
        </p:txBody>
      </p:sp>
    </p:spTree>
    <p:extLst>
      <p:ext uri="{BB962C8B-B14F-4D97-AF65-F5344CB8AC3E}">
        <p14:creationId xmlns:p14="http://schemas.microsoft.com/office/powerpoint/2010/main" val="243289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A6E1C0-2E01-3942-9DDF-50394D31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test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C6C87-59D8-7644-95B7-8645BA0B54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4BF90-7AFF-2D4B-AFF2-8FDE46A76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TSD Topical Meeting,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D7F5A-BD42-0A4B-B89C-3E19B7E44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BB1A8C-BF98-D44F-A73D-88B080B1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77900"/>
            <a:ext cx="7620000" cy="490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52D39A-33DF-1B47-9CE0-FF7802F0FD22}"/>
                  </a:ext>
                </a:extLst>
              </p:cNvPr>
              <p:cNvSpPr txBox="1"/>
              <p:nvPr/>
            </p:nvSpPr>
            <p:spPr>
              <a:xfrm>
                <a:off x="1951125" y="1303742"/>
                <a:ext cx="2055563" cy="633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52D39A-33DF-1B47-9CE0-FF7802F0F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125" y="1303742"/>
                <a:ext cx="2055563" cy="633187"/>
              </a:xfrm>
              <a:prstGeom prst="rect">
                <a:avLst/>
              </a:prstGeom>
              <a:blipFill>
                <a:blip r:embed="rId3"/>
                <a:stretch>
                  <a:fillRect l="-2469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DFA9A86-C419-1E4E-AAA2-AF5C5821631B}"/>
              </a:ext>
            </a:extLst>
          </p:cNvPr>
          <p:cNvSpPr txBox="1"/>
          <p:nvPr/>
        </p:nvSpPr>
        <p:spPr>
          <a:xfrm rot="20647002">
            <a:off x="4355354" y="1338921"/>
            <a:ext cx="282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1-atm N2, V0 = 120 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56235F-F90A-C344-AA45-609B5134CD97}"/>
              </a:ext>
            </a:extLst>
          </p:cNvPr>
          <p:cNvSpPr txBox="1"/>
          <p:nvPr/>
        </p:nvSpPr>
        <p:spPr>
          <a:xfrm rot="21299546">
            <a:off x="4467471" y="2477640"/>
            <a:ext cx="325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2-atm dry air, V0 = 120 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A76900-9FB5-5144-87EC-47F87C3A9CFE}"/>
              </a:ext>
            </a:extLst>
          </p:cNvPr>
          <p:cNvSpPr txBox="1"/>
          <p:nvPr/>
        </p:nvSpPr>
        <p:spPr>
          <a:xfrm rot="20809120">
            <a:off x="4807828" y="3661897"/>
            <a:ext cx="2820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1-atm He, V0 = 120 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4D138F-5B59-2B48-9341-FF54E1CCF1CB}"/>
              </a:ext>
            </a:extLst>
          </p:cNvPr>
          <p:cNvSpPr txBox="1"/>
          <p:nvPr/>
        </p:nvSpPr>
        <p:spPr>
          <a:xfrm>
            <a:off x="4757133" y="4382425"/>
            <a:ext cx="2672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300"/>
                </a:solidFill>
              </a:rPr>
              <a:t>2-atm N2, V0 = 60 V</a:t>
            </a:r>
          </a:p>
        </p:txBody>
      </p:sp>
    </p:spTree>
    <p:extLst>
      <p:ext uri="{BB962C8B-B14F-4D97-AF65-F5344CB8AC3E}">
        <p14:creationId xmlns:p14="http://schemas.microsoft.com/office/powerpoint/2010/main" val="383956911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Fermilab_PowerPoint_Template_090915.potx</Template>
  <TotalTime>63539</TotalTime>
  <Words>710</Words>
  <Application>Microsoft Macintosh PowerPoint</Application>
  <PresentationFormat>On-screen Show (4:3)</PresentationFormat>
  <Paragraphs>178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Helvetica</vt:lpstr>
      <vt:lpstr>Symbol</vt:lpstr>
      <vt:lpstr>Times</vt:lpstr>
      <vt:lpstr>Fermilab_PowerPoint_Template_090915</vt:lpstr>
      <vt:lpstr>PowerPoint Presentation</vt:lpstr>
      <vt:lpstr>Beam Monitor in Neutrino Beam Line</vt:lpstr>
      <vt:lpstr>Present hadron monitor signal</vt:lpstr>
      <vt:lpstr>Rad-hard RF detector (test cavity)</vt:lpstr>
      <vt:lpstr>Circuit diagram</vt:lpstr>
      <vt:lpstr>Linearity of gain of RF amp</vt:lpstr>
      <vt:lpstr>Q factor measurement</vt:lpstr>
      <vt:lpstr>Beam loaded RF signal</vt:lpstr>
      <vt:lpstr>Linearity test</vt:lpstr>
      <vt:lpstr>Discussion of analysis</vt:lpstr>
      <vt:lpstr>Concept of Prototype RF Detector</vt:lpstr>
      <vt:lpstr>Next step</vt:lpstr>
      <vt:lpstr>Study influence of ionization in waveguide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Katsuya Yonehara</cp:lastModifiedBy>
  <cp:revision>1607</cp:revision>
  <cp:lastPrinted>2016-10-25T15:17:04Z</cp:lastPrinted>
  <dcterms:created xsi:type="dcterms:W3CDTF">2014-01-03T20:18:13Z</dcterms:created>
  <dcterms:modified xsi:type="dcterms:W3CDTF">2019-05-16T16:26:45Z</dcterms:modified>
</cp:coreProperties>
</file>