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880" r:id="rId2"/>
    <p:sldId id="258" r:id="rId3"/>
    <p:sldId id="1108" r:id="rId4"/>
    <p:sldId id="267" r:id="rId5"/>
    <p:sldId id="268" r:id="rId6"/>
    <p:sldId id="1109" r:id="rId7"/>
    <p:sldId id="1110" r:id="rId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22" autoAdjust="0"/>
    <p:restoredTop sz="94607" autoAdjust="0"/>
  </p:normalViewPr>
  <p:slideViewPr>
    <p:cSldViewPr snapToGrid="0" snapToObjects="1">
      <p:cViewPr varScale="1">
        <p:scale>
          <a:sx n="79" d="100"/>
          <a:sy n="79" d="100"/>
        </p:scale>
        <p:origin x="147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24" charset="0"/>
              </a:defRPr>
            </a:lvl1pPr>
          </a:lstStyle>
          <a:p>
            <a:fld id="{1E6434C9-0E08-42C5-B404-C558E18FB4E2}" type="datetimeFigureOut">
              <a:rPr lang="en-US" altLang="en-US"/>
              <a:pPr/>
              <a:t>5/16/2019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24" charset="0"/>
              </a:defRPr>
            </a:lvl1pPr>
          </a:lstStyle>
          <a:p>
            <a:fld id="{DE4E50AE-7BCE-416F-89F1-79D7CF666D02}" type="slidenum">
              <a:rPr lang="en-US" altLang="en-US"/>
              <a:pPr/>
              <a:t>‹#›</a:t>
            </a:fld>
            <a:endParaRPr lang="en-US" altLang="en-US"/>
          </a:p>
        </p:txBody>
      </p:sp>
    </p:spTree>
    <p:extLst>
      <p:ext uri="{BB962C8B-B14F-4D97-AF65-F5344CB8AC3E}">
        <p14:creationId xmlns:p14="http://schemas.microsoft.com/office/powerpoint/2010/main" val="1702541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24" charset="0"/>
              </a:defRPr>
            </a:lvl1pPr>
          </a:lstStyle>
          <a:p>
            <a:fld id="{6CE535BE-76DD-4179-B7AC-2E8603DE13D9}" type="datetimeFigureOut">
              <a:rPr lang="en-US" altLang="en-US"/>
              <a:pPr/>
              <a:t>5/16/2019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24" charset="0"/>
              </a:defRPr>
            </a:lvl1pPr>
          </a:lstStyle>
          <a:p>
            <a:fld id="{1B4E76A7-28E5-4F1E-8CA1-DF481970BA05}" type="slidenum">
              <a:rPr lang="en-US" altLang="en-US"/>
              <a:pPr/>
              <a:t>‹#›</a:t>
            </a:fld>
            <a:endParaRPr lang="en-US" altLang="en-US"/>
          </a:p>
        </p:txBody>
      </p:sp>
    </p:spTree>
    <p:extLst>
      <p:ext uri="{BB962C8B-B14F-4D97-AF65-F5344CB8AC3E}">
        <p14:creationId xmlns:p14="http://schemas.microsoft.com/office/powerpoint/2010/main" val="421982687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75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18678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31393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08012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28000" t="6362" r="24045" b="27387"/>
          <a:stretch/>
        </p:blipFill>
        <p:spPr>
          <a:xfrm>
            <a:off x="6023711" y="626280"/>
            <a:ext cx="3142591" cy="3256156"/>
          </a:xfrm>
          <a:prstGeom prst="rect">
            <a:avLst/>
          </a:prstGeom>
        </p:spPr>
      </p:pic>
      <p:pic>
        <p:nvPicPr>
          <p:cNvPr id="11" name="Picture 10"/>
          <p:cNvPicPr>
            <a:picLocks noChangeAspect="1"/>
          </p:cNvPicPr>
          <p:nvPr userDrawn="1"/>
        </p:nvPicPr>
        <p:blipFill rotWithShape="1">
          <a:blip r:embed="rId3">
            <a:lum contrast="20000"/>
          </a:blip>
          <a:srcRect r="8457"/>
          <a:stretch/>
        </p:blipFill>
        <p:spPr>
          <a:xfrm>
            <a:off x="1803670" y="874633"/>
            <a:ext cx="4496770" cy="3007803"/>
          </a:xfrm>
          <a:prstGeom prst="rect">
            <a:avLst/>
          </a:prstGeom>
        </p:spPr>
      </p:pic>
      <p:pic>
        <p:nvPicPr>
          <p:cNvPr id="13" name="Picture 12" descr="04-0083-03D.hr.jpg"/>
          <p:cNvPicPr>
            <a:picLocks noChangeAspect="1"/>
          </p:cNvPicPr>
          <p:nvPr userDrawn="1"/>
        </p:nvPicPr>
        <p:blipFill rotWithShape="1">
          <a:blip r:embed="rId4">
            <a:extLst>
              <a:ext uri="{28A0092B-C50C-407E-A947-70E740481C1C}">
                <a14:useLocalDpi xmlns:a14="http://schemas.microsoft.com/office/drawing/2010/main" val="0"/>
              </a:ext>
            </a:extLst>
          </a:blip>
          <a:srcRect b="15402"/>
          <a:stretch/>
        </p:blipFill>
        <p:spPr>
          <a:xfrm>
            <a:off x="-17763" y="835364"/>
            <a:ext cx="2346942" cy="3047072"/>
          </a:xfrm>
          <a:prstGeom prst="rect">
            <a:avLst/>
          </a:prstGeom>
        </p:spPr>
      </p:pic>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798775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 name="Slide Number Placeholder 4"/>
          <p:cNvSpPr txBox="1">
            <a:spLocks/>
          </p:cNvSpPr>
          <p:nvPr userDrawn="1"/>
        </p:nvSpPr>
        <p:spPr>
          <a:xfrm>
            <a:off x="228600" y="6504213"/>
            <a:ext cx="358254" cy="241300"/>
          </a:xfrm>
          <a:prstGeom prst="rect">
            <a:avLst/>
          </a:prstGeom>
        </p:spPr>
        <p:txBody>
          <a:bodyPr anchor="b" anchorCtr="0"/>
          <a:ls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a:defRPr/>
            </a:pPr>
            <a:fld id="{DBE546E4-9F3C-4432-BB6F-B8C627F3D857}" type="slidenum">
              <a:rPr lang="en-US" sz="1100" smtClean="0">
                <a:latin typeface="Helvetica" panose="020B0604020202020204" pitchFamily="34" charset="0"/>
                <a:cs typeface="Helvetica" panose="020B0604020202020204" pitchFamily="34" charset="0"/>
              </a:rPr>
              <a:t>‹#›</a:t>
            </a:fld>
            <a:endParaRPr lang="en-US" sz="1100" dirty="0">
              <a:latin typeface="Helvetica" panose="020B0604020202020204" pitchFamily="34" charset="0"/>
              <a:cs typeface="Helvetica" panose="020B0604020202020204" pitchFamily="34" charset="0"/>
            </a:endParaRPr>
          </a:p>
        </p:txBody>
      </p:sp>
      <p:sp>
        <p:nvSpPr>
          <p:cNvPr id="12" name="Footer Placeholder 4"/>
          <p:cNvSpPr txBox="1">
            <a:spLocks/>
          </p:cNvSpPr>
          <p:nvPr userDrawn="1"/>
        </p:nvSpPr>
        <p:spPr bwMode="auto">
          <a:xfrm>
            <a:off x="740714" y="6504213"/>
            <a:ext cx="5373688" cy="2413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9pPr>
          </a:lstStyle>
          <a:p>
            <a:pPr>
              <a:defRPr/>
            </a:pPr>
            <a:r>
              <a:rPr lang="en-US" sz="1100" dirty="0">
                <a:latin typeface="Helvetica" panose="020B0604020202020204" pitchFamily="34" charset="0"/>
                <a:cs typeface="Helvetica" panose="020B0604020202020204" pitchFamily="34" charset="0"/>
              </a:rPr>
              <a:t>Robert Zwaska | TSP Update | TSD Topical</a:t>
            </a:r>
          </a:p>
        </p:txBody>
      </p:sp>
      <p:sp>
        <p:nvSpPr>
          <p:cNvPr id="14" name="Date Placeholder 9"/>
          <p:cNvSpPr txBox="1">
            <a:spLocks/>
          </p:cNvSpPr>
          <p:nvPr userDrawn="1"/>
        </p:nvSpPr>
        <p:spPr>
          <a:xfrm>
            <a:off x="6538149" y="6504213"/>
            <a:ext cx="1076325" cy="241300"/>
          </a:xfrm>
          <a:prstGeom prst="rect">
            <a:avLst/>
          </a:prstGeom>
        </p:spPr>
        <p:txBody>
          <a:bodyPr anchor="b" anchorCtr="0"/>
          <a:ls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r>
              <a:rPr lang="en-US" altLang="en-US" sz="1100" dirty="0">
                <a:latin typeface="Helvetica" panose="020B0604020202020204" pitchFamily="34" charset="0"/>
                <a:cs typeface="Helvetica" panose="020B0604020202020204" pitchFamily="34" charset="0"/>
              </a:rPr>
              <a:t>2019.05.16</a:t>
            </a:r>
          </a:p>
        </p:txBody>
      </p:sp>
      <p:grpSp>
        <p:nvGrpSpPr>
          <p:cNvPr id="6" name="Group 5"/>
          <p:cNvGrpSpPr>
            <a:grpSpLocks noChangeAspect="1"/>
          </p:cNvGrpSpPr>
          <p:nvPr userDrawn="1"/>
        </p:nvGrpSpPr>
        <p:grpSpPr>
          <a:xfrm>
            <a:off x="215900" y="6258863"/>
            <a:ext cx="8699500" cy="197990"/>
            <a:chOff x="600217" y="6258863"/>
            <a:chExt cx="8297721" cy="188846"/>
          </a:xfrm>
        </p:grpSpPr>
        <p:cxnSp>
          <p:nvCxnSpPr>
            <p:cNvPr id="7" name="Straight Connector 6"/>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8" name="Picture 6" descr="FermiLogo_RGB_NALBlue.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087" r:id="rId1"/>
    <p:sldLayoutId id="2147484079" r:id="rId2"/>
    <p:sldLayoutId id="2147484080" r:id="rId3"/>
    <p:sldLayoutId id="2147484081" r:id="rId4"/>
    <p:sldLayoutId id="2147484094" r:id="rId5"/>
  </p:sldLayoutIdLst>
  <p:hf hdr="0" ftr="0"/>
  <p:txStyles>
    <p:title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595959"/>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1600" kern="1200">
          <a:solidFill>
            <a:srgbClr val="595959"/>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1400" kern="1200">
          <a:solidFill>
            <a:srgbClr val="595959"/>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eb.fnal.gov/project/TargetSystems/TSD_social/SitePages/Home.asp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ltLang="en-US" dirty="0">
              <a:latin typeface="Helvetica" pitchFamily="124" charset="0"/>
            </a:endParaRPr>
          </a:p>
          <a:p>
            <a:r>
              <a:rPr lang="en-US" altLang="en-US" dirty="0">
                <a:latin typeface="Helvetica" pitchFamily="124" charset="0"/>
              </a:rPr>
              <a:t>Robert Zwaska </a:t>
            </a:r>
          </a:p>
          <a:p>
            <a:r>
              <a:rPr lang="en-US" altLang="en-US" dirty="0">
                <a:latin typeface="Helvetica" pitchFamily="124" charset="0"/>
              </a:rPr>
              <a:t>TSD Topical Meeting </a:t>
            </a:r>
          </a:p>
          <a:p>
            <a:r>
              <a:rPr lang="en-US" altLang="en-US" dirty="0">
                <a:latin typeface="Helvetica" pitchFamily="124" charset="0"/>
              </a:rPr>
              <a:t>16 May 2019</a:t>
            </a:r>
          </a:p>
          <a:p>
            <a:endParaRPr lang="en-US" dirty="0"/>
          </a:p>
        </p:txBody>
      </p:sp>
      <p:sp>
        <p:nvSpPr>
          <p:cNvPr id="3" name="Text Placeholder 2"/>
          <p:cNvSpPr>
            <a:spLocks noGrp="1"/>
          </p:cNvSpPr>
          <p:nvPr>
            <p:ph type="body" sz="quarter" idx="11"/>
          </p:nvPr>
        </p:nvSpPr>
        <p:spPr/>
        <p:txBody>
          <a:bodyPr>
            <a:normAutofit/>
          </a:bodyPr>
          <a:lstStyle/>
          <a:p>
            <a:r>
              <a:rPr lang="en-US" sz="2400" dirty="0"/>
              <a:t>TSD Update</a:t>
            </a:r>
          </a:p>
        </p:txBody>
      </p:sp>
    </p:spTree>
    <p:extLst>
      <p:ext uri="{BB962C8B-B14F-4D97-AF65-F5344CB8AC3E}">
        <p14:creationId xmlns:p14="http://schemas.microsoft.com/office/powerpoint/2010/main" val="170800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363247"/>
            <a:ext cx="8686800" cy="382156"/>
          </a:xfrm>
          <a:prstGeom prst="rect">
            <a:avLst/>
          </a:prstGeom>
        </p:spPr>
        <p:txBody>
          <a:bodyPr vert="horz" wrap="square" lIns="0" tIns="12700" rIns="0" bIns="0" rtlCol="0">
            <a:spAutoFit/>
          </a:bodyPr>
          <a:lstStyle/>
          <a:p>
            <a:pPr marL="12700">
              <a:lnSpc>
                <a:spcPct val="100000"/>
              </a:lnSpc>
              <a:spcBef>
                <a:spcPts val="100"/>
              </a:spcBef>
            </a:pPr>
            <a:r>
              <a:rPr lang="en-US" spc="5" dirty="0"/>
              <a:t>Cribbing Failure</a:t>
            </a:r>
            <a:endParaRPr dirty="0"/>
          </a:p>
        </p:txBody>
      </p:sp>
      <p:sp>
        <p:nvSpPr>
          <p:cNvPr id="3" name="object 3"/>
          <p:cNvSpPr txBox="1"/>
          <p:nvPr/>
        </p:nvSpPr>
        <p:spPr>
          <a:xfrm>
            <a:off x="230187" y="726402"/>
            <a:ext cx="8480425" cy="1061829"/>
          </a:xfrm>
          <a:prstGeom prst="rect">
            <a:avLst/>
          </a:prstGeom>
        </p:spPr>
        <p:txBody>
          <a:bodyPr vert="horz" wrap="square" lIns="0" tIns="73660" rIns="0" bIns="0" rtlCol="0">
            <a:spAutoFit/>
          </a:bodyPr>
          <a:lstStyle/>
          <a:p>
            <a:pPr marL="355600" marR="5080" indent="-342900">
              <a:lnSpc>
                <a:spcPct val="100000"/>
              </a:lnSpc>
              <a:spcBef>
                <a:spcPts val="480"/>
              </a:spcBef>
              <a:buChar char="•"/>
              <a:tabLst>
                <a:tab pos="354965" algn="l"/>
                <a:tab pos="355600" algn="l"/>
                <a:tab pos="2555875" algn="l"/>
              </a:tabLst>
            </a:pPr>
            <a:r>
              <a:rPr lang="en-US" sz="2000" dirty="0">
                <a:solidFill>
                  <a:srgbClr val="404040"/>
                </a:solidFill>
                <a:latin typeface="Arial"/>
                <a:cs typeface="Arial"/>
              </a:rPr>
              <a:t>Black </a:t>
            </a:r>
            <a:r>
              <a:rPr sz="2000" dirty="0">
                <a:solidFill>
                  <a:srgbClr val="404040"/>
                </a:solidFill>
                <a:latin typeface="Arial"/>
                <a:cs typeface="Arial"/>
              </a:rPr>
              <a:t>plastic cribbing used as a structural member  spanning</a:t>
            </a:r>
            <a:r>
              <a:rPr sz="2000" spc="-25" dirty="0">
                <a:solidFill>
                  <a:srgbClr val="404040"/>
                </a:solidFill>
                <a:latin typeface="Arial"/>
                <a:cs typeface="Arial"/>
              </a:rPr>
              <a:t> </a:t>
            </a:r>
            <a:r>
              <a:rPr sz="2000" dirty="0">
                <a:solidFill>
                  <a:srgbClr val="404040"/>
                </a:solidFill>
                <a:latin typeface="Arial"/>
                <a:cs typeface="Arial"/>
              </a:rPr>
              <a:t>a</a:t>
            </a:r>
            <a:r>
              <a:rPr sz="2000" spc="-5" dirty="0">
                <a:solidFill>
                  <a:srgbClr val="404040"/>
                </a:solidFill>
                <a:latin typeface="Arial"/>
                <a:cs typeface="Arial"/>
              </a:rPr>
              <a:t> </a:t>
            </a:r>
            <a:r>
              <a:rPr sz="2000" dirty="0">
                <a:solidFill>
                  <a:srgbClr val="404040"/>
                </a:solidFill>
                <a:latin typeface="Arial"/>
                <a:cs typeface="Arial"/>
              </a:rPr>
              <a:t>space.</a:t>
            </a:r>
            <a:endParaRPr lang="en-US" sz="2000" dirty="0">
              <a:solidFill>
                <a:srgbClr val="404040"/>
              </a:solidFill>
              <a:latin typeface="Arial"/>
              <a:cs typeface="Arial"/>
            </a:endParaRPr>
          </a:p>
          <a:p>
            <a:pPr marL="355600" marR="5080" indent="-342900">
              <a:lnSpc>
                <a:spcPct val="100000"/>
              </a:lnSpc>
              <a:spcBef>
                <a:spcPts val="480"/>
              </a:spcBef>
              <a:buChar char="•"/>
              <a:tabLst>
                <a:tab pos="354965" algn="l"/>
                <a:tab pos="355600" algn="l"/>
                <a:tab pos="2555875" algn="l"/>
              </a:tabLst>
            </a:pPr>
            <a:r>
              <a:rPr sz="2000" dirty="0">
                <a:solidFill>
                  <a:srgbClr val="404040"/>
                </a:solidFill>
                <a:latin typeface="Arial"/>
                <a:cs typeface="Arial"/>
              </a:rPr>
              <a:t>Recommendations </a:t>
            </a:r>
            <a:r>
              <a:rPr sz="2000" spc="-5" dirty="0">
                <a:solidFill>
                  <a:srgbClr val="404040"/>
                </a:solidFill>
                <a:latin typeface="Arial"/>
                <a:cs typeface="Arial"/>
              </a:rPr>
              <a:t>to monitor </a:t>
            </a:r>
            <a:r>
              <a:rPr sz="2000" dirty="0">
                <a:solidFill>
                  <a:srgbClr val="404040"/>
                </a:solidFill>
                <a:latin typeface="Arial"/>
                <a:cs typeface="Arial"/>
              </a:rPr>
              <a:t>and check condition</a:t>
            </a:r>
            <a:r>
              <a:rPr sz="2000" spc="-165" dirty="0">
                <a:solidFill>
                  <a:srgbClr val="404040"/>
                </a:solidFill>
                <a:latin typeface="Arial"/>
                <a:cs typeface="Arial"/>
              </a:rPr>
              <a:t> </a:t>
            </a:r>
            <a:r>
              <a:rPr sz="2000" dirty="0">
                <a:solidFill>
                  <a:srgbClr val="404040"/>
                </a:solidFill>
                <a:latin typeface="Arial"/>
                <a:cs typeface="Arial"/>
              </a:rPr>
              <a:t>of  cribbing comin</a:t>
            </a:r>
            <a:r>
              <a:rPr lang="en-US" sz="2000" dirty="0">
                <a:solidFill>
                  <a:srgbClr val="404040"/>
                </a:solidFill>
                <a:latin typeface="Arial"/>
                <a:cs typeface="Arial"/>
              </a:rPr>
              <a:t>g </a:t>
            </a:r>
            <a:r>
              <a:rPr sz="2000" dirty="0">
                <a:solidFill>
                  <a:srgbClr val="404040"/>
                </a:solidFill>
                <a:latin typeface="Arial"/>
                <a:cs typeface="Arial"/>
              </a:rPr>
              <a:t>soon from the Mechanical </a:t>
            </a:r>
            <a:r>
              <a:rPr sz="2000" spc="-5" dirty="0">
                <a:solidFill>
                  <a:srgbClr val="404040"/>
                </a:solidFill>
                <a:latin typeface="Arial"/>
                <a:cs typeface="Arial"/>
              </a:rPr>
              <a:t>Safety </a:t>
            </a:r>
            <a:r>
              <a:rPr sz="2000" dirty="0">
                <a:solidFill>
                  <a:srgbClr val="404040"/>
                </a:solidFill>
                <a:latin typeface="Arial"/>
                <a:cs typeface="Arial"/>
              </a:rPr>
              <a:t>Subcommittee</a:t>
            </a:r>
            <a:r>
              <a:rPr sz="2000" spc="-210" dirty="0">
                <a:solidFill>
                  <a:srgbClr val="404040"/>
                </a:solidFill>
                <a:latin typeface="Arial"/>
                <a:cs typeface="Arial"/>
              </a:rPr>
              <a:t> </a:t>
            </a:r>
            <a:r>
              <a:rPr sz="2000" spc="-5" dirty="0">
                <a:solidFill>
                  <a:srgbClr val="404040"/>
                </a:solidFill>
                <a:latin typeface="Arial"/>
                <a:cs typeface="Arial"/>
              </a:rPr>
              <a:t>(MSS)</a:t>
            </a:r>
            <a:endParaRPr sz="2000" dirty="0">
              <a:latin typeface="Arial"/>
              <a:cs typeface="Arial"/>
            </a:endParaRPr>
          </a:p>
        </p:txBody>
      </p:sp>
      <p:sp>
        <p:nvSpPr>
          <p:cNvPr id="8" name="object 8"/>
          <p:cNvSpPr/>
          <p:nvPr/>
        </p:nvSpPr>
        <p:spPr>
          <a:xfrm>
            <a:off x="1891284" y="1956314"/>
            <a:ext cx="5106924" cy="417528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970408"/>
            <a:ext cx="5276850" cy="4606133"/>
          </a:xfrm>
          <a:prstGeom prst="rect">
            <a:avLst/>
          </a:prstGeom>
        </p:spPr>
        <p:txBody>
          <a:bodyPr vert="horz" wrap="square" lIns="0" tIns="179705" rIns="0" bIns="0" rtlCol="0">
            <a:spAutoFit/>
          </a:bodyPr>
          <a:lstStyle/>
          <a:p>
            <a:pPr marL="12700">
              <a:lnSpc>
                <a:spcPct val="100000"/>
              </a:lnSpc>
              <a:spcBef>
                <a:spcPts val="1415"/>
              </a:spcBef>
            </a:pPr>
            <a:r>
              <a:rPr sz="1800" spc="-5" dirty="0">
                <a:solidFill>
                  <a:srgbClr val="004B96"/>
                </a:solidFill>
                <a:latin typeface="Arial"/>
                <a:cs typeface="Arial"/>
              </a:rPr>
              <a:t>The 2019 Performance Review cycle begins in less than a</a:t>
            </a:r>
            <a:r>
              <a:rPr sz="1800" spc="110" dirty="0">
                <a:solidFill>
                  <a:srgbClr val="004B96"/>
                </a:solidFill>
                <a:latin typeface="Arial"/>
                <a:cs typeface="Arial"/>
              </a:rPr>
              <a:t> </a:t>
            </a:r>
            <a:r>
              <a:rPr sz="1800" spc="-5" dirty="0">
                <a:solidFill>
                  <a:srgbClr val="004B96"/>
                </a:solidFill>
                <a:latin typeface="Arial"/>
                <a:cs typeface="Arial"/>
              </a:rPr>
              <a:t>month</a:t>
            </a:r>
            <a:endParaRPr sz="1800" dirty="0">
              <a:latin typeface="Arial"/>
              <a:cs typeface="Arial"/>
            </a:endParaRPr>
          </a:p>
          <a:p>
            <a:pPr marL="355600" indent="-342900">
              <a:lnSpc>
                <a:spcPct val="100000"/>
              </a:lnSpc>
              <a:spcBef>
                <a:spcPts val="1210"/>
              </a:spcBef>
              <a:buChar char="•"/>
              <a:tabLst>
                <a:tab pos="354965" algn="l"/>
                <a:tab pos="355600" algn="l"/>
              </a:tabLst>
            </a:pPr>
            <a:r>
              <a:rPr sz="2000" dirty="0">
                <a:solidFill>
                  <a:srgbClr val="505050"/>
                </a:solidFill>
                <a:latin typeface="Arial"/>
                <a:cs typeface="Arial"/>
              </a:rPr>
              <a:t>June </a:t>
            </a:r>
            <a:r>
              <a:rPr sz="2000" spc="10" dirty="0">
                <a:solidFill>
                  <a:srgbClr val="505050"/>
                </a:solidFill>
                <a:latin typeface="Arial"/>
                <a:cs typeface="Arial"/>
              </a:rPr>
              <a:t>3</a:t>
            </a:r>
            <a:r>
              <a:rPr sz="2000" spc="15" baseline="25641" dirty="0">
                <a:solidFill>
                  <a:srgbClr val="505050"/>
                </a:solidFill>
                <a:latin typeface="Arial"/>
                <a:cs typeface="Arial"/>
              </a:rPr>
              <a:t>rd </a:t>
            </a:r>
            <a:r>
              <a:rPr sz="2000" dirty="0">
                <a:solidFill>
                  <a:srgbClr val="505050"/>
                </a:solidFill>
                <a:latin typeface="Arial"/>
                <a:cs typeface="Arial"/>
              </a:rPr>
              <a:t>– July</a:t>
            </a:r>
            <a:r>
              <a:rPr sz="2000" spc="-250" dirty="0">
                <a:solidFill>
                  <a:srgbClr val="505050"/>
                </a:solidFill>
                <a:latin typeface="Arial"/>
                <a:cs typeface="Arial"/>
              </a:rPr>
              <a:t> </a:t>
            </a:r>
            <a:r>
              <a:rPr sz="2000" spc="5" dirty="0">
                <a:solidFill>
                  <a:srgbClr val="505050"/>
                </a:solidFill>
                <a:latin typeface="Arial"/>
                <a:cs typeface="Arial"/>
              </a:rPr>
              <a:t>5</a:t>
            </a:r>
            <a:r>
              <a:rPr sz="2000" spc="7" baseline="25641" dirty="0">
                <a:solidFill>
                  <a:srgbClr val="505050"/>
                </a:solidFill>
                <a:latin typeface="Arial"/>
                <a:cs typeface="Arial"/>
              </a:rPr>
              <a:t>th</a:t>
            </a:r>
            <a:endParaRPr sz="2000" baseline="25641" dirty="0">
              <a:latin typeface="Arial"/>
              <a:cs typeface="Arial"/>
            </a:endParaRPr>
          </a:p>
          <a:p>
            <a:pPr marL="756285" lvl="1" indent="-286385">
              <a:lnSpc>
                <a:spcPct val="100000"/>
              </a:lnSpc>
              <a:spcBef>
                <a:spcPts val="439"/>
              </a:spcBef>
              <a:buChar char="–"/>
              <a:tabLst>
                <a:tab pos="756285" algn="l"/>
                <a:tab pos="756920" algn="l"/>
              </a:tabLst>
            </a:pPr>
            <a:r>
              <a:rPr sz="1400" spc="-10" dirty="0">
                <a:solidFill>
                  <a:srgbClr val="505050"/>
                </a:solidFill>
                <a:latin typeface="Arial"/>
                <a:cs typeface="Arial"/>
              </a:rPr>
              <a:t>Self-evaluations open </a:t>
            </a:r>
            <a:r>
              <a:rPr sz="1400" spc="-5" dirty="0">
                <a:solidFill>
                  <a:srgbClr val="505050"/>
                </a:solidFill>
                <a:latin typeface="Arial"/>
                <a:cs typeface="Arial"/>
              </a:rPr>
              <a:t>in</a:t>
            </a:r>
            <a:r>
              <a:rPr sz="1400" spc="65" dirty="0">
                <a:solidFill>
                  <a:srgbClr val="505050"/>
                </a:solidFill>
                <a:latin typeface="Arial"/>
                <a:cs typeface="Arial"/>
              </a:rPr>
              <a:t> </a:t>
            </a:r>
            <a:r>
              <a:rPr sz="1400" spc="-10" dirty="0">
                <a:solidFill>
                  <a:srgbClr val="505050"/>
                </a:solidFill>
                <a:latin typeface="Arial"/>
                <a:cs typeface="Arial"/>
              </a:rPr>
              <a:t>FermiWorks</a:t>
            </a:r>
            <a:endParaRPr sz="1400" dirty="0">
              <a:latin typeface="Arial"/>
              <a:cs typeface="Arial"/>
            </a:endParaRPr>
          </a:p>
          <a:p>
            <a:pPr marL="756285" lvl="1" indent="-286385">
              <a:lnSpc>
                <a:spcPct val="100000"/>
              </a:lnSpc>
              <a:spcBef>
                <a:spcPts val="430"/>
              </a:spcBef>
              <a:buChar char="–"/>
              <a:tabLst>
                <a:tab pos="756285" algn="l"/>
                <a:tab pos="756920" algn="l"/>
              </a:tabLst>
            </a:pPr>
            <a:r>
              <a:rPr sz="1400" spc="-10" dirty="0">
                <a:solidFill>
                  <a:srgbClr val="505050"/>
                </a:solidFill>
                <a:latin typeface="Arial"/>
                <a:cs typeface="Arial"/>
              </a:rPr>
              <a:t>Workday </a:t>
            </a:r>
            <a:r>
              <a:rPr sz="1400" spc="-5" dirty="0">
                <a:solidFill>
                  <a:srgbClr val="505050"/>
                </a:solidFill>
                <a:latin typeface="Arial"/>
                <a:cs typeface="Arial"/>
              </a:rPr>
              <a:t>Demos </a:t>
            </a:r>
            <a:r>
              <a:rPr sz="1400" spc="-10" dirty="0">
                <a:solidFill>
                  <a:srgbClr val="505050"/>
                </a:solidFill>
                <a:latin typeface="Arial"/>
                <a:cs typeface="Arial"/>
              </a:rPr>
              <a:t>and goals </a:t>
            </a:r>
            <a:r>
              <a:rPr sz="1400" spc="-5" dirty="0">
                <a:solidFill>
                  <a:srgbClr val="505050"/>
                </a:solidFill>
                <a:latin typeface="Arial"/>
                <a:cs typeface="Arial"/>
              </a:rPr>
              <a:t>assistance by HR</a:t>
            </a:r>
            <a:r>
              <a:rPr sz="1400" spc="85" dirty="0">
                <a:solidFill>
                  <a:srgbClr val="505050"/>
                </a:solidFill>
                <a:latin typeface="Arial"/>
                <a:cs typeface="Arial"/>
              </a:rPr>
              <a:t> </a:t>
            </a:r>
            <a:r>
              <a:rPr sz="1400" spc="-10" dirty="0">
                <a:solidFill>
                  <a:srgbClr val="505050"/>
                </a:solidFill>
                <a:latin typeface="Arial"/>
                <a:cs typeface="Arial"/>
              </a:rPr>
              <a:t>Partner</a:t>
            </a:r>
            <a:endParaRPr sz="1400" dirty="0">
              <a:latin typeface="Arial"/>
              <a:cs typeface="Arial"/>
            </a:endParaRPr>
          </a:p>
          <a:p>
            <a:pPr marL="355600" indent="-342900">
              <a:lnSpc>
                <a:spcPct val="100000"/>
              </a:lnSpc>
              <a:spcBef>
                <a:spcPts val="470"/>
              </a:spcBef>
              <a:buChar char="•"/>
              <a:tabLst>
                <a:tab pos="354965" algn="l"/>
                <a:tab pos="355600" algn="l"/>
              </a:tabLst>
            </a:pPr>
            <a:r>
              <a:rPr sz="2000" dirty="0">
                <a:solidFill>
                  <a:srgbClr val="505050"/>
                </a:solidFill>
                <a:latin typeface="Arial"/>
                <a:cs typeface="Arial"/>
              </a:rPr>
              <a:t>Mid-July</a:t>
            </a:r>
            <a:endParaRPr sz="2000" dirty="0">
              <a:latin typeface="Arial"/>
              <a:cs typeface="Arial"/>
            </a:endParaRPr>
          </a:p>
          <a:p>
            <a:pPr marL="756285" lvl="1" indent="-286385">
              <a:lnSpc>
                <a:spcPct val="100000"/>
              </a:lnSpc>
              <a:spcBef>
                <a:spcPts val="440"/>
              </a:spcBef>
              <a:buChar char="–"/>
              <a:tabLst>
                <a:tab pos="756285" algn="l"/>
                <a:tab pos="756920" algn="l"/>
              </a:tabLst>
            </a:pPr>
            <a:r>
              <a:rPr sz="1400" spc="-5" dirty="0">
                <a:solidFill>
                  <a:srgbClr val="505050"/>
                </a:solidFill>
                <a:latin typeface="Arial"/>
                <a:cs typeface="Arial"/>
              </a:rPr>
              <a:t>Job </a:t>
            </a:r>
            <a:r>
              <a:rPr sz="1400" spc="-10" dirty="0">
                <a:solidFill>
                  <a:srgbClr val="505050"/>
                </a:solidFill>
                <a:latin typeface="Arial"/>
                <a:cs typeface="Arial"/>
              </a:rPr>
              <a:t>change </a:t>
            </a:r>
            <a:r>
              <a:rPr sz="1400" spc="-5" dirty="0">
                <a:solidFill>
                  <a:srgbClr val="505050"/>
                </a:solidFill>
                <a:latin typeface="Arial"/>
                <a:cs typeface="Arial"/>
              </a:rPr>
              <a:t>info must be completed in </a:t>
            </a:r>
            <a:r>
              <a:rPr sz="1400" spc="-10" dirty="0">
                <a:solidFill>
                  <a:srgbClr val="505050"/>
                </a:solidFill>
                <a:latin typeface="Arial"/>
                <a:cs typeface="Arial"/>
              </a:rPr>
              <a:t>FermiWorks </a:t>
            </a:r>
            <a:r>
              <a:rPr sz="1400" spc="-5" dirty="0">
                <a:solidFill>
                  <a:srgbClr val="505050"/>
                </a:solidFill>
                <a:latin typeface="Arial"/>
                <a:cs typeface="Arial"/>
              </a:rPr>
              <a:t>by July</a:t>
            </a:r>
            <a:r>
              <a:rPr sz="1400" spc="100" dirty="0">
                <a:solidFill>
                  <a:srgbClr val="505050"/>
                </a:solidFill>
                <a:latin typeface="Arial"/>
                <a:cs typeface="Arial"/>
              </a:rPr>
              <a:t> </a:t>
            </a:r>
            <a:r>
              <a:rPr sz="1400" spc="-5" dirty="0">
                <a:solidFill>
                  <a:srgbClr val="505050"/>
                </a:solidFill>
                <a:latin typeface="Arial"/>
                <a:cs typeface="Arial"/>
              </a:rPr>
              <a:t>19</a:t>
            </a:r>
            <a:r>
              <a:rPr sz="1400" spc="-7" baseline="25462" dirty="0">
                <a:solidFill>
                  <a:srgbClr val="505050"/>
                </a:solidFill>
                <a:latin typeface="Arial"/>
                <a:cs typeface="Arial"/>
              </a:rPr>
              <a:t>th</a:t>
            </a:r>
            <a:endParaRPr sz="1400" baseline="25462" dirty="0">
              <a:latin typeface="Arial"/>
              <a:cs typeface="Arial"/>
            </a:endParaRPr>
          </a:p>
          <a:p>
            <a:pPr marL="756285" lvl="1" indent="-286385">
              <a:lnSpc>
                <a:spcPct val="100000"/>
              </a:lnSpc>
              <a:spcBef>
                <a:spcPts val="434"/>
              </a:spcBef>
              <a:buChar char="–"/>
              <a:tabLst>
                <a:tab pos="756285" algn="l"/>
                <a:tab pos="756920" algn="l"/>
              </a:tabLst>
            </a:pPr>
            <a:r>
              <a:rPr sz="1400" spc="-10" dirty="0">
                <a:solidFill>
                  <a:srgbClr val="505050"/>
                </a:solidFill>
                <a:latin typeface="Arial"/>
                <a:cs typeface="Arial"/>
              </a:rPr>
              <a:t>Manager evaluation due </a:t>
            </a:r>
            <a:r>
              <a:rPr sz="1400" spc="-5" dirty="0">
                <a:solidFill>
                  <a:srgbClr val="505050"/>
                </a:solidFill>
                <a:latin typeface="Arial"/>
                <a:cs typeface="Arial"/>
              </a:rPr>
              <a:t>by July</a:t>
            </a:r>
            <a:r>
              <a:rPr sz="1400" spc="70" dirty="0">
                <a:solidFill>
                  <a:srgbClr val="505050"/>
                </a:solidFill>
                <a:latin typeface="Arial"/>
                <a:cs typeface="Arial"/>
              </a:rPr>
              <a:t> </a:t>
            </a:r>
            <a:r>
              <a:rPr sz="1400" spc="-5" dirty="0">
                <a:solidFill>
                  <a:srgbClr val="505050"/>
                </a:solidFill>
                <a:latin typeface="Arial"/>
                <a:cs typeface="Arial"/>
              </a:rPr>
              <a:t>26</a:t>
            </a:r>
            <a:r>
              <a:rPr sz="1400" spc="-7" baseline="25462" dirty="0">
                <a:solidFill>
                  <a:srgbClr val="505050"/>
                </a:solidFill>
                <a:latin typeface="Arial"/>
                <a:cs typeface="Arial"/>
              </a:rPr>
              <a:t>th</a:t>
            </a:r>
            <a:endParaRPr sz="1400" baseline="25462" dirty="0">
              <a:latin typeface="Arial"/>
              <a:cs typeface="Arial"/>
            </a:endParaRPr>
          </a:p>
          <a:p>
            <a:pPr marL="756285" lvl="1" indent="-286385">
              <a:lnSpc>
                <a:spcPct val="100000"/>
              </a:lnSpc>
              <a:spcBef>
                <a:spcPts val="430"/>
              </a:spcBef>
              <a:buChar char="–"/>
              <a:tabLst>
                <a:tab pos="756285" algn="l"/>
                <a:tab pos="756920" algn="l"/>
              </a:tabLst>
            </a:pPr>
            <a:r>
              <a:rPr sz="1400" spc="-5" dirty="0">
                <a:solidFill>
                  <a:srgbClr val="505050"/>
                </a:solidFill>
                <a:latin typeface="Arial"/>
                <a:cs typeface="Arial"/>
              </a:rPr>
              <a:t>Goal setting discussions </a:t>
            </a:r>
            <a:r>
              <a:rPr sz="1400" spc="-10" dirty="0">
                <a:solidFill>
                  <a:srgbClr val="505050"/>
                </a:solidFill>
                <a:latin typeface="Arial"/>
                <a:cs typeface="Arial"/>
              </a:rPr>
              <a:t>begin </a:t>
            </a:r>
            <a:r>
              <a:rPr sz="1400" spc="-5" dirty="0">
                <a:solidFill>
                  <a:srgbClr val="505050"/>
                </a:solidFill>
                <a:latin typeface="Arial"/>
                <a:cs typeface="Arial"/>
              </a:rPr>
              <a:t>for</a:t>
            </a:r>
            <a:r>
              <a:rPr sz="1400" spc="50" dirty="0">
                <a:solidFill>
                  <a:srgbClr val="505050"/>
                </a:solidFill>
                <a:latin typeface="Arial"/>
                <a:cs typeface="Arial"/>
              </a:rPr>
              <a:t> </a:t>
            </a:r>
            <a:r>
              <a:rPr sz="1400" spc="-10" dirty="0">
                <a:solidFill>
                  <a:srgbClr val="505050"/>
                </a:solidFill>
                <a:latin typeface="Arial"/>
                <a:cs typeface="Arial"/>
              </a:rPr>
              <a:t>2020</a:t>
            </a:r>
            <a:endParaRPr sz="1400" dirty="0">
              <a:latin typeface="Arial"/>
              <a:cs typeface="Arial"/>
            </a:endParaRPr>
          </a:p>
          <a:p>
            <a:pPr marL="355600" indent="-342900">
              <a:lnSpc>
                <a:spcPct val="100000"/>
              </a:lnSpc>
              <a:spcBef>
                <a:spcPts val="475"/>
              </a:spcBef>
              <a:buChar char="•"/>
              <a:tabLst>
                <a:tab pos="354965" algn="l"/>
                <a:tab pos="355600" algn="l"/>
              </a:tabLst>
            </a:pPr>
            <a:r>
              <a:rPr sz="2000" dirty="0">
                <a:solidFill>
                  <a:srgbClr val="505050"/>
                </a:solidFill>
                <a:latin typeface="Arial"/>
                <a:cs typeface="Arial"/>
              </a:rPr>
              <a:t>August</a:t>
            </a:r>
            <a:r>
              <a:rPr sz="2000" spc="-30" dirty="0">
                <a:solidFill>
                  <a:srgbClr val="505050"/>
                </a:solidFill>
                <a:latin typeface="Arial"/>
                <a:cs typeface="Arial"/>
              </a:rPr>
              <a:t> </a:t>
            </a:r>
            <a:r>
              <a:rPr sz="2000" spc="5" dirty="0">
                <a:solidFill>
                  <a:srgbClr val="505050"/>
                </a:solidFill>
                <a:latin typeface="Arial"/>
                <a:cs typeface="Arial"/>
              </a:rPr>
              <a:t>9</a:t>
            </a:r>
            <a:r>
              <a:rPr sz="2000" spc="7" baseline="25641" dirty="0">
                <a:solidFill>
                  <a:srgbClr val="505050"/>
                </a:solidFill>
                <a:latin typeface="Arial"/>
                <a:cs typeface="Arial"/>
              </a:rPr>
              <a:t>th</a:t>
            </a:r>
            <a:endParaRPr sz="2000" baseline="25641" dirty="0">
              <a:latin typeface="Arial"/>
              <a:cs typeface="Arial"/>
            </a:endParaRPr>
          </a:p>
          <a:p>
            <a:pPr marL="756285" lvl="1" indent="-286385">
              <a:lnSpc>
                <a:spcPct val="100000"/>
              </a:lnSpc>
              <a:spcBef>
                <a:spcPts val="439"/>
              </a:spcBef>
              <a:buChar char="–"/>
              <a:tabLst>
                <a:tab pos="756285" algn="l"/>
                <a:tab pos="756920" algn="l"/>
              </a:tabLst>
            </a:pPr>
            <a:r>
              <a:rPr sz="1400" spc="-5" dirty="0">
                <a:solidFill>
                  <a:srgbClr val="505050"/>
                </a:solidFill>
                <a:latin typeface="Arial"/>
                <a:cs typeface="Arial"/>
              </a:rPr>
              <a:t>Performance </a:t>
            </a:r>
            <a:r>
              <a:rPr sz="1400" spc="-10" dirty="0">
                <a:solidFill>
                  <a:srgbClr val="505050"/>
                </a:solidFill>
                <a:latin typeface="Arial"/>
                <a:cs typeface="Arial"/>
              </a:rPr>
              <a:t>reviews </a:t>
            </a:r>
            <a:r>
              <a:rPr sz="1400" spc="-5" dirty="0">
                <a:solidFill>
                  <a:srgbClr val="505050"/>
                </a:solidFill>
                <a:latin typeface="Arial"/>
                <a:cs typeface="Arial"/>
              </a:rPr>
              <a:t>submitted for final</a:t>
            </a:r>
            <a:r>
              <a:rPr sz="1400" spc="85" dirty="0">
                <a:solidFill>
                  <a:srgbClr val="505050"/>
                </a:solidFill>
                <a:latin typeface="Arial"/>
                <a:cs typeface="Arial"/>
              </a:rPr>
              <a:t> </a:t>
            </a:r>
            <a:r>
              <a:rPr sz="1400" spc="-10" dirty="0">
                <a:solidFill>
                  <a:srgbClr val="505050"/>
                </a:solidFill>
                <a:latin typeface="Arial"/>
                <a:cs typeface="Arial"/>
              </a:rPr>
              <a:t>approval</a:t>
            </a:r>
            <a:endParaRPr sz="1400" dirty="0">
              <a:latin typeface="Arial"/>
              <a:cs typeface="Arial"/>
            </a:endParaRPr>
          </a:p>
          <a:p>
            <a:pPr marL="355600" indent="-342900">
              <a:lnSpc>
                <a:spcPct val="100000"/>
              </a:lnSpc>
              <a:spcBef>
                <a:spcPts val="470"/>
              </a:spcBef>
              <a:buChar char="•"/>
              <a:tabLst>
                <a:tab pos="354965" algn="l"/>
                <a:tab pos="355600" algn="l"/>
              </a:tabLst>
            </a:pPr>
            <a:r>
              <a:rPr sz="2000" dirty="0">
                <a:solidFill>
                  <a:srgbClr val="505050"/>
                </a:solidFill>
                <a:latin typeface="Arial"/>
                <a:cs typeface="Arial"/>
              </a:rPr>
              <a:t>September </a:t>
            </a:r>
            <a:r>
              <a:rPr sz="2000" spc="5" dirty="0">
                <a:solidFill>
                  <a:srgbClr val="505050"/>
                </a:solidFill>
                <a:latin typeface="Arial"/>
                <a:cs typeface="Arial"/>
              </a:rPr>
              <a:t>24</a:t>
            </a:r>
            <a:r>
              <a:rPr sz="2000" spc="7" baseline="25641" dirty="0">
                <a:solidFill>
                  <a:srgbClr val="505050"/>
                </a:solidFill>
                <a:latin typeface="Arial"/>
                <a:cs typeface="Arial"/>
              </a:rPr>
              <a:t>th </a:t>
            </a:r>
            <a:r>
              <a:rPr sz="2000" dirty="0">
                <a:solidFill>
                  <a:srgbClr val="505050"/>
                </a:solidFill>
                <a:latin typeface="Arial"/>
                <a:cs typeface="Arial"/>
              </a:rPr>
              <a:t>– November </a:t>
            </a:r>
            <a:r>
              <a:rPr sz="2000" spc="5" dirty="0">
                <a:solidFill>
                  <a:srgbClr val="505050"/>
                </a:solidFill>
                <a:latin typeface="Arial"/>
                <a:cs typeface="Arial"/>
              </a:rPr>
              <a:t>1</a:t>
            </a:r>
            <a:r>
              <a:rPr sz="2000" spc="7" baseline="25641" dirty="0">
                <a:solidFill>
                  <a:srgbClr val="505050"/>
                </a:solidFill>
                <a:latin typeface="Arial"/>
                <a:cs typeface="Arial"/>
              </a:rPr>
              <a:t>st</a:t>
            </a:r>
            <a:r>
              <a:rPr sz="2000" spc="5" dirty="0">
                <a:solidFill>
                  <a:srgbClr val="505050"/>
                </a:solidFill>
                <a:latin typeface="Arial"/>
                <a:cs typeface="Arial"/>
              </a:rPr>
              <a:t>,</a:t>
            </a:r>
            <a:r>
              <a:rPr sz="2000" spc="-300" dirty="0">
                <a:solidFill>
                  <a:srgbClr val="505050"/>
                </a:solidFill>
                <a:latin typeface="Arial"/>
                <a:cs typeface="Arial"/>
              </a:rPr>
              <a:t> </a:t>
            </a:r>
            <a:r>
              <a:rPr sz="2000" dirty="0">
                <a:solidFill>
                  <a:srgbClr val="505050"/>
                </a:solidFill>
                <a:latin typeface="Arial"/>
                <a:cs typeface="Arial"/>
              </a:rPr>
              <a:t>2019</a:t>
            </a:r>
            <a:endParaRPr sz="2000" dirty="0">
              <a:latin typeface="Arial"/>
              <a:cs typeface="Arial"/>
            </a:endParaRPr>
          </a:p>
          <a:p>
            <a:pPr marL="756285" marR="5080" lvl="1" indent="-286385">
              <a:lnSpc>
                <a:spcPct val="108900"/>
              </a:lnSpc>
              <a:spcBef>
                <a:spcPts val="245"/>
              </a:spcBef>
              <a:buChar char="–"/>
              <a:tabLst>
                <a:tab pos="756285" algn="l"/>
                <a:tab pos="756920" algn="l"/>
              </a:tabLst>
            </a:pPr>
            <a:r>
              <a:rPr sz="1400" spc="-5" dirty="0">
                <a:solidFill>
                  <a:srgbClr val="505050"/>
                </a:solidFill>
                <a:latin typeface="Arial"/>
                <a:cs typeface="Arial"/>
              </a:rPr>
              <a:t>Performance </a:t>
            </a:r>
            <a:r>
              <a:rPr sz="1400" spc="-10" dirty="0">
                <a:solidFill>
                  <a:srgbClr val="505050"/>
                </a:solidFill>
                <a:latin typeface="Arial"/>
                <a:cs typeface="Arial"/>
              </a:rPr>
              <a:t>reviews </a:t>
            </a:r>
            <a:r>
              <a:rPr sz="1400" spc="-5" dirty="0">
                <a:solidFill>
                  <a:srgbClr val="505050"/>
                </a:solidFill>
                <a:latin typeface="Arial"/>
                <a:cs typeface="Arial"/>
              </a:rPr>
              <a:t>are finalized </a:t>
            </a:r>
            <a:r>
              <a:rPr sz="1400" spc="-10" dirty="0">
                <a:solidFill>
                  <a:srgbClr val="505050"/>
                </a:solidFill>
                <a:latin typeface="Arial"/>
                <a:cs typeface="Arial"/>
              </a:rPr>
              <a:t>and ready </a:t>
            </a:r>
            <a:r>
              <a:rPr sz="1400" dirty="0">
                <a:solidFill>
                  <a:srgbClr val="505050"/>
                </a:solidFill>
                <a:latin typeface="Arial"/>
                <a:cs typeface="Arial"/>
              </a:rPr>
              <a:t>to </a:t>
            </a:r>
            <a:r>
              <a:rPr sz="1400" spc="-5" dirty="0">
                <a:solidFill>
                  <a:srgbClr val="505050"/>
                </a:solidFill>
                <a:latin typeface="Arial"/>
                <a:cs typeface="Arial"/>
              </a:rPr>
              <a:t>be </a:t>
            </a:r>
            <a:r>
              <a:rPr sz="1400" spc="-15" dirty="0">
                <a:solidFill>
                  <a:srgbClr val="505050"/>
                </a:solidFill>
                <a:latin typeface="Arial"/>
                <a:cs typeface="Arial"/>
              </a:rPr>
              <a:t>viewed </a:t>
            </a:r>
            <a:r>
              <a:rPr sz="1400" spc="-5" dirty="0">
                <a:solidFill>
                  <a:srgbClr val="505050"/>
                </a:solidFill>
                <a:latin typeface="Arial"/>
                <a:cs typeface="Arial"/>
              </a:rPr>
              <a:t>by </a:t>
            </a:r>
            <a:r>
              <a:rPr sz="1400" spc="-10" dirty="0">
                <a:solidFill>
                  <a:srgbClr val="505050"/>
                </a:solidFill>
                <a:latin typeface="Arial"/>
                <a:cs typeface="Arial"/>
              </a:rPr>
              <a:t>employees and  managers </a:t>
            </a:r>
            <a:r>
              <a:rPr sz="1400" spc="-5" dirty="0">
                <a:solidFill>
                  <a:srgbClr val="505050"/>
                </a:solidFill>
                <a:latin typeface="Arial"/>
                <a:cs typeface="Arial"/>
              </a:rPr>
              <a:t>for</a:t>
            </a:r>
            <a:r>
              <a:rPr sz="1400" spc="20" dirty="0">
                <a:solidFill>
                  <a:srgbClr val="505050"/>
                </a:solidFill>
                <a:latin typeface="Arial"/>
                <a:cs typeface="Arial"/>
              </a:rPr>
              <a:t> </a:t>
            </a:r>
            <a:r>
              <a:rPr sz="1400" spc="-10" dirty="0">
                <a:solidFill>
                  <a:srgbClr val="505050"/>
                </a:solidFill>
                <a:latin typeface="Arial"/>
                <a:cs typeface="Arial"/>
              </a:rPr>
              <a:t>discussion</a:t>
            </a:r>
            <a:endParaRPr sz="1400" dirty="0">
              <a:latin typeface="Arial"/>
              <a:cs typeface="Arial"/>
            </a:endParaRPr>
          </a:p>
        </p:txBody>
      </p:sp>
      <p:sp>
        <p:nvSpPr>
          <p:cNvPr id="3" name="object 3"/>
          <p:cNvSpPr txBox="1">
            <a:spLocks noGrp="1"/>
          </p:cNvSpPr>
          <p:nvPr>
            <p:ph type="title"/>
          </p:nvPr>
        </p:nvSpPr>
        <p:spPr>
          <a:xfrm>
            <a:off x="215900" y="231065"/>
            <a:ext cx="3723640" cy="452120"/>
          </a:xfrm>
          <a:prstGeom prst="rect">
            <a:avLst/>
          </a:prstGeom>
        </p:spPr>
        <p:txBody>
          <a:bodyPr vert="horz" wrap="square" lIns="0" tIns="12065" rIns="0" bIns="0" rtlCol="0">
            <a:spAutoFit/>
          </a:bodyPr>
          <a:lstStyle/>
          <a:p>
            <a:pPr marL="12700">
              <a:lnSpc>
                <a:spcPct val="100000"/>
              </a:lnSpc>
              <a:spcBef>
                <a:spcPts val="95"/>
              </a:spcBef>
            </a:pPr>
            <a:r>
              <a:rPr sz="2800" spc="-5" dirty="0"/>
              <a:t>Performance</a:t>
            </a:r>
            <a:r>
              <a:rPr sz="2800" spc="-10" dirty="0"/>
              <a:t> </a:t>
            </a:r>
            <a:r>
              <a:rPr sz="2800" spc="-5" dirty="0"/>
              <a:t>Reviews</a:t>
            </a:r>
            <a:endParaRPr sz="2800"/>
          </a:p>
        </p:txBody>
      </p:sp>
      <p:sp>
        <p:nvSpPr>
          <p:cNvPr id="6" name="Rectangle 5">
            <a:extLst>
              <a:ext uri="{FF2B5EF4-FFF2-40B4-BE49-F238E27FC236}">
                <a16:creationId xmlns:a16="http://schemas.microsoft.com/office/drawing/2014/main" id="{82B58F0D-870E-4394-A7ED-9AC554C5292C}"/>
              </a:ext>
            </a:extLst>
          </p:cNvPr>
          <p:cNvSpPr/>
          <p:nvPr/>
        </p:nvSpPr>
        <p:spPr>
          <a:xfrm>
            <a:off x="5486400" y="1295400"/>
            <a:ext cx="3563556" cy="2852063"/>
          </a:xfrm>
          <a:prstGeom prst="rect">
            <a:avLst/>
          </a:prstGeom>
        </p:spPr>
        <p:txBody>
          <a:bodyPr wrap="square">
            <a:spAutoFit/>
          </a:bodyPr>
          <a:lstStyle/>
          <a:p>
            <a:pPr marL="355600" marR="5080" indent="-342900">
              <a:lnSpc>
                <a:spcPct val="100000"/>
              </a:lnSpc>
              <a:spcBef>
                <a:spcPts val="95"/>
              </a:spcBef>
              <a:buClr>
                <a:srgbClr val="505050"/>
              </a:buClr>
              <a:buFont typeface="Arial"/>
              <a:buChar char="•"/>
              <a:tabLst>
                <a:tab pos="354965" algn="l"/>
                <a:tab pos="355600" algn="l"/>
              </a:tabLst>
            </a:pPr>
            <a:r>
              <a:rPr lang="en-US" sz="2000" spc="-5" dirty="0">
                <a:solidFill>
                  <a:srgbClr val="505050"/>
                </a:solidFill>
                <a:latin typeface="Arial"/>
                <a:cs typeface="Arial"/>
              </a:rPr>
              <a:t>Look in </a:t>
            </a:r>
            <a:r>
              <a:rPr lang="en-US" sz="2000" spc="-5" dirty="0" err="1">
                <a:solidFill>
                  <a:srgbClr val="505050"/>
                </a:solidFill>
                <a:latin typeface="Arial"/>
                <a:cs typeface="Arial"/>
              </a:rPr>
              <a:t>Fermiworks</a:t>
            </a:r>
            <a:r>
              <a:rPr lang="en-US" sz="2000" spc="-5" dirty="0">
                <a:solidFill>
                  <a:srgbClr val="505050"/>
                </a:solidFill>
                <a:latin typeface="Arial"/>
                <a:cs typeface="Arial"/>
              </a:rPr>
              <a:t> inbox and approve  outstanding goals by the end of  </a:t>
            </a:r>
            <a:r>
              <a:rPr lang="en-US" sz="2000" spc="-10" dirty="0">
                <a:solidFill>
                  <a:srgbClr val="505050"/>
                </a:solidFill>
                <a:latin typeface="Arial"/>
                <a:cs typeface="Arial"/>
              </a:rPr>
              <a:t>May</a:t>
            </a:r>
            <a:r>
              <a:rPr lang="en-US" sz="2000" spc="10" dirty="0">
                <a:solidFill>
                  <a:srgbClr val="505050"/>
                </a:solidFill>
                <a:latin typeface="Arial"/>
                <a:cs typeface="Arial"/>
              </a:rPr>
              <a:t> </a:t>
            </a:r>
            <a:r>
              <a:rPr lang="en-US" sz="2000" spc="-5" dirty="0">
                <a:solidFill>
                  <a:srgbClr val="505050"/>
                </a:solidFill>
                <a:latin typeface="Arial"/>
                <a:cs typeface="Arial"/>
              </a:rPr>
              <a:t>2019</a:t>
            </a:r>
            <a:endParaRPr lang="en-US" sz="2000" dirty="0">
              <a:latin typeface="Arial"/>
              <a:cs typeface="Arial"/>
            </a:endParaRPr>
          </a:p>
          <a:p>
            <a:pPr marL="756285" marR="99060" indent="-287020">
              <a:lnSpc>
                <a:spcPct val="100000"/>
              </a:lnSpc>
              <a:spcBef>
                <a:spcPts val="445"/>
              </a:spcBef>
              <a:tabLst>
                <a:tab pos="756285" algn="l"/>
              </a:tabLst>
            </a:pPr>
            <a:r>
              <a:rPr lang="en-US" sz="1600" dirty="0">
                <a:solidFill>
                  <a:srgbClr val="505050"/>
                </a:solidFill>
                <a:latin typeface="Arial"/>
                <a:cs typeface="Arial"/>
              </a:rPr>
              <a:t>–	</a:t>
            </a:r>
            <a:r>
              <a:rPr lang="en-US" sz="1600" spc="-10" dirty="0">
                <a:solidFill>
                  <a:srgbClr val="505050"/>
                </a:solidFill>
                <a:latin typeface="Arial"/>
                <a:cs typeface="Arial"/>
              </a:rPr>
              <a:t>Unapproved goals </a:t>
            </a:r>
            <a:r>
              <a:rPr lang="en-US" sz="1600" spc="-5" dirty="0">
                <a:solidFill>
                  <a:srgbClr val="505050"/>
                </a:solidFill>
                <a:latin typeface="Arial"/>
                <a:cs typeface="Arial"/>
              </a:rPr>
              <a:t>may be </a:t>
            </a:r>
            <a:r>
              <a:rPr lang="en-US" sz="1600" spc="-10" dirty="0">
                <a:solidFill>
                  <a:srgbClr val="505050"/>
                </a:solidFill>
                <a:latin typeface="Arial"/>
                <a:cs typeface="Arial"/>
              </a:rPr>
              <a:t>dropped  </a:t>
            </a:r>
            <a:r>
              <a:rPr lang="en-US" sz="1600" spc="-5" dirty="0">
                <a:solidFill>
                  <a:srgbClr val="505050"/>
                </a:solidFill>
                <a:latin typeface="Arial"/>
                <a:cs typeface="Arial"/>
              </a:rPr>
              <a:t>from the </a:t>
            </a:r>
            <a:r>
              <a:rPr lang="en-US" sz="1600" spc="-10" dirty="0">
                <a:solidFill>
                  <a:srgbClr val="505050"/>
                </a:solidFill>
                <a:latin typeface="Arial"/>
                <a:cs typeface="Arial"/>
              </a:rPr>
              <a:t>system </a:t>
            </a:r>
            <a:r>
              <a:rPr lang="en-US" sz="1600" spc="-5" dirty="0">
                <a:solidFill>
                  <a:srgbClr val="505050"/>
                </a:solidFill>
                <a:latin typeface="Arial"/>
                <a:cs typeface="Arial"/>
              </a:rPr>
              <a:t>at the </a:t>
            </a:r>
            <a:r>
              <a:rPr lang="en-US" sz="1600" spc="-10" dirty="0">
                <a:solidFill>
                  <a:srgbClr val="505050"/>
                </a:solidFill>
                <a:latin typeface="Arial"/>
                <a:cs typeface="Arial"/>
              </a:rPr>
              <a:t>end </a:t>
            </a:r>
            <a:r>
              <a:rPr lang="en-US" sz="1600" spc="-5" dirty="0">
                <a:solidFill>
                  <a:srgbClr val="505050"/>
                </a:solidFill>
                <a:latin typeface="Arial"/>
                <a:cs typeface="Arial"/>
              </a:rPr>
              <a:t>of </a:t>
            </a:r>
            <a:r>
              <a:rPr lang="en-US" sz="1600" spc="-10" dirty="0">
                <a:solidFill>
                  <a:srgbClr val="505050"/>
                </a:solidFill>
                <a:latin typeface="Arial"/>
                <a:cs typeface="Arial"/>
              </a:rPr>
              <a:t>the  </a:t>
            </a:r>
            <a:r>
              <a:rPr lang="en-US" sz="1600" spc="-5" dirty="0">
                <a:solidFill>
                  <a:srgbClr val="505050"/>
                </a:solidFill>
                <a:latin typeface="Arial"/>
                <a:cs typeface="Arial"/>
              </a:rPr>
              <a:t>review cycle—very frustrating </a:t>
            </a:r>
            <a:r>
              <a:rPr lang="en-US" sz="1600" spc="-10" dirty="0">
                <a:solidFill>
                  <a:srgbClr val="505050"/>
                </a:solidFill>
                <a:latin typeface="Arial"/>
                <a:cs typeface="Arial"/>
              </a:rPr>
              <a:t>for  employees </a:t>
            </a:r>
            <a:r>
              <a:rPr lang="en-US" sz="1600" spc="-20" dirty="0">
                <a:solidFill>
                  <a:srgbClr val="505050"/>
                </a:solidFill>
                <a:latin typeface="Arial"/>
                <a:cs typeface="Arial"/>
              </a:rPr>
              <a:t>who </a:t>
            </a:r>
            <a:r>
              <a:rPr lang="en-US" sz="1600" spc="-5" dirty="0">
                <a:solidFill>
                  <a:srgbClr val="505050"/>
                </a:solidFill>
                <a:latin typeface="Arial"/>
                <a:cs typeface="Arial"/>
              </a:rPr>
              <a:t>took the time </a:t>
            </a:r>
            <a:r>
              <a:rPr lang="en-US" sz="1600" dirty="0">
                <a:solidFill>
                  <a:srgbClr val="505050"/>
                </a:solidFill>
                <a:latin typeface="Arial"/>
                <a:cs typeface="Arial"/>
              </a:rPr>
              <a:t>to </a:t>
            </a:r>
            <a:r>
              <a:rPr lang="en-US" sz="1600" spc="-10" dirty="0">
                <a:solidFill>
                  <a:srgbClr val="505050"/>
                </a:solidFill>
                <a:latin typeface="Arial"/>
                <a:cs typeface="Arial"/>
              </a:rPr>
              <a:t>enter  goals.</a:t>
            </a:r>
            <a:endParaRPr lang="en-US" sz="16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900" y="318631"/>
            <a:ext cx="2502916" cy="382156"/>
          </a:xfrm>
          <a:prstGeom prst="rect">
            <a:avLst/>
          </a:prstGeom>
        </p:spPr>
        <p:txBody>
          <a:bodyPr vert="horz" wrap="square" lIns="0" tIns="12700" rIns="0" bIns="0" rtlCol="0">
            <a:spAutoFit/>
          </a:bodyPr>
          <a:lstStyle/>
          <a:p>
            <a:pPr marL="12700">
              <a:lnSpc>
                <a:spcPct val="100000"/>
              </a:lnSpc>
              <a:spcBef>
                <a:spcPts val="100"/>
              </a:spcBef>
            </a:pPr>
            <a:r>
              <a:rPr lang="en-US" spc="-5" dirty="0"/>
              <a:t>AD Budget Info</a:t>
            </a:r>
            <a:endParaRPr dirty="0"/>
          </a:p>
        </p:txBody>
      </p:sp>
      <p:sp>
        <p:nvSpPr>
          <p:cNvPr id="3" name="object 3"/>
          <p:cNvSpPr txBox="1"/>
          <p:nvPr/>
        </p:nvSpPr>
        <p:spPr>
          <a:xfrm>
            <a:off x="301244" y="1108201"/>
            <a:ext cx="7977505" cy="3954929"/>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lang="en-US" sz="2400" spc="-5" dirty="0">
                <a:solidFill>
                  <a:srgbClr val="404040"/>
                </a:solidFill>
                <a:latin typeface="Arial"/>
                <a:cs typeface="Arial"/>
              </a:rPr>
              <a:t>AD </a:t>
            </a:r>
            <a:r>
              <a:rPr sz="2400" spc="-5" dirty="0">
                <a:solidFill>
                  <a:srgbClr val="404040"/>
                </a:solidFill>
                <a:latin typeface="Arial"/>
                <a:cs typeface="Arial"/>
              </a:rPr>
              <a:t>communicated </a:t>
            </a:r>
            <a:r>
              <a:rPr sz="2400" dirty="0">
                <a:solidFill>
                  <a:srgbClr val="404040"/>
                </a:solidFill>
                <a:latin typeface="Arial"/>
                <a:cs typeface="Arial"/>
              </a:rPr>
              <a:t>a </a:t>
            </a:r>
            <a:r>
              <a:rPr sz="2400" spc="-5" dirty="0">
                <a:solidFill>
                  <a:srgbClr val="404040"/>
                </a:solidFill>
                <a:latin typeface="Arial"/>
                <a:cs typeface="Arial"/>
              </a:rPr>
              <a:t>substantial overrun on Accel  operations of ~$7M in SWF at Feb budget brief </a:t>
            </a:r>
            <a:r>
              <a:rPr sz="2400" dirty="0">
                <a:solidFill>
                  <a:srgbClr val="404040"/>
                </a:solidFill>
                <a:latin typeface="Arial"/>
                <a:cs typeface="Arial"/>
              </a:rPr>
              <a:t>to</a:t>
            </a:r>
            <a:r>
              <a:rPr sz="2400" spc="35" dirty="0">
                <a:solidFill>
                  <a:srgbClr val="404040"/>
                </a:solidFill>
                <a:latin typeface="Arial"/>
                <a:cs typeface="Arial"/>
              </a:rPr>
              <a:t> </a:t>
            </a:r>
            <a:r>
              <a:rPr sz="2400" spc="-5" dirty="0">
                <a:solidFill>
                  <a:srgbClr val="404040"/>
                </a:solidFill>
                <a:latin typeface="Arial"/>
                <a:cs typeface="Arial"/>
              </a:rPr>
              <a:t>DOE</a:t>
            </a:r>
            <a:endParaRPr sz="2400" dirty="0">
              <a:latin typeface="Arial"/>
              <a:cs typeface="Arial"/>
            </a:endParaRPr>
          </a:p>
          <a:p>
            <a:pPr marL="355600" indent="-342900">
              <a:lnSpc>
                <a:spcPct val="100000"/>
              </a:lnSpc>
              <a:spcBef>
                <a:spcPts val="575"/>
              </a:spcBef>
              <a:buChar char="•"/>
              <a:tabLst>
                <a:tab pos="354965" algn="l"/>
                <a:tab pos="355600" algn="l"/>
              </a:tabLst>
            </a:pPr>
            <a:r>
              <a:rPr sz="2400" spc="-5" dirty="0">
                <a:solidFill>
                  <a:srgbClr val="404040"/>
                </a:solidFill>
                <a:latin typeface="Arial"/>
                <a:cs typeface="Arial"/>
              </a:rPr>
              <a:t>Requested ~$10M supplemental </a:t>
            </a:r>
            <a:r>
              <a:rPr sz="2400" dirty="0">
                <a:solidFill>
                  <a:srgbClr val="404040"/>
                </a:solidFill>
                <a:latin typeface="Arial"/>
                <a:cs typeface="Arial"/>
              </a:rPr>
              <a:t>from</a:t>
            </a:r>
            <a:r>
              <a:rPr sz="2400" spc="55" dirty="0">
                <a:solidFill>
                  <a:srgbClr val="404040"/>
                </a:solidFill>
                <a:latin typeface="Arial"/>
                <a:cs typeface="Arial"/>
              </a:rPr>
              <a:t> </a:t>
            </a:r>
            <a:r>
              <a:rPr sz="2400" spc="-5" dirty="0">
                <a:solidFill>
                  <a:srgbClr val="404040"/>
                </a:solidFill>
                <a:latin typeface="Arial"/>
                <a:cs typeface="Arial"/>
              </a:rPr>
              <a:t>DOE</a:t>
            </a:r>
            <a:endParaRPr sz="2400" dirty="0">
              <a:latin typeface="Arial"/>
              <a:cs typeface="Arial"/>
            </a:endParaRPr>
          </a:p>
          <a:p>
            <a:pPr marL="756285" lvl="1" indent="-286385">
              <a:lnSpc>
                <a:spcPct val="100000"/>
              </a:lnSpc>
              <a:spcBef>
                <a:spcPts val="525"/>
              </a:spcBef>
              <a:buChar char="–"/>
              <a:tabLst>
                <a:tab pos="756285" algn="l"/>
                <a:tab pos="756920" algn="l"/>
              </a:tabLst>
            </a:pPr>
            <a:r>
              <a:rPr sz="2200" spc="-10" dirty="0">
                <a:solidFill>
                  <a:srgbClr val="404040"/>
                </a:solidFill>
                <a:latin typeface="Arial"/>
                <a:cs typeface="Arial"/>
              </a:rPr>
              <a:t>Have </a:t>
            </a:r>
            <a:r>
              <a:rPr sz="2200" spc="-5" dirty="0">
                <a:solidFill>
                  <a:srgbClr val="404040"/>
                </a:solidFill>
                <a:latin typeface="Arial"/>
                <a:cs typeface="Arial"/>
              </a:rPr>
              <a:t>been told they will send $2.45M - then</a:t>
            </a:r>
            <a:r>
              <a:rPr sz="2200" spc="105" dirty="0">
                <a:solidFill>
                  <a:srgbClr val="404040"/>
                </a:solidFill>
                <a:latin typeface="Arial"/>
                <a:cs typeface="Arial"/>
              </a:rPr>
              <a:t> </a:t>
            </a:r>
            <a:r>
              <a:rPr sz="2200" spc="-5" dirty="0">
                <a:solidFill>
                  <a:srgbClr val="404040"/>
                </a:solidFill>
                <a:latin typeface="Arial"/>
                <a:cs typeface="Arial"/>
              </a:rPr>
              <a:t>$2.3M</a:t>
            </a:r>
            <a:endParaRPr sz="2200" dirty="0">
              <a:latin typeface="Arial"/>
              <a:cs typeface="Arial"/>
            </a:endParaRPr>
          </a:p>
          <a:p>
            <a:pPr marL="355600" indent="-342900">
              <a:lnSpc>
                <a:spcPct val="100000"/>
              </a:lnSpc>
              <a:spcBef>
                <a:spcPts val="580"/>
              </a:spcBef>
              <a:buChar char="•"/>
              <a:tabLst>
                <a:tab pos="354965" algn="l"/>
                <a:tab pos="355600" algn="l"/>
              </a:tabLst>
            </a:pPr>
            <a:r>
              <a:rPr sz="2400" spc="-10" dirty="0">
                <a:solidFill>
                  <a:srgbClr val="404040"/>
                </a:solidFill>
                <a:latin typeface="Arial"/>
                <a:cs typeface="Arial"/>
              </a:rPr>
              <a:t>Division</a:t>
            </a:r>
            <a:r>
              <a:rPr sz="2400" spc="30" dirty="0">
                <a:solidFill>
                  <a:srgbClr val="404040"/>
                </a:solidFill>
                <a:latin typeface="Arial"/>
                <a:cs typeface="Arial"/>
              </a:rPr>
              <a:t> </a:t>
            </a:r>
            <a:r>
              <a:rPr sz="2400" spc="-5" dirty="0">
                <a:solidFill>
                  <a:srgbClr val="404040"/>
                </a:solidFill>
                <a:latin typeface="Arial"/>
                <a:cs typeface="Arial"/>
              </a:rPr>
              <a:t>actions</a:t>
            </a:r>
            <a:endParaRPr sz="2400" dirty="0">
              <a:latin typeface="Arial"/>
              <a:cs typeface="Arial"/>
            </a:endParaRPr>
          </a:p>
          <a:p>
            <a:pPr marL="756285" lvl="1" indent="-286385">
              <a:lnSpc>
                <a:spcPct val="100000"/>
              </a:lnSpc>
              <a:spcBef>
                <a:spcPts val="525"/>
              </a:spcBef>
              <a:buChar char="–"/>
              <a:tabLst>
                <a:tab pos="756285" algn="l"/>
                <a:tab pos="756920" algn="l"/>
              </a:tabLst>
            </a:pPr>
            <a:r>
              <a:rPr sz="2200" spc="-5" dirty="0">
                <a:solidFill>
                  <a:srgbClr val="404040"/>
                </a:solidFill>
                <a:latin typeface="Arial"/>
                <a:cs typeface="Arial"/>
              </a:rPr>
              <a:t>Not supplying as much project labor as</a:t>
            </a:r>
            <a:r>
              <a:rPr sz="2200" spc="60" dirty="0">
                <a:solidFill>
                  <a:srgbClr val="404040"/>
                </a:solidFill>
                <a:latin typeface="Arial"/>
                <a:cs typeface="Arial"/>
              </a:rPr>
              <a:t> </a:t>
            </a:r>
            <a:r>
              <a:rPr sz="2200" spc="-5" dirty="0">
                <a:solidFill>
                  <a:srgbClr val="404040"/>
                </a:solidFill>
                <a:latin typeface="Arial"/>
                <a:cs typeface="Arial"/>
              </a:rPr>
              <a:t>requested</a:t>
            </a:r>
            <a:endParaRPr sz="2200" dirty="0">
              <a:latin typeface="Arial"/>
              <a:cs typeface="Arial"/>
            </a:endParaRPr>
          </a:p>
          <a:p>
            <a:pPr marL="1155700" lvl="2" indent="-228600">
              <a:lnSpc>
                <a:spcPct val="100000"/>
              </a:lnSpc>
              <a:spcBef>
                <a:spcPts val="490"/>
              </a:spcBef>
              <a:buChar char="•"/>
              <a:tabLst>
                <a:tab pos="1155065" algn="l"/>
                <a:tab pos="1155700" algn="l"/>
              </a:tabLst>
            </a:pPr>
            <a:r>
              <a:rPr lang="en-US" sz="2000" dirty="0">
                <a:solidFill>
                  <a:srgbClr val="404040"/>
                </a:solidFill>
                <a:latin typeface="Arial"/>
                <a:cs typeface="Arial"/>
              </a:rPr>
              <a:t>W</a:t>
            </a:r>
            <a:r>
              <a:rPr sz="2000" dirty="0">
                <a:solidFill>
                  <a:srgbClr val="404040"/>
                </a:solidFill>
                <a:latin typeface="Arial"/>
                <a:cs typeface="Arial"/>
              </a:rPr>
              <a:t>ork </a:t>
            </a:r>
            <a:r>
              <a:rPr sz="2000" spc="-5" dirty="0">
                <a:solidFill>
                  <a:srgbClr val="404040"/>
                </a:solidFill>
                <a:latin typeface="Arial"/>
                <a:cs typeface="Arial"/>
              </a:rPr>
              <a:t>with PIP-II, </a:t>
            </a:r>
            <a:r>
              <a:rPr sz="2000" spc="-45" dirty="0">
                <a:solidFill>
                  <a:srgbClr val="404040"/>
                </a:solidFill>
                <a:latin typeface="Arial"/>
                <a:cs typeface="Arial"/>
              </a:rPr>
              <a:t>LBNF,</a:t>
            </a:r>
            <a:r>
              <a:rPr sz="2000" spc="-170" dirty="0">
                <a:solidFill>
                  <a:srgbClr val="404040"/>
                </a:solidFill>
                <a:latin typeface="Arial"/>
                <a:cs typeface="Arial"/>
              </a:rPr>
              <a:t> </a:t>
            </a:r>
            <a:r>
              <a:rPr sz="2000" dirty="0">
                <a:solidFill>
                  <a:srgbClr val="404040"/>
                </a:solidFill>
                <a:latin typeface="Arial"/>
                <a:cs typeface="Arial"/>
              </a:rPr>
              <a:t>Mu2e</a:t>
            </a:r>
            <a:endParaRPr sz="2000" dirty="0">
              <a:latin typeface="Arial"/>
              <a:cs typeface="Arial"/>
            </a:endParaRPr>
          </a:p>
          <a:p>
            <a:pPr marL="1384300">
              <a:lnSpc>
                <a:spcPct val="100000"/>
              </a:lnSpc>
              <a:spcBef>
                <a:spcPts val="440"/>
              </a:spcBef>
            </a:pPr>
            <a:r>
              <a:rPr sz="1800" dirty="0">
                <a:solidFill>
                  <a:srgbClr val="404040"/>
                </a:solidFill>
                <a:latin typeface="Arial"/>
                <a:cs typeface="Arial"/>
              </a:rPr>
              <a:t>– </a:t>
            </a:r>
            <a:r>
              <a:rPr sz="1800" spc="-5" dirty="0">
                <a:solidFill>
                  <a:srgbClr val="404040"/>
                </a:solidFill>
                <a:latin typeface="Arial"/>
                <a:cs typeface="Arial"/>
              </a:rPr>
              <a:t>And </a:t>
            </a:r>
            <a:r>
              <a:rPr sz="1800" spc="-10" dirty="0">
                <a:solidFill>
                  <a:srgbClr val="404040"/>
                </a:solidFill>
                <a:latin typeface="Arial"/>
                <a:cs typeface="Arial"/>
              </a:rPr>
              <a:t>get </a:t>
            </a:r>
            <a:r>
              <a:rPr sz="1800" spc="-5" dirty="0">
                <a:solidFill>
                  <a:srgbClr val="404040"/>
                </a:solidFill>
                <a:latin typeface="Arial"/>
                <a:cs typeface="Arial"/>
              </a:rPr>
              <a:t>them the </a:t>
            </a:r>
            <a:r>
              <a:rPr sz="1800" spc="-10" dirty="0">
                <a:solidFill>
                  <a:srgbClr val="404040"/>
                </a:solidFill>
                <a:latin typeface="Arial"/>
                <a:cs typeface="Arial"/>
              </a:rPr>
              <a:t>labor </a:t>
            </a:r>
            <a:r>
              <a:rPr sz="1800" spc="-5" dirty="0">
                <a:solidFill>
                  <a:srgbClr val="404040"/>
                </a:solidFill>
                <a:latin typeface="Arial"/>
                <a:cs typeface="Arial"/>
              </a:rPr>
              <a:t>they</a:t>
            </a:r>
            <a:r>
              <a:rPr sz="1800" spc="-170" dirty="0">
                <a:solidFill>
                  <a:srgbClr val="404040"/>
                </a:solidFill>
                <a:latin typeface="Arial"/>
                <a:cs typeface="Arial"/>
              </a:rPr>
              <a:t> </a:t>
            </a:r>
            <a:r>
              <a:rPr sz="1800" spc="-10" dirty="0">
                <a:solidFill>
                  <a:srgbClr val="404040"/>
                </a:solidFill>
                <a:latin typeface="Arial"/>
                <a:cs typeface="Arial"/>
              </a:rPr>
              <a:t>need</a:t>
            </a:r>
            <a:endParaRPr sz="1800" dirty="0">
              <a:latin typeface="Arial"/>
              <a:cs typeface="Arial"/>
            </a:endParaRPr>
          </a:p>
          <a:p>
            <a:pPr marL="756285" lvl="1" indent="-286385">
              <a:lnSpc>
                <a:spcPct val="100000"/>
              </a:lnSpc>
              <a:spcBef>
                <a:spcPts val="509"/>
              </a:spcBef>
              <a:buChar char="–"/>
              <a:tabLst>
                <a:tab pos="756285" algn="l"/>
                <a:tab pos="756920" algn="l"/>
              </a:tabLst>
            </a:pPr>
            <a:r>
              <a:rPr sz="2200" spc="-5" dirty="0">
                <a:solidFill>
                  <a:srgbClr val="404040"/>
                </a:solidFill>
                <a:latin typeface="Arial"/>
                <a:cs typeface="Arial"/>
              </a:rPr>
              <a:t>Continue to squeeze</a:t>
            </a:r>
            <a:r>
              <a:rPr sz="2200" spc="5" dirty="0">
                <a:solidFill>
                  <a:srgbClr val="404040"/>
                </a:solidFill>
                <a:latin typeface="Arial"/>
                <a:cs typeface="Arial"/>
              </a:rPr>
              <a:t> </a:t>
            </a:r>
            <a:r>
              <a:rPr sz="2200" spc="-10" dirty="0">
                <a:solidFill>
                  <a:srgbClr val="404040"/>
                </a:solidFill>
                <a:latin typeface="Arial"/>
                <a:cs typeface="Arial"/>
              </a:rPr>
              <a:t>M&amp;S</a:t>
            </a:r>
            <a:endParaRPr sz="2200" dirty="0">
              <a:latin typeface="Arial"/>
              <a:cs typeface="Arial"/>
            </a:endParaRPr>
          </a:p>
          <a:p>
            <a:pPr marL="756285" lvl="1" indent="-286385">
              <a:lnSpc>
                <a:spcPct val="100000"/>
              </a:lnSpc>
              <a:spcBef>
                <a:spcPts val="530"/>
              </a:spcBef>
              <a:buChar char="–"/>
              <a:tabLst>
                <a:tab pos="756285" algn="l"/>
                <a:tab pos="756920" algn="l"/>
              </a:tabLst>
            </a:pPr>
            <a:r>
              <a:rPr sz="2200" spc="-5" dirty="0">
                <a:solidFill>
                  <a:srgbClr val="404040"/>
                </a:solidFill>
                <a:latin typeface="Arial"/>
                <a:cs typeface="Arial"/>
              </a:rPr>
              <a:t>Modified run plan – beam </a:t>
            </a:r>
            <a:r>
              <a:rPr sz="2200" spc="-15" dirty="0">
                <a:solidFill>
                  <a:srgbClr val="404040"/>
                </a:solidFill>
                <a:latin typeface="Arial"/>
                <a:cs typeface="Arial"/>
              </a:rPr>
              <a:t>off </a:t>
            </a:r>
            <a:r>
              <a:rPr sz="2200" spc="-5" dirty="0">
                <a:solidFill>
                  <a:srgbClr val="404040"/>
                </a:solidFill>
                <a:latin typeface="Arial"/>
                <a:cs typeface="Arial"/>
              </a:rPr>
              <a:t>for 9 days </a:t>
            </a:r>
            <a:r>
              <a:rPr lang="en-US" sz="2200" spc="-5" dirty="0">
                <a:solidFill>
                  <a:srgbClr val="404040"/>
                </a:solidFill>
                <a:latin typeface="Arial"/>
                <a:cs typeface="Arial"/>
              </a:rPr>
              <a:t>/ on for 5</a:t>
            </a:r>
            <a:endParaRPr sz="22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900" y="318631"/>
            <a:ext cx="2307590" cy="382156"/>
          </a:xfrm>
          <a:prstGeom prst="rect">
            <a:avLst/>
          </a:prstGeom>
        </p:spPr>
        <p:txBody>
          <a:bodyPr vert="horz" wrap="square" lIns="0" tIns="12700" rIns="0" bIns="0" rtlCol="0">
            <a:spAutoFit/>
          </a:bodyPr>
          <a:lstStyle/>
          <a:p>
            <a:pPr marL="12700">
              <a:lnSpc>
                <a:spcPct val="100000"/>
              </a:lnSpc>
              <a:spcBef>
                <a:spcPts val="100"/>
              </a:spcBef>
            </a:pPr>
            <a:r>
              <a:rPr lang="en-US" spc="-5" dirty="0"/>
              <a:t>AD Budget Info</a:t>
            </a:r>
            <a:endParaRPr spc="-5" dirty="0"/>
          </a:p>
        </p:txBody>
      </p:sp>
      <p:sp>
        <p:nvSpPr>
          <p:cNvPr id="3" name="object 3"/>
          <p:cNvSpPr txBox="1"/>
          <p:nvPr/>
        </p:nvSpPr>
        <p:spPr>
          <a:xfrm>
            <a:off x="215900" y="977367"/>
            <a:ext cx="8488680" cy="4537139"/>
          </a:xfrm>
          <a:prstGeom prst="rect">
            <a:avLst/>
          </a:prstGeom>
        </p:spPr>
        <p:txBody>
          <a:bodyPr vert="horz" wrap="square" lIns="0" tIns="12700" rIns="0" bIns="0" rtlCol="0">
            <a:spAutoFit/>
          </a:bodyPr>
          <a:lstStyle/>
          <a:p>
            <a:pPr marL="355600" marR="297180" indent="-342900">
              <a:lnSpc>
                <a:spcPct val="100000"/>
              </a:lnSpc>
              <a:spcBef>
                <a:spcPts val="100"/>
              </a:spcBef>
              <a:buChar char="•"/>
              <a:tabLst>
                <a:tab pos="354965" algn="l"/>
                <a:tab pos="355600" algn="l"/>
              </a:tabLst>
            </a:pPr>
            <a:r>
              <a:rPr sz="2400" spc="-5" dirty="0">
                <a:solidFill>
                  <a:srgbClr val="404040"/>
                </a:solidFill>
                <a:latin typeface="Arial"/>
                <a:cs typeface="Arial"/>
              </a:rPr>
              <a:t>Run plan is not </a:t>
            </a:r>
            <a:r>
              <a:rPr sz="2400" dirty="0">
                <a:solidFill>
                  <a:srgbClr val="404040"/>
                </a:solidFill>
                <a:latin typeface="Arial"/>
                <a:cs typeface="Arial"/>
              </a:rPr>
              <a:t>a </a:t>
            </a:r>
            <a:r>
              <a:rPr sz="2400" spc="-5" dirty="0">
                <a:solidFill>
                  <a:srgbClr val="404040"/>
                </a:solidFill>
                <a:latin typeface="Arial"/>
                <a:cs typeface="Arial"/>
              </a:rPr>
              <a:t>certain success </a:t>
            </a:r>
            <a:r>
              <a:rPr sz="2400" dirty="0">
                <a:solidFill>
                  <a:srgbClr val="404040"/>
                </a:solidFill>
                <a:latin typeface="Arial"/>
                <a:cs typeface="Arial"/>
              </a:rPr>
              <a:t>for </a:t>
            </a:r>
            <a:r>
              <a:rPr sz="2400" spc="-5" dirty="0">
                <a:solidFill>
                  <a:srgbClr val="404040"/>
                </a:solidFill>
                <a:latin typeface="Arial"/>
                <a:cs typeface="Arial"/>
              </a:rPr>
              <a:t>either saving enough  money or working </a:t>
            </a:r>
            <a:r>
              <a:rPr sz="2400" spc="-10" dirty="0">
                <a:solidFill>
                  <a:srgbClr val="404040"/>
                </a:solidFill>
                <a:latin typeface="Arial"/>
                <a:cs typeface="Arial"/>
              </a:rPr>
              <a:t>well </a:t>
            </a:r>
            <a:r>
              <a:rPr sz="2400" dirty="0">
                <a:solidFill>
                  <a:srgbClr val="404040"/>
                </a:solidFill>
                <a:latin typeface="Arial"/>
                <a:cs typeface="Arial"/>
              </a:rPr>
              <a:t>to </a:t>
            </a:r>
            <a:r>
              <a:rPr sz="2400" spc="-5" dirty="0">
                <a:solidFill>
                  <a:srgbClr val="404040"/>
                </a:solidFill>
                <a:latin typeface="Arial"/>
                <a:cs typeface="Arial"/>
              </a:rPr>
              <a:t>deliver</a:t>
            </a:r>
            <a:r>
              <a:rPr sz="2400" spc="70" dirty="0">
                <a:solidFill>
                  <a:srgbClr val="404040"/>
                </a:solidFill>
                <a:latin typeface="Arial"/>
                <a:cs typeface="Arial"/>
              </a:rPr>
              <a:t> </a:t>
            </a:r>
            <a:r>
              <a:rPr sz="2400" spc="-5" dirty="0">
                <a:solidFill>
                  <a:srgbClr val="404040"/>
                </a:solidFill>
                <a:latin typeface="Arial"/>
                <a:cs typeface="Arial"/>
              </a:rPr>
              <a:t>beam</a:t>
            </a:r>
            <a:endParaRPr sz="2400" dirty="0">
              <a:latin typeface="Arial"/>
              <a:cs typeface="Arial"/>
            </a:endParaRPr>
          </a:p>
          <a:p>
            <a:pPr marL="756285" lvl="1" indent="-286385">
              <a:lnSpc>
                <a:spcPct val="100000"/>
              </a:lnSpc>
              <a:spcBef>
                <a:spcPts val="520"/>
              </a:spcBef>
              <a:buChar char="–"/>
              <a:tabLst>
                <a:tab pos="756285" algn="l"/>
                <a:tab pos="756920" algn="l"/>
              </a:tabLst>
            </a:pPr>
            <a:r>
              <a:rPr sz="2200" spc="-5" dirty="0">
                <a:solidFill>
                  <a:srgbClr val="404040"/>
                </a:solidFill>
                <a:latin typeface="Arial"/>
                <a:cs typeface="Arial"/>
              </a:rPr>
              <a:t>Expect ~ $1M savings from reduced electrical</a:t>
            </a:r>
            <a:r>
              <a:rPr sz="2200" spc="70" dirty="0">
                <a:solidFill>
                  <a:srgbClr val="404040"/>
                </a:solidFill>
                <a:latin typeface="Arial"/>
                <a:cs typeface="Arial"/>
              </a:rPr>
              <a:t> </a:t>
            </a:r>
            <a:r>
              <a:rPr sz="2200" spc="-5" dirty="0">
                <a:solidFill>
                  <a:srgbClr val="404040"/>
                </a:solidFill>
                <a:latin typeface="Arial"/>
                <a:cs typeface="Arial"/>
              </a:rPr>
              <a:t>usage</a:t>
            </a:r>
            <a:endParaRPr sz="2200" dirty="0">
              <a:latin typeface="Arial"/>
              <a:cs typeface="Arial"/>
            </a:endParaRPr>
          </a:p>
          <a:p>
            <a:pPr marL="756285" marR="5080" lvl="1" indent="-286385">
              <a:lnSpc>
                <a:spcPct val="100000"/>
              </a:lnSpc>
              <a:spcBef>
                <a:spcPts val="530"/>
              </a:spcBef>
              <a:buChar char="–"/>
              <a:tabLst>
                <a:tab pos="756285" algn="l"/>
                <a:tab pos="756920" algn="l"/>
              </a:tabLst>
            </a:pPr>
            <a:r>
              <a:rPr sz="2200" spc="-5" dirty="0">
                <a:solidFill>
                  <a:srgbClr val="404040"/>
                </a:solidFill>
                <a:latin typeface="Arial"/>
                <a:cs typeface="Arial"/>
              </a:rPr>
              <a:t>Hoping for &gt; $1M from increased vacation usage and stepping  up project</a:t>
            </a:r>
            <a:r>
              <a:rPr sz="2200" dirty="0">
                <a:solidFill>
                  <a:srgbClr val="404040"/>
                </a:solidFill>
                <a:latin typeface="Arial"/>
                <a:cs typeface="Arial"/>
              </a:rPr>
              <a:t> </a:t>
            </a:r>
            <a:r>
              <a:rPr sz="2200" spc="-5" dirty="0">
                <a:solidFill>
                  <a:srgbClr val="404040"/>
                </a:solidFill>
                <a:latin typeface="Arial"/>
                <a:cs typeface="Arial"/>
              </a:rPr>
              <a:t>work</a:t>
            </a:r>
            <a:endParaRPr sz="2200" dirty="0">
              <a:latin typeface="Arial"/>
              <a:cs typeface="Arial"/>
            </a:endParaRPr>
          </a:p>
          <a:p>
            <a:pPr marL="756285" marR="558165" lvl="1" indent="-286385">
              <a:lnSpc>
                <a:spcPct val="100000"/>
              </a:lnSpc>
              <a:spcBef>
                <a:spcPts val="530"/>
              </a:spcBef>
              <a:buChar char="–"/>
              <a:tabLst>
                <a:tab pos="756285" algn="l"/>
                <a:tab pos="756920" algn="l"/>
              </a:tabLst>
            </a:pPr>
            <a:r>
              <a:rPr sz="2200" spc="-5" dirty="0">
                <a:solidFill>
                  <a:srgbClr val="404040"/>
                </a:solidFill>
                <a:latin typeface="Arial"/>
                <a:cs typeface="Arial"/>
              </a:rPr>
              <a:t>This, and the money </a:t>
            </a:r>
            <a:r>
              <a:rPr sz="2200" spc="-10" dirty="0">
                <a:solidFill>
                  <a:srgbClr val="404040"/>
                </a:solidFill>
                <a:latin typeface="Arial"/>
                <a:cs typeface="Arial"/>
              </a:rPr>
              <a:t>we </a:t>
            </a:r>
            <a:r>
              <a:rPr sz="2200" spc="-5" dirty="0">
                <a:solidFill>
                  <a:srgbClr val="404040"/>
                </a:solidFill>
                <a:latin typeface="Arial"/>
                <a:cs typeface="Arial"/>
              </a:rPr>
              <a:t>expect from </a:t>
            </a:r>
            <a:r>
              <a:rPr sz="2200" spc="-10" dirty="0">
                <a:solidFill>
                  <a:srgbClr val="404040"/>
                </a:solidFill>
                <a:latin typeface="Arial"/>
                <a:cs typeface="Arial"/>
              </a:rPr>
              <a:t>DOE </a:t>
            </a:r>
            <a:r>
              <a:rPr sz="2200" spc="-5" dirty="0">
                <a:solidFill>
                  <a:srgbClr val="404040"/>
                </a:solidFill>
                <a:latin typeface="Arial"/>
                <a:cs typeface="Arial"/>
              </a:rPr>
              <a:t>gets us into the  range of overrunning the budget by</a:t>
            </a:r>
            <a:r>
              <a:rPr sz="2200" spc="60" dirty="0">
                <a:solidFill>
                  <a:srgbClr val="404040"/>
                </a:solidFill>
                <a:latin typeface="Arial"/>
                <a:cs typeface="Arial"/>
              </a:rPr>
              <a:t> </a:t>
            </a:r>
            <a:r>
              <a:rPr sz="2200" dirty="0">
                <a:solidFill>
                  <a:srgbClr val="404040"/>
                </a:solidFill>
                <a:latin typeface="Arial"/>
                <a:cs typeface="Arial"/>
              </a:rPr>
              <a:t>“less”</a:t>
            </a:r>
            <a:endParaRPr sz="2200" dirty="0">
              <a:latin typeface="Arial"/>
              <a:cs typeface="Arial"/>
            </a:endParaRPr>
          </a:p>
          <a:p>
            <a:pPr marL="355600" indent="-342900">
              <a:lnSpc>
                <a:spcPct val="100000"/>
              </a:lnSpc>
              <a:spcBef>
                <a:spcPts val="580"/>
              </a:spcBef>
              <a:buChar char="•"/>
              <a:tabLst>
                <a:tab pos="354965" algn="l"/>
                <a:tab pos="355600" algn="l"/>
              </a:tabLst>
            </a:pPr>
            <a:r>
              <a:rPr sz="2400" spc="-5" dirty="0">
                <a:solidFill>
                  <a:srgbClr val="404040"/>
                </a:solidFill>
                <a:latin typeface="Arial"/>
                <a:cs typeface="Arial"/>
              </a:rPr>
              <a:t>Less </a:t>
            </a:r>
            <a:r>
              <a:rPr sz="2400" spc="-10" dirty="0">
                <a:solidFill>
                  <a:srgbClr val="404040"/>
                </a:solidFill>
                <a:latin typeface="Arial"/>
                <a:cs typeface="Arial"/>
              </a:rPr>
              <a:t>effort </a:t>
            </a:r>
            <a:r>
              <a:rPr sz="2400" spc="-5" dirty="0">
                <a:solidFill>
                  <a:srgbClr val="404040"/>
                </a:solidFill>
                <a:latin typeface="Arial"/>
                <a:cs typeface="Arial"/>
              </a:rPr>
              <a:t>on ops means less ops work gets</a:t>
            </a:r>
            <a:r>
              <a:rPr sz="2400" spc="30" dirty="0">
                <a:solidFill>
                  <a:srgbClr val="404040"/>
                </a:solidFill>
                <a:latin typeface="Arial"/>
                <a:cs typeface="Arial"/>
              </a:rPr>
              <a:t> </a:t>
            </a:r>
            <a:r>
              <a:rPr sz="2400" spc="-5" dirty="0">
                <a:solidFill>
                  <a:srgbClr val="404040"/>
                </a:solidFill>
                <a:latin typeface="Arial"/>
                <a:cs typeface="Arial"/>
              </a:rPr>
              <a:t>done</a:t>
            </a:r>
            <a:endParaRPr sz="2400" dirty="0">
              <a:latin typeface="Arial"/>
              <a:cs typeface="Arial"/>
            </a:endParaRPr>
          </a:p>
          <a:p>
            <a:pPr marL="756285" lvl="1" indent="-286385">
              <a:lnSpc>
                <a:spcPct val="100000"/>
              </a:lnSpc>
              <a:spcBef>
                <a:spcPts val="520"/>
              </a:spcBef>
              <a:buChar char="–"/>
              <a:tabLst>
                <a:tab pos="756285" algn="l"/>
                <a:tab pos="756920" algn="l"/>
              </a:tabLst>
            </a:pPr>
            <a:r>
              <a:rPr sz="2200" spc="-25" dirty="0">
                <a:solidFill>
                  <a:srgbClr val="404040"/>
                </a:solidFill>
                <a:latin typeface="Arial"/>
                <a:cs typeface="Arial"/>
              </a:rPr>
              <a:t>Want </a:t>
            </a:r>
            <a:r>
              <a:rPr sz="2200" spc="-5" dirty="0">
                <a:solidFill>
                  <a:srgbClr val="404040"/>
                </a:solidFill>
                <a:latin typeface="Arial"/>
                <a:cs typeface="Arial"/>
              </a:rPr>
              <a:t>impact statements</a:t>
            </a:r>
            <a:endParaRPr sz="2200" dirty="0">
              <a:latin typeface="Arial"/>
              <a:cs typeface="Arial"/>
            </a:endParaRPr>
          </a:p>
          <a:p>
            <a:pPr marL="1155700" marR="36830" lvl="2" indent="-228600">
              <a:lnSpc>
                <a:spcPct val="100000"/>
              </a:lnSpc>
              <a:spcBef>
                <a:spcPts val="490"/>
              </a:spcBef>
              <a:buChar char="•"/>
              <a:tabLst>
                <a:tab pos="1155065" algn="l"/>
                <a:tab pos="1155700" algn="l"/>
              </a:tabLst>
            </a:pPr>
            <a:r>
              <a:rPr sz="2000" dirty="0">
                <a:solidFill>
                  <a:srgbClr val="404040"/>
                </a:solidFill>
                <a:latin typeface="Arial"/>
                <a:cs typeface="Arial"/>
              </a:rPr>
              <a:t>Keep track of what work </a:t>
            </a:r>
            <a:r>
              <a:rPr sz="2000" spc="-5" dirty="0">
                <a:solidFill>
                  <a:srgbClr val="404040"/>
                </a:solidFill>
                <a:latin typeface="Arial"/>
                <a:cs typeface="Arial"/>
              </a:rPr>
              <a:t>you </a:t>
            </a:r>
            <a:r>
              <a:rPr sz="2000" dirty="0">
                <a:solidFill>
                  <a:srgbClr val="404040"/>
                </a:solidFill>
                <a:latin typeface="Arial"/>
                <a:cs typeface="Arial"/>
              </a:rPr>
              <a:t>are deferring so we can </a:t>
            </a:r>
            <a:r>
              <a:rPr sz="2000" spc="-5" dirty="0">
                <a:solidFill>
                  <a:srgbClr val="404040"/>
                </a:solidFill>
                <a:latin typeface="Arial"/>
                <a:cs typeface="Arial"/>
              </a:rPr>
              <a:t>total it </a:t>
            </a:r>
            <a:r>
              <a:rPr sz="2000" dirty="0">
                <a:solidFill>
                  <a:srgbClr val="404040"/>
                </a:solidFill>
                <a:latin typeface="Arial"/>
                <a:cs typeface="Arial"/>
              </a:rPr>
              <a:t>up</a:t>
            </a:r>
            <a:r>
              <a:rPr sz="2000" spc="-245" dirty="0">
                <a:solidFill>
                  <a:srgbClr val="404040"/>
                </a:solidFill>
                <a:latin typeface="Arial"/>
                <a:cs typeface="Arial"/>
              </a:rPr>
              <a:t> </a:t>
            </a:r>
            <a:r>
              <a:rPr sz="2000" dirty="0">
                <a:solidFill>
                  <a:srgbClr val="404040"/>
                </a:solidFill>
                <a:latin typeface="Arial"/>
                <a:cs typeface="Arial"/>
              </a:rPr>
              <a:t>at  the end and use</a:t>
            </a:r>
            <a:r>
              <a:rPr sz="2000" spc="-65" dirty="0">
                <a:solidFill>
                  <a:srgbClr val="404040"/>
                </a:solidFill>
                <a:latin typeface="Arial"/>
                <a:cs typeface="Arial"/>
              </a:rPr>
              <a:t> </a:t>
            </a:r>
            <a:r>
              <a:rPr sz="2000" spc="-5" dirty="0">
                <a:solidFill>
                  <a:srgbClr val="404040"/>
                </a:solidFill>
                <a:latin typeface="Arial"/>
                <a:cs typeface="Arial"/>
              </a:rPr>
              <a:t>it</a:t>
            </a:r>
            <a:endParaRPr lang="en-US" sz="2000" spc="-5" dirty="0">
              <a:solidFill>
                <a:srgbClr val="404040"/>
              </a:solidFill>
              <a:latin typeface="Arial"/>
              <a:cs typeface="Arial"/>
            </a:endParaRPr>
          </a:p>
          <a:p>
            <a:pPr marL="1155700" marR="36830" lvl="2" indent="-228600">
              <a:lnSpc>
                <a:spcPct val="100000"/>
              </a:lnSpc>
              <a:spcBef>
                <a:spcPts val="490"/>
              </a:spcBef>
              <a:buChar char="•"/>
              <a:tabLst>
                <a:tab pos="1155065" algn="l"/>
                <a:tab pos="1155700" algn="l"/>
              </a:tabLst>
            </a:pPr>
            <a:r>
              <a:rPr lang="en-US" sz="2000" spc="-5" dirty="0">
                <a:solidFill>
                  <a:srgbClr val="404040"/>
                </a:solidFill>
                <a:latin typeface="Arial"/>
                <a:cs typeface="Arial"/>
              </a:rPr>
              <a:t>Send all these to me (and to division heads if significant)</a:t>
            </a:r>
            <a:endParaRPr sz="20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AA0AF-F068-4231-94D7-3BB44DAC1529}"/>
              </a:ext>
            </a:extLst>
          </p:cNvPr>
          <p:cNvSpPr>
            <a:spLocks noGrp="1"/>
          </p:cNvSpPr>
          <p:nvPr>
            <p:ph type="title"/>
          </p:nvPr>
        </p:nvSpPr>
        <p:spPr/>
        <p:txBody>
          <a:bodyPr/>
          <a:lstStyle/>
          <a:p>
            <a:r>
              <a:rPr lang="en-US" dirty="0" err="1"/>
              <a:t>CZero</a:t>
            </a:r>
            <a:r>
              <a:rPr lang="en-US" dirty="0"/>
              <a:t> Open House</a:t>
            </a:r>
          </a:p>
        </p:txBody>
      </p:sp>
      <p:pic>
        <p:nvPicPr>
          <p:cNvPr id="10" name="Content Placeholder 9" descr="A close up of a map&#10;&#10;Description generated with high confidence">
            <a:extLst>
              <a:ext uri="{FF2B5EF4-FFF2-40B4-BE49-F238E27FC236}">
                <a16:creationId xmlns:a16="http://schemas.microsoft.com/office/drawing/2014/main" id="{FFD9F835-883D-416C-8ABC-5EF32C69D833}"/>
              </a:ext>
            </a:extLst>
          </p:cNvPr>
          <p:cNvPicPr>
            <a:picLocks noGrp="1" noChangeAspect="1"/>
          </p:cNvPicPr>
          <p:nvPr>
            <p:ph idx="1"/>
          </p:nvPr>
        </p:nvPicPr>
        <p:blipFill>
          <a:blip r:embed="rId2"/>
          <a:stretch>
            <a:fillRect/>
          </a:stretch>
        </p:blipFill>
        <p:spPr>
          <a:xfrm>
            <a:off x="215900" y="2561674"/>
            <a:ext cx="8672513" cy="3823583"/>
          </a:xfrm>
        </p:spPr>
      </p:pic>
      <p:sp>
        <p:nvSpPr>
          <p:cNvPr id="11" name="object 3">
            <a:extLst>
              <a:ext uri="{FF2B5EF4-FFF2-40B4-BE49-F238E27FC236}">
                <a16:creationId xmlns:a16="http://schemas.microsoft.com/office/drawing/2014/main" id="{5BB86978-315C-4CFA-85F1-4E8673CA4935}"/>
              </a:ext>
            </a:extLst>
          </p:cNvPr>
          <p:cNvSpPr txBox="1"/>
          <p:nvPr/>
        </p:nvSpPr>
        <p:spPr>
          <a:xfrm>
            <a:off x="215900" y="843255"/>
            <a:ext cx="8488680" cy="1718419"/>
          </a:xfrm>
          <a:prstGeom prst="rect">
            <a:avLst/>
          </a:prstGeom>
        </p:spPr>
        <p:txBody>
          <a:bodyPr vert="horz" wrap="square" lIns="0" tIns="12700" rIns="0" bIns="0" rtlCol="0">
            <a:spAutoFit/>
          </a:bodyPr>
          <a:lstStyle/>
          <a:p>
            <a:pPr marL="355600" marR="297180" indent="-342900">
              <a:lnSpc>
                <a:spcPct val="100000"/>
              </a:lnSpc>
              <a:spcBef>
                <a:spcPts val="100"/>
              </a:spcBef>
              <a:buChar char="•"/>
              <a:tabLst>
                <a:tab pos="354965" algn="l"/>
                <a:tab pos="355600" algn="l"/>
              </a:tabLst>
            </a:pPr>
            <a:r>
              <a:rPr lang="en-US" sz="2000" dirty="0"/>
              <a:t>Friday, May 24, 2019 10:00 AM – 12:00 PM</a:t>
            </a:r>
          </a:p>
          <a:p>
            <a:pPr marL="355600" marR="297180" indent="-342900">
              <a:lnSpc>
                <a:spcPct val="100000"/>
              </a:lnSpc>
              <a:spcBef>
                <a:spcPts val="100"/>
              </a:spcBef>
              <a:buChar char="•"/>
              <a:tabLst>
                <a:tab pos="354965" algn="l"/>
                <a:tab pos="355600" algn="l"/>
              </a:tabLst>
            </a:pPr>
            <a:r>
              <a:rPr lang="en-US" sz="1800" dirty="0"/>
              <a:t>For those who have not been there before, please see attached map. Keith Anderson, </a:t>
            </a:r>
            <a:r>
              <a:rPr lang="en-US" sz="1800" dirty="0" err="1"/>
              <a:t>Cervando</a:t>
            </a:r>
            <a:r>
              <a:rPr lang="en-US" sz="1800" dirty="0"/>
              <a:t> Castro, Cory Crowley, Mike Campbell, and Jon Hunt (FESS) will be there to give tours. This will be your best chance to come see this recently completed facility before we start filling it up with hot storage components. We hope to see everyone there!</a:t>
            </a:r>
            <a:endParaRPr sz="1800" dirty="0">
              <a:latin typeface="Arial"/>
              <a:cs typeface="Arial"/>
            </a:endParaRPr>
          </a:p>
        </p:txBody>
      </p:sp>
    </p:spTree>
    <p:extLst>
      <p:ext uri="{BB962C8B-B14F-4D97-AF65-F5344CB8AC3E}">
        <p14:creationId xmlns:p14="http://schemas.microsoft.com/office/powerpoint/2010/main" val="111471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DF22A8-37C7-43FC-A177-78B82F302871}"/>
              </a:ext>
            </a:extLst>
          </p:cNvPr>
          <p:cNvSpPr>
            <a:spLocks noGrp="1"/>
          </p:cNvSpPr>
          <p:nvPr>
            <p:ph type="title"/>
          </p:nvPr>
        </p:nvSpPr>
        <p:spPr/>
        <p:txBody>
          <a:bodyPr/>
          <a:lstStyle/>
          <a:p>
            <a:r>
              <a:rPr lang="en-US" dirty="0"/>
              <a:t>TSD Picnic</a:t>
            </a:r>
          </a:p>
        </p:txBody>
      </p:sp>
      <p:sp>
        <p:nvSpPr>
          <p:cNvPr id="8" name="Content Placeholder 7">
            <a:extLst>
              <a:ext uri="{FF2B5EF4-FFF2-40B4-BE49-F238E27FC236}">
                <a16:creationId xmlns:a16="http://schemas.microsoft.com/office/drawing/2014/main" id="{23913949-994D-46CD-9CA6-F1C92962B1ED}"/>
              </a:ext>
            </a:extLst>
          </p:cNvPr>
          <p:cNvSpPr>
            <a:spLocks noGrp="1"/>
          </p:cNvSpPr>
          <p:nvPr>
            <p:ph idx="1"/>
          </p:nvPr>
        </p:nvSpPr>
        <p:spPr>
          <a:xfrm>
            <a:off x="228601" y="1043046"/>
            <a:ext cx="3380232" cy="4987867"/>
          </a:xfrm>
        </p:spPr>
        <p:txBody>
          <a:bodyPr/>
          <a:lstStyle/>
          <a:p>
            <a:pPr marL="0" indent="0">
              <a:buNone/>
            </a:pPr>
            <a:r>
              <a:rPr lang="en-US" spc="-5" dirty="0">
                <a:latin typeface="Arial"/>
                <a:cs typeface="Arial"/>
              </a:rPr>
              <a:t>Our Working Committee has put together a picnic.  Please everyone attend (who can)</a:t>
            </a:r>
            <a:endParaRPr lang="en-US" dirty="0">
              <a:latin typeface="Arial"/>
              <a:cs typeface="Arial"/>
            </a:endParaRPr>
          </a:p>
          <a:p>
            <a:pPr marL="0" indent="0">
              <a:buNone/>
            </a:pPr>
            <a:endParaRPr lang="en-US" dirty="0">
              <a:hlinkClick r:id="rId2"/>
            </a:endParaRPr>
          </a:p>
          <a:p>
            <a:pPr marL="0" indent="0">
              <a:buNone/>
            </a:pPr>
            <a:endParaRPr lang="en-US" dirty="0">
              <a:hlinkClick r:id="rId2"/>
            </a:endParaRPr>
          </a:p>
          <a:p>
            <a:pPr marL="0" indent="0">
              <a:buNone/>
            </a:pPr>
            <a:r>
              <a:rPr lang="en-US" dirty="0">
                <a:hlinkClick r:id="rId2"/>
              </a:rPr>
              <a:t>https://web.fnal.gov/project/TargetSystems/TSD_social/SitePages/Home.aspx</a:t>
            </a:r>
            <a:r>
              <a:rPr lang="en-US" dirty="0"/>
              <a:t> </a:t>
            </a:r>
          </a:p>
          <a:p>
            <a:pPr marL="0" indent="0">
              <a:buNone/>
            </a:pPr>
            <a:endParaRPr lang="en-US" dirty="0"/>
          </a:p>
        </p:txBody>
      </p:sp>
      <p:pic>
        <p:nvPicPr>
          <p:cNvPr id="15" name="Picture 14">
            <a:extLst>
              <a:ext uri="{FF2B5EF4-FFF2-40B4-BE49-F238E27FC236}">
                <a16:creationId xmlns:a16="http://schemas.microsoft.com/office/drawing/2014/main" id="{F23BE810-C316-477A-9FAD-BC5282C6B7E5}"/>
              </a:ext>
            </a:extLst>
          </p:cNvPr>
          <p:cNvPicPr>
            <a:picLocks noChangeAspect="1"/>
          </p:cNvPicPr>
          <p:nvPr/>
        </p:nvPicPr>
        <p:blipFill>
          <a:blip r:embed="rId3"/>
          <a:stretch>
            <a:fillRect/>
          </a:stretch>
        </p:blipFill>
        <p:spPr>
          <a:xfrm>
            <a:off x="3938016" y="424533"/>
            <a:ext cx="4411408" cy="5814010"/>
          </a:xfrm>
          <a:prstGeom prst="rect">
            <a:avLst/>
          </a:prstGeom>
        </p:spPr>
      </p:pic>
    </p:spTree>
    <p:extLst>
      <p:ext uri="{BB962C8B-B14F-4D97-AF65-F5344CB8AC3E}">
        <p14:creationId xmlns:p14="http://schemas.microsoft.com/office/powerpoint/2010/main" val="1514533516"/>
      </p:ext>
    </p:extLst>
  </p:cSld>
  <p:clrMapOvr>
    <a:masterClrMapping/>
  </p:clrMapOvr>
</p:sld>
</file>

<file path=ppt/theme/theme1.xml><?xml version="1.0" encoding="utf-8"?>
<a:theme xmlns:a="http://schemas.openxmlformats.org/drawingml/2006/main" name="FNAL_TemplateP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FNAL_TemplatePC_060514</Template>
  <TotalTime>42159</TotalTime>
  <Words>462</Words>
  <Application>Microsoft Office PowerPoint</Application>
  <PresentationFormat>On-screen Show (4:3)</PresentationFormat>
  <Paragraphs>50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MS PGothic</vt:lpstr>
      <vt:lpstr>MS PGothic</vt:lpstr>
      <vt:lpstr>Arial</vt:lpstr>
      <vt:lpstr>Calibri</vt:lpstr>
      <vt:lpstr>Helvetica</vt:lpstr>
      <vt:lpstr>FNAL_TemplatePC_060514</vt:lpstr>
      <vt:lpstr>PowerPoint Presentation</vt:lpstr>
      <vt:lpstr>Cribbing Failure</vt:lpstr>
      <vt:lpstr>Performance Reviews</vt:lpstr>
      <vt:lpstr>AD Budget Info</vt:lpstr>
      <vt:lpstr>AD Budget Info</vt:lpstr>
      <vt:lpstr>CZero Open House</vt:lpstr>
      <vt:lpstr>TSD Picnic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Bob Zwaska x6842 14373N</dc:creator>
  <cp:lastModifiedBy>Bob Zwaska x6842 14373N</cp:lastModifiedBy>
  <cp:revision>389</cp:revision>
  <cp:lastPrinted>2014-01-20T19:40:21Z</cp:lastPrinted>
  <dcterms:created xsi:type="dcterms:W3CDTF">2014-06-19T15:29:50Z</dcterms:created>
  <dcterms:modified xsi:type="dcterms:W3CDTF">2019-05-16T18:27:24Z</dcterms:modified>
</cp:coreProperties>
</file>