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5"/>
  </p:notesMasterIdLst>
  <p:handoutMasterIdLst>
    <p:handoutMasterId r:id="rId36"/>
  </p:handoutMasterIdLst>
  <p:sldIdLst>
    <p:sldId id="321" r:id="rId3"/>
    <p:sldId id="473" r:id="rId4"/>
    <p:sldId id="474" r:id="rId5"/>
    <p:sldId id="409" r:id="rId6"/>
    <p:sldId id="459" r:id="rId7"/>
    <p:sldId id="426" r:id="rId8"/>
    <p:sldId id="410" r:id="rId9"/>
    <p:sldId id="454" r:id="rId10"/>
    <p:sldId id="414" r:id="rId11"/>
    <p:sldId id="460" r:id="rId12"/>
    <p:sldId id="461" r:id="rId13"/>
    <p:sldId id="462" r:id="rId14"/>
    <p:sldId id="463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42" r:id="rId24"/>
    <p:sldId id="475" r:id="rId25"/>
    <p:sldId id="421" r:id="rId26"/>
    <p:sldId id="455" r:id="rId27"/>
    <p:sldId id="415" r:id="rId28"/>
    <p:sldId id="330" r:id="rId29"/>
    <p:sldId id="356" r:id="rId30"/>
    <p:sldId id="332" r:id="rId31"/>
    <p:sldId id="391" r:id="rId32"/>
    <p:sldId id="333" r:id="rId33"/>
    <p:sldId id="408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7A8AA"/>
    <a:srgbClr val="404040"/>
    <a:srgbClr val="004C97"/>
    <a:srgbClr val="000000"/>
    <a:srgbClr val="505050"/>
    <a:srgbClr val="63666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9" autoAdjust="0"/>
    <p:restoredTop sz="95258" autoAdjust="0"/>
  </p:normalViewPr>
  <p:slideViewPr>
    <p:cSldViewPr snapToGrid="0" snapToObjects="1">
      <p:cViewPr varScale="1">
        <p:scale>
          <a:sx n="114" d="100"/>
          <a:sy n="114" d="100"/>
        </p:scale>
        <p:origin x="6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urh%201/Documents/Passat/RaDIATE/US:Japan/FTM%202019/FTM-Fatigue-test-Japanese%201April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Broke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15875">
                <a:noFill/>
              </a:ln>
              <a:effectLst/>
            </c:spPr>
          </c:marker>
          <c:dPt>
            <c:idx val="0"/>
            <c:marker>
              <c:symbol val="triangle"/>
              <c:size val="9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E8D-A644-8AAB-1044DFBED41E}"/>
              </c:ext>
            </c:extLst>
          </c:dPt>
          <c:dPt>
            <c:idx val="1"/>
            <c:marker>
              <c:symbol val="triangle"/>
              <c:size val="9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8D-A644-8AAB-1044DFBED41E}"/>
              </c:ext>
            </c:extLst>
          </c:dPt>
          <c:dPt>
            <c:idx val="2"/>
            <c:marker>
              <c:symbol val="squar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EE8D-A644-8AAB-1044DFBED41E}"/>
              </c:ext>
            </c:extLst>
          </c:dPt>
          <c:dPt>
            <c:idx val="3"/>
            <c:marker>
              <c:symbol val="squar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E8D-A644-8AAB-1044DFBED41E}"/>
              </c:ext>
            </c:extLst>
          </c:dPt>
          <c:dPt>
            <c:idx val="8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E8D-A644-8AAB-1044DFBED41E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E8D-A644-8AAB-1044DFBED41E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E8D-A644-8AAB-1044DFBED41E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C00000"/>
                </a:solidFill>
                <a:ln w="1587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E8D-A644-8AAB-1044DFBED41E}"/>
              </c:ext>
            </c:extLst>
          </c:dPt>
          <c:dPt>
            <c:idx val="12"/>
            <c:marker>
              <c:symbol val="square"/>
              <c:size val="7"/>
              <c:spPr>
                <a:solidFill>
                  <a:srgbClr val="C00000"/>
                </a:solidFill>
                <a:ln w="127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EE8D-A644-8AAB-1044DFBED41E}"/>
              </c:ext>
            </c:extLst>
          </c:dPt>
          <c:xVal>
            <c:numRef>
              <c:f>'SN Figure Culled'!$D$2:$D$9</c:f>
              <c:numCache>
                <c:formatCode>_-* #,##0_-;\-* #,##0_-;_-* "-"??_-;_-@_-</c:formatCode>
                <c:ptCount val="8"/>
                <c:pt idx="0">
                  <c:v>4151950</c:v>
                </c:pt>
                <c:pt idx="1">
                  <c:v>5398333</c:v>
                </c:pt>
                <c:pt idx="2">
                  <c:v>6615772</c:v>
                </c:pt>
                <c:pt idx="3">
                  <c:v>4563283</c:v>
                </c:pt>
                <c:pt idx="4">
                  <c:v>38084707</c:v>
                </c:pt>
                <c:pt idx="5" formatCode="#,##0">
                  <c:v>8776335</c:v>
                </c:pt>
                <c:pt idx="6">
                  <c:v>10807028</c:v>
                </c:pt>
                <c:pt idx="7">
                  <c:v>4000000</c:v>
                </c:pt>
              </c:numCache>
            </c:numRef>
          </c:xVal>
          <c:yVal>
            <c:numRef>
              <c:f>'SN Figure Culled'!$C$2:$C$14</c:f>
              <c:numCache>
                <c:formatCode>_-* #,##0_-;\-* #,##0_-;_-* "-"??_-;_-@_-</c:formatCode>
                <c:ptCount val="13"/>
                <c:pt idx="0">
                  <c:v>751.97690721649485</c:v>
                </c:pt>
                <c:pt idx="1">
                  <c:v>765.58639175257724</c:v>
                </c:pt>
                <c:pt idx="2">
                  <c:v>811.18491428571429</c:v>
                </c:pt>
                <c:pt idx="3">
                  <c:v>862.69558762886595</c:v>
                </c:pt>
                <c:pt idx="4">
                  <c:v>831.70850721649481</c:v>
                </c:pt>
                <c:pt idx="5">
                  <c:v>857.78465567010323</c:v>
                </c:pt>
                <c:pt idx="6">
                  <c:v>831.35663505154628</c:v>
                </c:pt>
                <c:pt idx="7">
                  <c:v>851.53063917525765</c:v>
                </c:pt>
                <c:pt idx="8">
                  <c:v>645.74536082474219</c:v>
                </c:pt>
                <c:pt idx="9">
                  <c:v>681.45909278350518</c:v>
                </c:pt>
                <c:pt idx="10">
                  <c:v>767.7858122448979</c:v>
                </c:pt>
                <c:pt idx="11">
                  <c:v>715.47340206185572</c:v>
                </c:pt>
                <c:pt idx="12">
                  <c:v>808.01897142857138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E8D-A644-8AAB-1044DFBED41E}"/>
            </c:ext>
          </c:extLst>
        </c:ser>
        <c:ser>
          <c:idx val="1"/>
          <c:order val="1"/>
          <c:tx>
            <c:v>Runout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squar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EE8D-A644-8AAB-1044DFBED41E}"/>
              </c:ext>
            </c:extLst>
          </c:dPt>
          <c:dPt>
            <c:idx val="4"/>
            <c:marker>
              <c:symbol val="square"/>
              <c:size val="7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EE8D-A644-8AAB-1044DFBED41E}"/>
              </c:ext>
            </c:extLst>
          </c:dPt>
          <c:xVal>
            <c:numRef>
              <c:f>'SN Figure Culled'!$D$10:$D$14</c:f>
              <c:numCache>
                <c:formatCode>_-* #,##0_-;\-* #,##0_-;_-* "-"??_-;_-@_-</c:formatCode>
                <c:ptCount val="5"/>
                <c:pt idx="0">
                  <c:v>15520861</c:v>
                </c:pt>
                <c:pt idx="1">
                  <c:v>20677025</c:v>
                </c:pt>
                <c:pt idx="2">
                  <c:v>10043672</c:v>
                </c:pt>
                <c:pt idx="3">
                  <c:v>15702552</c:v>
                </c:pt>
                <c:pt idx="4">
                  <c:v>10211769</c:v>
                </c:pt>
              </c:numCache>
            </c:numRef>
          </c:xVal>
          <c:yVal>
            <c:numRef>
              <c:f>'SN Figure Culled'!$C$10:$C$14</c:f>
              <c:numCache>
                <c:formatCode>_-* #,##0_-;\-* #,##0_-;_-* "-"??_-;_-@_-</c:formatCode>
                <c:ptCount val="5"/>
                <c:pt idx="0">
                  <c:v>645.74536082474219</c:v>
                </c:pt>
                <c:pt idx="1">
                  <c:v>681.45909278350518</c:v>
                </c:pt>
                <c:pt idx="2">
                  <c:v>767.7858122448979</c:v>
                </c:pt>
                <c:pt idx="3">
                  <c:v>715.47340206185572</c:v>
                </c:pt>
                <c:pt idx="4">
                  <c:v>808.01897142857138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EE8D-A644-8AAB-1044DFBED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381967"/>
        <c:axId val="163041903"/>
      </c:scatterChart>
      <c:valAx>
        <c:axId val="161381967"/>
        <c:scaling>
          <c:logBase val="10"/>
          <c:orientation val="minMax"/>
          <c:max val="50000000"/>
          <c:min val="1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Number of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41903"/>
        <c:crosses val="autoZero"/>
        <c:crossBetween val="midCat"/>
      </c:valAx>
      <c:valAx>
        <c:axId val="163041903"/>
        <c:scaling>
          <c:orientation val="minMax"/>
          <c:max val="1000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Maximum Stress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381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5/16/19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5/16/19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28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I</a:t>
            </a:r>
            <a:r>
              <a:rPr lang="en-US" baseline="0" dirty="0"/>
              <a:t> will NOT speak to every material property as I did in the practice talk. I will gloss over and make the main point at the bottom of the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18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notes that all</a:t>
            </a:r>
            <a:r>
              <a:rPr lang="en-US" baseline="0" dirty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63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note that use of data from nuclear materials research is limited and should not be depended upon.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30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0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4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63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75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5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27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  <p:extLst>
      <p:ext uri="{BB962C8B-B14F-4D97-AF65-F5344CB8AC3E}">
        <p14:creationId xmlns:p14="http://schemas.microsoft.com/office/powerpoint/2010/main" val="3375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9" t="101" r="3874" b="16024"/>
          <a:stretch/>
        </p:blipFill>
        <p:spPr>
          <a:xfrm>
            <a:off x="0" y="864461"/>
            <a:ext cx="9144000" cy="3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29248" y="6515100"/>
            <a:ext cx="631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Hurh | US-Japan 2019 40-year Symposium – </a:t>
            </a:r>
            <a:r>
              <a:rPr lang="en-US" sz="1200" dirty="0" err="1"/>
              <a:t>RaDIATE</a:t>
            </a:r>
            <a:r>
              <a:rPr lang="en-US" sz="1200" dirty="0"/>
              <a:t>: Advanced</a:t>
            </a:r>
            <a:r>
              <a:rPr lang="en-US" sz="1200" baseline="0" dirty="0"/>
              <a:t> Material Studies for Targetry</a:t>
            </a:r>
            <a:endParaRPr lang="en-US" sz="12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536948" y="6515100"/>
            <a:ext cx="41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7DB568-7548-A341-A3A7-AB93C540D6E2}" type="slidenum">
              <a:rPr lang="en-US" sz="1200" smtClean="0"/>
              <a:t>‹#›</a:t>
            </a:fld>
            <a:endParaRPr lang="en-US" sz="12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996534" y="6515100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 15,</a:t>
            </a:r>
            <a:r>
              <a:rPr lang="en-US" sz="1200" baseline="0" dirty="0"/>
              <a:t> 2019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991" y="103664"/>
            <a:ext cx="516672" cy="6417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9" r:id="rId6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/>
              <a:t>4/19/19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P. Hurh | US-JP Mtg 2017 Meeting - Advanced Material Studies for Targetry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8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hyperlink" Target="https://www.dropbox.com/s/6ozzzyoi1402e2i/IMG_6712.m4v?dl=0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png"/><Relationship Id="rId4" Type="http://schemas.openxmlformats.org/officeDocument/2006/relationships/image" Target="../media/image64.tiff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1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radiate.fnal.gov/" TargetMode="External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tif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10" Type="http://schemas.openxmlformats.org/officeDocument/2006/relationships/image" Target="../media/image33.tiff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tiff"/><Relationship Id="rId7" Type="http://schemas.openxmlformats.org/officeDocument/2006/relationships/image" Target="../media/image3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emf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34754" y="4963772"/>
            <a:ext cx="9009246" cy="1529241"/>
          </a:xfrm>
        </p:spPr>
        <p:txBody>
          <a:bodyPr/>
          <a:lstStyle/>
          <a:p>
            <a:r>
              <a:rPr lang="en-US" altLang="en-US" dirty="0">
                <a:latin typeface="Helvetica" pitchFamily="124" charset="0"/>
              </a:rPr>
              <a:t>Patrick Hurh  </a:t>
            </a:r>
            <a:r>
              <a:rPr lang="en-US" altLang="en-US" sz="1600" dirty="0">
                <a:latin typeface="Helvetica" pitchFamily="124" charset="0"/>
              </a:rPr>
              <a:t>(FNAL), on behalf of the full scientific team and </a:t>
            </a:r>
            <a:r>
              <a:rPr lang="en-US" altLang="en-US" dirty="0" err="1">
                <a:latin typeface="Helvetica" pitchFamily="124" charset="0"/>
              </a:rPr>
              <a:t>Taku</a:t>
            </a:r>
            <a:r>
              <a:rPr lang="en-US" altLang="en-US" dirty="0">
                <a:latin typeface="Helvetica" pitchFamily="124" charset="0"/>
              </a:rPr>
              <a:t> Ishida </a:t>
            </a:r>
            <a:r>
              <a:rPr lang="en-US" altLang="en-US" sz="1600" dirty="0">
                <a:latin typeface="Helvetica" pitchFamily="124" charset="0"/>
              </a:rPr>
              <a:t>(KEK)</a:t>
            </a:r>
          </a:p>
          <a:p>
            <a:pPr>
              <a:spcBef>
                <a:spcPts val="900"/>
              </a:spcBef>
            </a:pPr>
            <a:r>
              <a:rPr lang="en-US" altLang="en-US" sz="1400" dirty="0">
                <a:latin typeface="Helvetica" pitchFamily="124" charset="0"/>
              </a:rPr>
              <a:t>T. Ishida*, S. </a:t>
            </a:r>
            <a:r>
              <a:rPr lang="en-US" altLang="en-US" sz="1400" dirty="0" err="1">
                <a:latin typeface="Helvetica" pitchFamily="124" charset="0"/>
              </a:rPr>
              <a:t>Makimura</a:t>
            </a:r>
            <a:r>
              <a:rPr lang="en-US" altLang="en-US" sz="1400" dirty="0">
                <a:latin typeface="Helvetica" pitchFamily="124" charset="0"/>
              </a:rPr>
              <a:t>, M. Hagiwara, N. Kawamura, E. </a:t>
            </a:r>
            <a:r>
              <a:rPr lang="en-US" altLang="en-US" sz="1400" dirty="0" err="1">
                <a:latin typeface="Helvetica" pitchFamily="124" charset="0"/>
              </a:rPr>
              <a:t>Wakai</a:t>
            </a:r>
            <a:r>
              <a:rPr lang="en-US" altLang="en-US" sz="1400" dirty="0">
                <a:latin typeface="Helvetica" pitchFamily="124" charset="0"/>
              </a:rPr>
              <a:t>, M. </a:t>
            </a:r>
            <a:r>
              <a:rPr lang="en-US" altLang="en-US" sz="1400" dirty="0" err="1">
                <a:latin typeface="Helvetica" pitchFamily="124" charset="0"/>
              </a:rPr>
              <a:t>Teshigawara</a:t>
            </a:r>
            <a:r>
              <a:rPr lang="en-US" altLang="en-US" sz="1400" dirty="0">
                <a:latin typeface="Helvetica" pitchFamily="124" charset="0"/>
              </a:rPr>
              <a:t>, S. </a:t>
            </a:r>
            <a:r>
              <a:rPr lang="en-US" altLang="en-US" sz="1400" dirty="0" err="1">
                <a:latin typeface="Helvetica" pitchFamily="124" charset="0"/>
              </a:rPr>
              <a:t>Meigo</a:t>
            </a:r>
            <a:r>
              <a:rPr lang="en-US" altLang="en-US" sz="1400" dirty="0">
                <a:latin typeface="Helvetica" pitchFamily="124" charset="0"/>
              </a:rPr>
              <a:t> (J-PARC: KEK &amp; JAEA)</a:t>
            </a:r>
          </a:p>
          <a:p>
            <a:pPr>
              <a:spcAft>
                <a:spcPts val="1200"/>
              </a:spcAft>
            </a:pPr>
            <a:r>
              <a:rPr lang="en-US" altLang="en-US" sz="1400" dirty="0">
                <a:latin typeface="Helvetica" pitchFamily="124" charset="0"/>
              </a:rPr>
              <a:t>P. Hurh*, K. </a:t>
            </a:r>
            <a:r>
              <a:rPr lang="en-US" altLang="en-US" sz="1400" dirty="0" err="1">
                <a:latin typeface="Helvetica" pitchFamily="124" charset="0"/>
              </a:rPr>
              <a:t>Ammigan</a:t>
            </a:r>
            <a:r>
              <a:rPr lang="en-US" altLang="en-US" sz="1400" dirty="0">
                <a:latin typeface="Helvetica" pitchFamily="124" charset="0"/>
              </a:rPr>
              <a:t>, K. </a:t>
            </a:r>
            <a:r>
              <a:rPr lang="en-US" altLang="en-US" sz="1400" dirty="0" err="1">
                <a:latin typeface="Helvetica" pitchFamily="124" charset="0"/>
              </a:rPr>
              <a:t>Yonehara</a:t>
            </a:r>
            <a:r>
              <a:rPr lang="en-US" altLang="en-US" sz="1400" dirty="0">
                <a:latin typeface="Helvetica" pitchFamily="124" charset="0"/>
              </a:rPr>
              <a:t> (FNAL); D. Senor, A. Casella (PNNL); N. Simos, D. Kim (BNL)</a:t>
            </a:r>
          </a:p>
          <a:p>
            <a:pPr>
              <a:spcAft>
                <a:spcPts val="1200"/>
              </a:spcAft>
            </a:pPr>
            <a:r>
              <a:rPr lang="en-US" altLang="en-US" sz="1200" dirty="0">
                <a:solidFill>
                  <a:srgbClr val="7F7F7F"/>
                </a:solidFill>
                <a:latin typeface="Helvetica" pitchFamily="124" charset="0"/>
              </a:rPr>
              <a:t>*Lead Principal Investigators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41924" y="3951841"/>
            <a:ext cx="7430478" cy="100304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 b="0" dirty="0"/>
              <a:t>Advanced Material Studies for High Intensity Proton Production Targets and Windows</a:t>
            </a:r>
            <a:endParaRPr lang="en-US" dirty="0"/>
          </a:p>
        </p:txBody>
      </p:sp>
      <p:pic>
        <p:nvPicPr>
          <p:cNvPr id="5" name="Picture 4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862" y="4048716"/>
            <a:ext cx="512144" cy="636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8539" y="4630405"/>
            <a:ext cx="1048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RaDIATE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A315-A680-3045-86F9-A2075DD0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RaDIATE</a:t>
            </a:r>
            <a:r>
              <a:rPr lang="en-US" sz="2400" dirty="0"/>
              <a:t> Irradiation Run Completed in March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0008-AFE3-5F4F-A275-0B19D8AE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6374330" cy="4987867"/>
          </a:xfrm>
        </p:spPr>
        <p:txBody>
          <a:bodyPr/>
          <a:lstStyle/>
          <a:p>
            <a:r>
              <a:rPr lang="en-US" sz="1800" dirty="0"/>
              <a:t>Total of 4.6 x 10</a:t>
            </a:r>
            <a:r>
              <a:rPr lang="en-US" sz="1800" baseline="30000" dirty="0"/>
              <a:t>21</a:t>
            </a:r>
            <a:r>
              <a:rPr lang="en-US" sz="1800" dirty="0"/>
              <a:t> protons on target</a:t>
            </a:r>
          </a:p>
          <a:p>
            <a:r>
              <a:rPr lang="en-US" sz="1800" dirty="0"/>
              <a:t>Peak DPA on </a:t>
            </a:r>
            <a:r>
              <a:rPr lang="en-US" sz="1800" dirty="0" err="1"/>
              <a:t>Ti</a:t>
            </a:r>
            <a:r>
              <a:rPr lang="en-US" sz="1800" dirty="0"/>
              <a:t> specimens </a:t>
            </a:r>
            <a:r>
              <a:rPr lang="en-US" sz="1600" i="1" dirty="0"/>
              <a:t>(0.3 DPA previous maximum)</a:t>
            </a:r>
          </a:p>
          <a:p>
            <a:pPr lvl="1"/>
            <a:r>
              <a:rPr lang="en-US" sz="1800" dirty="0"/>
              <a:t>DS Ti-1 capsule: 0.25 DPA</a:t>
            </a:r>
          </a:p>
          <a:p>
            <a:pPr lvl="1"/>
            <a:r>
              <a:rPr lang="en-US" sz="1800" dirty="0"/>
              <a:t>DS Ti-2 capsule: 0.95 DPA</a:t>
            </a:r>
          </a:p>
          <a:p>
            <a:pPr lvl="1"/>
            <a:r>
              <a:rPr lang="en-US" sz="1800" strike="sngStrike" dirty="0"/>
              <a:t>US </a:t>
            </a:r>
            <a:r>
              <a:rPr lang="en-US" sz="1800" strike="sngStrike" dirty="0" err="1"/>
              <a:t>Ti</a:t>
            </a:r>
            <a:r>
              <a:rPr lang="en-US" sz="1800" strike="sngStrike" dirty="0"/>
              <a:t> capsule: 1.53 DPA</a:t>
            </a:r>
            <a:endParaRPr lang="en-US" sz="1800" dirty="0"/>
          </a:p>
          <a:p>
            <a:r>
              <a:rPr lang="en-US" sz="1800" dirty="0"/>
              <a:t>Post Irradiation Examination Activities Underway (PIE)</a:t>
            </a:r>
          </a:p>
          <a:p>
            <a:pPr lvl="1"/>
            <a:r>
              <a:rPr lang="en-US" sz="1800" dirty="0"/>
              <a:t>DS Ti-1 capsule shipped to PNNL and opened</a:t>
            </a:r>
          </a:p>
          <a:p>
            <a:pPr lvl="2"/>
            <a:r>
              <a:rPr lang="en-US" sz="1600" dirty="0"/>
              <a:t>Tensile samples tested</a:t>
            </a:r>
          </a:p>
          <a:p>
            <a:pPr lvl="2"/>
            <a:r>
              <a:rPr lang="en-US" sz="1600" dirty="0"/>
              <a:t>Advanced microscopy</a:t>
            </a:r>
          </a:p>
          <a:p>
            <a:pPr lvl="2"/>
            <a:r>
              <a:rPr lang="en-US" sz="1600" dirty="0"/>
              <a:t>Bend-fatigue specimens shipping to FNAL next month</a:t>
            </a:r>
          </a:p>
          <a:p>
            <a:pPr lvl="2"/>
            <a:r>
              <a:rPr lang="en-US" sz="1600" dirty="0" err="1"/>
              <a:t>Meso</a:t>
            </a:r>
            <a:r>
              <a:rPr lang="en-US" sz="1600" dirty="0"/>
              <a:t>-scale fatigue specimens shipping to CCFE during summer</a:t>
            </a:r>
          </a:p>
          <a:p>
            <a:pPr lvl="1"/>
            <a:r>
              <a:rPr lang="en-US" sz="1800" dirty="0"/>
              <a:t>DS Ti-2 capsule shipping to PNNL during summer</a:t>
            </a:r>
          </a:p>
          <a:p>
            <a:pPr lvl="1"/>
            <a:r>
              <a:rPr lang="en-US" sz="1800" dirty="0" err="1"/>
              <a:t>SiC</a:t>
            </a:r>
            <a:r>
              <a:rPr lang="en-US" sz="1800" dirty="0"/>
              <a:t> Coated Graphite specimens examined at PNNL</a:t>
            </a:r>
          </a:p>
          <a:p>
            <a:pPr lvl="1"/>
            <a:r>
              <a:rPr lang="en-US" sz="1800" dirty="0"/>
              <a:t>Irradiated </a:t>
            </a:r>
            <a:r>
              <a:rPr lang="en-US" sz="1800" dirty="0" err="1"/>
              <a:t>Ti</a:t>
            </a:r>
            <a:r>
              <a:rPr lang="en-US" sz="1800" dirty="0"/>
              <a:t> and </a:t>
            </a:r>
            <a:r>
              <a:rPr lang="en-US" sz="1800" dirty="0" err="1"/>
              <a:t>SiC</a:t>
            </a:r>
            <a:r>
              <a:rPr lang="en-US" sz="1800" dirty="0"/>
              <a:t> coated graphite specimens sent to CERN for in-beam thermal shock test at </a:t>
            </a:r>
            <a:r>
              <a:rPr lang="en-US" sz="1800" dirty="0" err="1"/>
              <a:t>HiRadMat</a:t>
            </a:r>
            <a:r>
              <a:rPr lang="en-US" sz="1800" dirty="0"/>
              <a:t> facility</a:t>
            </a:r>
          </a:p>
          <a:p>
            <a:pPr lvl="2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EB0BB-A9D4-004C-9941-BB74FB68B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463" y="2890297"/>
            <a:ext cx="2051175" cy="156082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5538868-666F-4645-9EE8-3597F8D6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463" y="921888"/>
            <a:ext cx="2051175" cy="1932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83A8A-02B5-6A46-A036-C573E670364E}"/>
              </a:ext>
            </a:extLst>
          </p:cNvPr>
          <p:cNvSpPr txBox="1"/>
          <p:nvPr/>
        </p:nvSpPr>
        <p:spPr>
          <a:xfrm>
            <a:off x="4427621" y="1668689"/>
            <a:ext cx="2098308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Capsule breached during third phase of irradiation. Forensic Examination underway.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0D254D-93F0-EA41-8B82-5DB1CA45461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540895" y="2145743"/>
            <a:ext cx="886726" cy="309754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図 2">
            <a:extLst>
              <a:ext uri="{FF2B5EF4-FFF2-40B4-BE49-F238E27FC236}">
                <a16:creationId xmlns:a16="http://schemas.microsoft.com/office/drawing/2014/main" id="{B37B02E9-91A6-CC48-AFB3-912F4FEAA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463" y="4486976"/>
            <a:ext cx="2051175" cy="171889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247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E40D-D94D-6242-9D39-E238CC33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DS Ti-1 (0.25 DPA)Tensile Results</a:t>
            </a:r>
          </a:p>
        </p:txBody>
      </p:sp>
      <p:sp>
        <p:nvSpPr>
          <p:cNvPr id="4" name="コンテンツ プレースホルダー 4">
            <a:extLst>
              <a:ext uri="{FF2B5EF4-FFF2-40B4-BE49-F238E27FC236}">
                <a16:creationId xmlns:a16="http://schemas.microsoft.com/office/drawing/2014/main" id="{05D54420-6338-0147-A952-3608CD4BF1A6}"/>
              </a:ext>
            </a:extLst>
          </p:cNvPr>
          <p:cNvSpPr txBox="1">
            <a:spLocks/>
          </p:cNvSpPr>
          <p:nvPr/>
        </p:nvSpPr>
        <p:spPr>
          <a:xfrm>
            <a:off x="4210933" y="919832"/>
            <a:ext cx="4828605" cy="2830452"/>
          </a:xfrm>
          <a:prstGeom prst="rect">
            <a:avLst/>
          </a:prstGeom>
          <a:solidFill>
            <a:srgbClr val="FFFFCC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Ti-6Al-4V large loss of ductility 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Uniform elongation after irradiation(~0.1%)</a:t>
            </a:r>
            <a:endParaRPr lang="en-US" altLang="ja-JP" sz="1200" dirty="0">
              <a:solidFill>
                <a:srgbClr val="C00000"/>
              </a:solidFill>
              <a:ea typeface="小塚ゴシック Pro M" panose="020B0700000000000000" pitchFamily="34" charset="-128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</a:rPr>
              <a:t>Grade 23 (Extra Low </a:t>
            </a:r>
            <a:r>
              <a:rPr lang="en-US" altLang="ja-JP" sz="1600" dirty="0" err="1">
                <a:solidFill>
                  <a:srgbClr val="C00000"/>
                </a:solidFill>
                <a:latin typeface="+mn-lt"/>
              </a:rPr>
              <a:t>Insterstitial</a:t>
            </a:r>
            <a:r>
              <a:rPr lang="en-US" altLang="ja-JP" sz="1600" dirty="0">
                <a:solidFill>
                  <a:srgbClr val="C00000"/>
                </a:solidFill>
                <a:latin typeface="+mn-lt"/>
              </a:rPr>
              <a:t>) under consideration for next T2K beam window did not show any advantage over grade 5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1800" dirty="0">
                <a:solidFill>
                  <a:schemeClr val="tx1"/>
                </a:solidFill>
                <a:ea typeface="小塚ゴシック Pro M" panose="020B0700000000000000" pitchFamily="34" charset="-128"/>
              </a:rPr>
              <a:t>Ti-3Al-2.5V smaller loss of ductility 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Uniform elongation (3%) after irradiation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Near-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 phase alloy seems more radiation tolerant (but lower non-irradiated strength)</a:t>
            </a:r>
          </a:p>
          <a:p>
            <a:pPr lvl="1">
              <a:buClr>
                <a:schemeClr val="tx1"/>
              </a:buClr>
              <a:defRPr/>
            </a:pPr>
            <a:endParaRPr lang="en-US" altLang="ja-JP" sz="1600" dirty="0">
              <a:latin typeface="+mn-lt"/>
            </a:endParaRPr>
          </a:p>
        </p:txBody>
      </p:sp>
      <p:pic>
        <p:nvPicPr>
          <p:cNvPr id="6" name="図 4">
            <a:extLst>
              <a:ext uri="{FF2B5EF4-FFF2-40B4-BE49-F238E27FC236}">
                <a16:creationId xmlns:a16="http://schemas.microsoft.com/office/drawing/2014/main" id="{3952ED5C-8F37-4443-8549-8039756CD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b="7143"/>
          <a:stretch/>
        </p:blipFill>
        <p:spPr bwMode="auto">
          <a:xfrm>
            <a:off x="9626" y="4001711"/>
            <a:ext cx="6545178" cy="27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">
            <a:extLst>
              <a:ext uri="{FF2B5EF4-FFF2-40B4-BE49-F238E27FC236}">
                <a16:creationId xmlns:a16="http://schemas.microsoft.com/office/drawing/2014/main" id="{E37F1D02-F916-7949-9E7F-7C1C4974F03E}"/>
              </a:ext>
            </a:extLst>
          </p:cNvPr>
          <p:cNvGrpSpPr/>
          <p:nvPr/>
        </p:nvGrpSpPr>
        <p:grpSpPr>
          <a:xfrm>
            <a:off x="213749" y="777240"/>
            <a:ext cx="3951950" cy="3224471"/>
            <a:chOff x="5157103" y="960248"/>
            <a:chExt cx="3448503" cy="3257550"/>
          </a:xfrm>
        </p:grpSpPr>
        <p:sp>
          <p:nvSpPr>
            <p:cNvPr id="14" name="正方形/長方形 32">
              <a:extLst>
                <a:ext uri="{FF2B5EF4-FFF2-40B4-BE49-F238E27FC236}">
                  <a16:creationId xmlns:a16="http://schemas.microsoft.com/office/drawing/2014/main" id="{FFF34ABD-CACE-1348-97C9-BC081A109AEE}"/>
                </a:ext>
              </a:extLst>
            </p:cNvPr>
            <p:cNvSpPr/>
            <p:nvPr/>
          </p:nvSpPr>
          <p:spPr bwMode="auto">
            <a:xfrm>
              <a:off x="5940425" y="3196680"/>
              <a:ext cx="1681163" cy="6477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buClr>
                  <a:srgbClr val="0000FF"/>
                </a:buClr>
                <a:buSzPct val="65000"/>
                <a:buFont typeface="Wingdings" panose="05000000000000000000" pitchFamily="2" charset="2"/>
                <a:buNone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小塚ゴシック Pro M" panose="020B0700000000000000" pitchFamily="34" charset="-128"/>
                  <a:ea typeface="小塚ゴシック Pro M" panose="020B0700000000000000" pitchFamily="34" charset="-128"/>
                  <a:cs typeface="Verdana" panose="020B0604030504040204" pitchFamily="34" charset="0"/>
                </a:rPr>
                <a:t>ASTM Grade-9</a:t>
              </a:r>
            </a:p>
            <a:p>
              <a:pPr algn="ctr">
                <a:buClr>
                  <a:srgbClr val="0000FF"/>
                </a:buClr>
                <a:buSzPct val="65000"/>
                <a:buFont typeface="Wingdings" panose="05000000000000000000" pitchFamily="2" charset="2"/>
                <a:buNone/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小塚ゴシック Pro M" panose="020B0700000000000000" pitchFamily="34" charset="-128"/>
                  <a:ea typeface="小塚ゴシック Pro M" panose="020B0700000000000000" pitchFamily="34" charset="-128"/>
                  <a:cs typeface="Verdana" panose="020B0604030504040204" pitchFamily="34" charset="0"/>
                </a:rPr>
                <a:t>Ti-3Al-2.5V</a:t>
              </a:r>
            </a:p>
          </p:txBody>
        </p:sp>
        <p:grpSp>
          <p:nvGrpSpPr>
            <p:cNvPr id="15" name="グループ化 25">
              <a:extLst>
                <a:ext uri="{FF2B5EF4-FFF2-40B4-BE49-F238E27FC236}">
                  <a16:creationId xmlns:a16="http://schemas.microsoft.com/office/drawing/2014/main" id="{DF106066-3F7A-2E45-96EE-255E689A0D49}"/>
                </a:ext>
              </a:extLst>
            </p:cNvPr>
            <p:cNvGrpSpPr/>
            <p:nvPr/>
          </p:nvGrpSpPr>
          <p:grpSpPr>
            <a:xfrm>
              <a:off x="5157103" y="960248"/>
              <a:ext cx="3448503" cy="3257550"/>
              <a:chOff x="5157103" y="1044632"/>
              <a:chExt cx="3448503" cy="3257550"/>
            </a:xfrm>
          </p:grpSpPr>
          <p:pic>
            <p:nvPicPr>
              <p:cNvPr id="16" name="図 26">
                <a:extLst>
                  <a:ext uri="{FF2B5EF4-FFF2-40B4-BE49-F238E27FC236}">
                    <a16:creationId xmlns:a16="http://schemas.microsoft.com/office/drawing/2014/main" id="{158595A0-22AA-8646-9FF3-42ABD873A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42" b="12470"/>
              <a:stretch/>
            </p:blipFill>
            <p:spPr>
              <a:xfrm>
                <a:off x="5157103" y="1044632"/>
                <a:ext cx="3448503" cy="3257550"/>
              </a:xfrm>
              <a:prstGeom prst="rect">
                <a:avLst/>
              </a:prstGeom>
            </p:spPr>
          </p:pic>
          <p:sp>
            <p:nvSpPr>
              <p:cNvPr id="22" name="正方形/長方形 35">
                <a:extLst>
                  <a:ext uri="{FF2B5EF4-FFF2-40B4-BE49-F238E27FC236}">
                    <a16:creationId xmlns:a16="http://schemas.microsoft.com/office/drawing/2014/main" id="{35425F91-D0E6-104A-9CF2-D288D3A6370B}"/>
                  </a:ext>
                </a:extLst>
              </p:cNvPr>
              <p:cNvSpPr/>
              <p:nvPr/>
            </p:nvSpPr>
            <p:spPr bwMode="auto">
              <a:xfrm>
                <a:off x="5979896" y="3375826"/>
                <a:ext cx="1450950" cy="5847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buClr>
                    <a:srgbClr val="0000FF"/>
                  </a:buClr>
                  <a:buSzPct val="65000"/>
                  <a:buFont typeface="Wingdings" panose="05000000000000000000" pitchFamily="2" charset="2"/>
                  <a:buNone/>
                  <a:defRPr/>
                </a:pPr>
                <a:r>
                  <a:rPr lang="en-US" altLang="ja-JP" sz="1600" dirty="0">
                    <a:solidFill>
                      <a:srgbClr val="000000"/>
                    </a:solidFill>
                    <a:ea typeface="小塚ゴシック Pro M" panose="020B0700000000000000" pitchFamily="34" charset="-128"/>
                    <a:cs typeface="Verdana" panose="020B0604030504040204" pitchFamily="34" charset="0"/>
                  </a:rPr>
                  <a:t>ASTM Grade-23</a:t>
                </a:r>
              </a:p>
              <a:p>
                <a:pPr algn="ctr">
                  <a:buClr>
                    <a:srgbClr val="0000FF"/>
                  </a:buClr>
                  <a:buSzPct val="65000"/>
                  <a:buFont typeface="Wingdings" panose="05000000000000000000" pitchFamily="2" charset="2"/>
                  <a:buNone/>
                  <a:defRPr/>
                </a:pPr>
                <a:r>
                  <a:rPr lang="en-US" altLang="ja-JP" sz="1600" dirty="0">
                    <a:solidFill>
                      <a:srgbClr val="000000"/>
                    </a:solidFill>
                    <a:ea typeface="小塚ゴシック Pro M" panose="020B0700000000000000" pitchFamily="34" charset="-128"/>
                    <a:cs typeface="Verdana" panose="020B0604030504040204" pitchFamily="34" charset="0"/>
                  </a:rPr>
                  <a:t>Ti-6Al-4V</a:t>
                </a:r>
              </a:p>
            </p:txBody>
          </p:sp>
        </p:grpSp>
      </p:grpSp>
      <p:sp>
        <p:nvSpPr>
          <p:cNvPr id="32" name="正方形/長方形 46">
            <a:extLst>
              <a:ext uri="{FF2B5EF4-FFF2-40B4-BE49-F238E27FC236}">
                <a16:creationId xmlns:a16="http://schemas.microsoft.com/office/drawing/2014/main" id="{67CDE834-46E5-B745-9DC6-DDEF010FB397}"/>
              </a:ext>
            </a:extLst>
          </p:cNvPr>
          <p:cNvSpPr/>
          <p:nvPr/>
        </p:nvSpPr>
        <p:spPr bwMode="auto">
          <a:xfrm>
            <a:off x="1118307" y="5655611"/>
            <a:ext cx="15648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buClr>
                <a:srgbClr val="0000FF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ea typeface="小塚ゴシック Pro M" panose="020B0700000000000000" pitchFamily="34" charset="-128"/>
                <a:cs typeface="Verdana" panose="020B0604030504040204" pitchFamily="34" charset="0"/>
              </a:rPr>
              <a:t>ASTM Grade-9</a:t>
            </a:r>
          </a:p>
          <a:p>
            <a:pPr algn="ctr">
              <a:buClr>
                <a:srgbClr val="0000FF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ea typeface="小塚ゴシック Pro M" panose="020B0700000000000000" pitchFamily="34" charset="-128"/>
                <a:cs typeface="Verdana" panose="020B0604030504040204" pitchFamily="34" charset="0"/>
              </a:rPr>
              <a:t>Ti-3Al-2.5V</a:t>
            </a:r>
          </a:p>
        </p:txBody>
      </p:sp>
      <p:sp>
        <p:nvSpPr>
          <p:cNvPr id="33" name="テキスト ボックス 31">
            <a:extLst>
              <a:ext uri="{FF2B5EF4-FFF2-40B4-BE49-F238E27FC236}">
                <a16:creationId xmlns:a16="http://schemas.microsoft.com/office/drawing/2014/main" id="{80EBF264-6324-0940-B748-5BFA5C04E600}"/>
              </a:ext>
            </a:extLst>
          </p:cNvPr>
          <p:cNvSpPr txBox="1"/>
          <p:nvPr/>
        </p:nvSpPr>
        <p:spPr>
          <a:xfrm>
            <a:off x="3944374" y="6109581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D</a:t>
            </a:r>
            <a:r>
              <a:rPr kumimoji="1" lang="en-US" altLang="ja-JP" sz="1100" dirty="0" err="1"/>
              <a:t>.Senor</a:t>
            </a:r>
            <a:r>
              <a:rPr lang="en-US" altLang="ja-JP" sz="1100" dirty="0"/>
              <a:t>,</a:t>
            </a:r>
            <a:r>
              <a:rPr kumimoji="1" lang="en-US" altLang="ja-JP" sz="1100" dirty="0"/>
              <a:t> RaDIATE2018</a:t>
            </a:r>
            <a:endParaRPr kumimoji="1" lang="ja-JP" altLang="en-US" sz="1100" dirty="0"/>
          </a:p>
        </p:txBody>
      </p:sp>
      <p:pic>
        <p:nvPicPr>
          <p:cNvPr id="34" name="図 20">
            <a:extLst>
              <a:ext uri="{FF2B5EF4-FFF2-40B4-BE49-F238E27FC236}">
                <a16:creationId xmlns:a16="http://schemas.microsoft.com/office/drawing/2014/main" id="{781E81DC-A792-0844-BB35-9DC7DFD03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5" t="19604" r="32653" b="20265"/>
          <a:stretch/>
        </p:blipFill>
        <p:spPr>
          <a:xfrm>
            <a:off x="6591971" y="3871638"/>
            <a:ext cx="2447567" cy="23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2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4AFC-D1FC-964B-8D5F-A8C5A075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DS Ti-1 (0.25 DPA) Microscopy (TEM) Results</a:t>
            </a:r>
            <a:endParaRPr lang="en-US" sz="3600" dirty="0"/>
          </a:p>
        </p:txBody>
      </p:sp>
      <p:grpSp>
        <p:nvGrpSpPr>
          <p:cNvPr id="4" name="グループ化 17">
            <a:extLst>
              <a:ext uri="{FF2B5EF4-FFF2-40B4-BE49-F238E27FC236}">
                <a16:creationId xmlns:a16="http://schemas.microsoft.com/office/drawing/2014/main" id="{6C110242-0FCA-3C46-8705-4461C1FA38BF}"/>
              </a:ext>
            </a:extLst>
          </p:cNvPr>
          <p:cNvGrpSpPr/>
          <p:nvPr/>
        </p:nvGrpSpPr>
        <p:grpSpPr>
          <a:xfrm>
            <a:off x="88466" y="874287"/>
            <a:ext cx="4824220" cy="2588405"/>
            <a:chOff x="4286436" y="1246400"/>
            <a:chExt cx="7712912" cy="4138314"/>
          </a:xfrm>
        </p:grpSpPr>
        <p:pic>
          <p:nvPicPr>
            <p:cNvPr id="5" name="図 10">
              <a:extLst>
                <a:ext uri="{FF2B5EF4-FFF2-40B4-BE49-F238E27FC236}">
                  <a16:creationId xmlns:a16="http://schemas.microsoft.com/office/drawing/2014/main" id="{E9F60B53-6707-1D47-82CE-277DFF48B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8"/>
            <a:stretch/>
          </p:blipFill>
          <p:spPr>
            <a:xfrm>
              <a:off x="8689323" y="1642576"/>
              <a:ext cx="3310025" cy="334596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grpSp>
          <p:nvGrpSpPr>
            <p:cNvPr id="6" name="グループ化 11">
              <a:extLst>
                <a:ext uri="{FF2B5EF4-FFF2-40B4-BE49-F238E27FC236}">
                  <a16:creationId xmlns:a16="http://schemas.microsoft.com/office/drawing/2014/main" id="{CFDD09C6-CB82-D44F-92D4-2EC35C7249BE}"/>
                </a:ext>
              </a:extLst>
            </p:cNvPr>
            <p:cNvGrpSpPr/>
            <p:nvPr/>
          </p:nvGrpSpPr>
          <p:grpSpPr>
            <a:xfrm>
              <a:off x="4286436" y="1246400"/>
              <a:ext cx="4194317" cy="4138314"/>
              <a:chOff x="4199538" y="1149784"/>
              <a:chExt cx="4194317" cy="4138314"/>
            </a:xfrm>
          </p:grpSpPr>
          <p:pic>
            <p:nvPicPr>
              <p:cNvPr id="7" name="図 12">
                <a:extLst>
                  <a:ext uri="{FF2B5EF4-FFF2-40B4-BE49-F238E27FC236}">
                    <a16:creationId xmlns:a16="http://schemas.microsoft.com/office/drawing/2014/main" id="{9A464DF0-78CF-114E-B799-39917355F8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902"/>
              <a:stretch/>
            </p:blipFill>
            <p:spPr>
              <a:xfrm>
                <a:off x="4199538" y="1149784"/>
                <a:ext cx="4194317" cy="4138314"/>
              </a:xfrm>
              <a:prstGeom prst="rect">
                <a:avLst/>
              </a:prstGeom>
            </p:spPr>
          </p:pic>
          <p:sp>
            <p:nvSpPr>
              <p:cNvPr id="8" name="正方形/長方形 13">
                <a:extLst>
                  <a:ext uri="{FF2B5EF4-FFF2-40B4-BE49-F238E27FC236}">
                    <a16:creationId xmlns:a16="http://schemas.microsoft.com/office/drawing/2014/main" id="{676A48D7-A3C0-054E-B1D8-B2AF9733231B}"/>
                  </a:ext>
                </a:extLst>
              </p:cNvPr>
              <p:cNvSpPr/>
              <p:nvPr/>
            </p:nvSpPr>
            <p:spPr>
              <a:xfrm>
                <a:off x="4897148" y="2649800"/>
                <a:ext cx="1047222" cy="100927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3268F9B-87B1-7E4E-B6F9-CA6A0D43870B}"/>
              </a:ext>
            </a:extLst>
          </p:cNvPr>
          <p:cNvGrpSpPr/>
          <p:nvPr/>
        </p:nvGrpSpPr>
        <p:grpSpPr>
          <a:xfrm>
            <a:off x="93850" y="3622855"/>
            <a:ext cx="2514600" cy="2667930"/>
            <a:chOff x="4620126" y="1796715"/>
            <a:chExt cx="2630907" cy="2791328"/>
          </a:xfrm>
        </p:grpSpPr>
        <p:pic>
          <p:nvPicPr>
            <p:cNvPr id="10" name="図 6">
              <a:extLst>
                <a:ext uri="{FF2B5EF4-FFF2-40B4-BE49-F238E27FC236}">
                  <a16:creationId xmlns:a16="http://schemas.microsoft.com/office/drawing/2014/main" id="{80394300-54CE-0B45-AA39-05FD4E4F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079" t="13695" r="12341" b="15712"/>
            <a:stretch/>
          </p:blipFill>
          <p:spPr>
            <a:xfrm>
              <a:off x="4620126" y="1796715"/>
              <a:ext cx="2630907" cy="2791327"/>
            </a:xfrm>
            <a:prstGeom prst="rect">
              <a:avLst/>
            </a:prstGeom>
          </p:spPr>
        </p:pic>
        <p:pic>
          <p:nvPicPr>
            <p:cNvPr id="11" name="図 7">
              <a:extLst>
                <a:ext uri="{FF2B5EF4-FFF2-40B4-BE49-F238E27FC236}">
                  <a16:creationId xmlns:a16="http://schemas.microsoft.com/office/drawing/2014/main" id="{235E6454-4E4F-7448-927F-13DEC929E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6" t="85663" r="57024" b="137"/>
            <a:stretch/>
          </p:blipFill>
          <p:spPr>
            <a:xfrm>
              <a:off x="4668254" y="4026569"/>
              <a:ext cx="1624960" cy="561474"/>
            </a:xfrm>
            <a:prstGeom prst="rect">
              <a:avLst/>
            </a:prstGeom>
          </p:spPr>
        </p:pic>
      </p:grpSp>
      <p:pic>
        <p:nvPicPr>
          <p:cNvPr id="12" name="図 12">
            <a:extLst>
              <a:ext uri="{FF2B5EF4-FFF2-40B4-BE49-F238E27FC236}">
                <a16:creationId xmlns:a16="http://schemas.microsoft.com/office/drawing/2014/main" id="{A051B8C4-00C5-F74B-B803-9088A1C877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0"/>
          <a:stretch/>
        </p:blipFill>
        <p:spPr>
          <a:xfrm>
            <a:off x="5037757" y="4928837"/>
            <a:ext cx="1523849" cy="1386109"/>
          </a:xfrm>
          <a:prstGeom prst="rect">
            <a:avLst/>
          </a:prstGeom>
        </p:spPr>
      </p:pic>
      <p:pic>
        <p:nvPicPr>
          <p:cNvPr id="13" name="図 9">
            <a:extLst>
              <a:ext uri="{FF2B5EF4-FFF2-40B4-BE49-F238E27FC236}">
                <a16:creationId xmlns:a16="http://schemas.microsoft.com/office/drawing/2014/main" id="{4CCD99EA-9F0F-A045-8CB1-1DE3DD15A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285" y="3654136"/>
            <a:ext cx="2217024" cy="1841710"/>
          </a:xfrm>
          <a:prstGeom prst="rect">
            <a:avLst/>
          </a:prstGeom>
        </p:spPr>
      </p:pic>
      <p:sp>
        <p:nvSpPr>
          <p:cNvPr id="14" name="正方形/長方形 10">
            <a:extLst>
              <a:ext uri="{FF2B5EF4-FFF2-40B4-BE49-F238E27FC236}">
                <a16:creationId xmlns:a16="http://schemas.microsoft.com/office/drawing/2014/main" id="{590BA174-CBE5-F346-9948-0CBA9774745A}"/>
              </a:ext>
            </a:extLst>
          </p:cNvPr>
          <p:cNvSpPr/>
          <p:nvPr/>
        </p:nvSpPr>
        <p:spPr>
          <a:xfrm>
            <a:off x="2665384" y="5523464"/>
            <a:ext cx="23208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Zhao et al (Mat. Trans 2012), showing </a:t>
            </a:r>
            <a:r>
              <a:rPr lang="el-GR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ω-</a:t>
            </a:r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phase reflections superimposed over </a:t>
            </a:r>
            <a:r>
              <a:rPr lang="el-GR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β-</a:t>
            </a:r>
            <a:r>
              <a:rPr lang="en-US" altLang="ja-JP" sz="1100" dirty="0" err="1">
                <a:solidFill>
                  <a:srgbClr val="242424"/>
                </a:solidFill>
                <a:latin typeface="Calibri" panose="020F0502020204030204" pitchFamily="34" charset="0"/>
              </a:rPr>
              <a:t>Ti</a:t>
            </a:r>
            <a:r>
              <a:rPr lang="en-US" altLang="ja-JP" sz="1100" dirty="0">
                <a:solidFill>
                  <a:srgbClr val="242424"/>
                </a:solidFill>
                <a:latin typeface="Calibri" panose="020F0502020204030204" pitchFamily="34" charset="0"/>
              </a:rPr>
              <a:t> [110] zone axis</a:t>
            </a:r>
            <a:endParaRPr lang="ja-JP" altLang="en-US" sz="11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3DF7D-9773-4147-9C6E-3399244C3378}"/>
              </a:ext>
            </a:extLst>
          </p:cNvPr>
          <p:cNvCxnSpPr/>
          <p:nvPr/>
        </p:nvCxnSpPr>
        <p:spPr>
          <a:xfrm flipV="1">
            <a:off x="1179811" y="1122085"/>
            <a:ext cx="1662543" cy="69042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570613-7424-DE48-AA12-38EF18234CE8}"/>
              </a:ext>
            </a:extLst>
          </p:cNvPr>
          <p:cNvCxnSpPr>
            <a:cxnSpLocks/>
          </p:cNvCxnSpPr>
          <p:nvPr/>
        </p:nvCxnSpPr>
        <p:spPr>
          <a:xfrm>
            <a:off x="1170186" y="2447775"/>
            <a:ext cx="1672168" cy="76712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コンテンツ プレースホルダー 4">
            <a:extLst>
              <a:ext uri="{FF2B5EF4-FFF2-40B4-BE49-F238E27FC236}">
                <a16:creationId xmlns:a16="http://schemas.microsoft.com/office/drawing/2014/main" id="{096F744F-85FE-FF40-9289-E3BAFAC05588}"/>
              </a:ext>
            </a:extLst>
          </p:cNvPr>
          <p:cNvSpPr txBox="1">
            <a:spLocks/>
          </p:cNvSpPr>
          <p:nvPr/>
        </p:nvSpPr>
        <p:spPr>
          <a:xfrm>
            <a:off x="5037757" y="919831"/>
            <a:ext cx="4001781" cy="4009007"/>
          </a:xfrm>
          <a:prstGeom prst="rect">
            <a:avLst/>
          </a:prstGeom>
          <a:solidFill>
            <a:srgbClr val="FFFFCC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chemeClr val="tx1"/>
              </a:buClr>
              <a:buNone/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Grade 23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-phase defect clusters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High density small defect clusters with ~2nm in size are identified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Only seen in 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a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 grains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Likely dislocation loops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Could contribute to embrittlement</a:t>
            </a:r>
          </a:p>
          <a:p>
            <a:pPr marL="114300" indent="0">
              <a:buClr>
                <a:schemeClr val="tx1"/>
              </a:buClr>
              <a:buNone/>
              <a:defRPr/>
            </a:pP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Grade 23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  <a:cs typeface="Arial" panose="020B0604020202020204" pitchFamily="34" charset="0"/>
              </a:rPr>
              <a:t>b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-phase show </a:t>
            </a:r>
            <a:r>
              <a:rPr lang="en-US" altLang="ja-JP" sz="1800" dirty="0">
                <a:solidFill>
                  <a:schemeClr val="tx1"/>
                </a:solidFill>
                <a:latin typeface="Symbol" pitchFamily="2" charset="2"/>
                <a:ea typeface="小塚ゴシック Pro M" panose="020B0700000000000000" pitchFamily="34" charset="-128"/>
                <a:cs typeface="Arial" panose="020B0604020202020204" pitchFamily="34" charset="0"/>
              </a:rPr>
              <a:t>w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  <a:cs typeface="Arial" panose="020B0604020202020204" pitchFamily="34" charset="0"/>
              </a:rPr>
              <a:t>-phase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Diffraction patterns match </a:t>
            </a: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 is a meta-stable transition phase that can form during aging and/or quenching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Symbol" pitchFamily="2" charset="2"/>
                <a:ea typeface="小塚ゴシック Pro M" panose="020B0700000000000000" pitchFamily="34" charset="-128"/>
              </a:rPr>
              <a:t>w</a:t>
            </a: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-phase content is associated with hardening and loss in ductility</a:t>
            </a:r>
          </a:p>
          <a:p>
            <a:pPr marL="457200" lvl="1">
              <a:buClr>
                <a:schemeClr val="tx1"/>
              </a:buClr>
              <a:defRPr/>
            </a:pPr>
            <a:r>
              <a:rPr lang="en-US" altLang="ja-JP" sz="1600" dirty="0">
                <a:solidFill>
                  <a:srgbClr val="C00000"/>
                </a:solidFill>
                <a:latin typeface="+mn-lt"/>
                <a:ea typeface="小塚ゴシック Pro M" panose="020B0700000000000000" pitchFamily="34" charset="-128"/>
              </a:rPr>
              <a:t>Not seen in non-irradiated material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endParaRPr lang="en-US" altLang="ja-JP" sz="1600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635D1D-DC2C-7943-9F36-380AE9F7167D}"/>
              </a:ext>
            </a:extLst>
          </p:cNvPr>
          <p:cNvSpPr/>
          <p:nvPr/>
        </p:nvSpPr>
        <p:spPr>
          <a:xfrm>
            <a:off x="7044702" y="5046410"/>
            <a:ext cx="199483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525" lvl="0">
              <a:spcBef>
                <a:spcPts val="600"/>
              </a:spcBef>
              <a:buClr>
                <a:srgbClr val="004C97"/>
              </a:buClr>
              <a:buNone/>
              <a:defRPr/>
            </a:pPr>
            <a:r>
              <a:rPr lang="en-US" altLang="ja-JP" sz="1600" dirty="0">
                <a:solidFill>
                  <a:schemeClr val="accent6"/>
                </a:solidFill>
                <a:latin typeface="Arial"/>
                <a:ea typeface="小塚ゴシック Pro M" panose="020B0700000000000000" pitchFamily="34" charset="-128"/>
                <a:cs typeface="Arial" panose="020B0604020202020204" pitchFamily="34" charset="0"/>
              </a:rPr>
              <a:t>Other microscopy studies performed include AFM, SEM &amp; EBSD</a:t>
            </a:r>
          </a:p>
        </p:txBody>
      </p:sp>
    </p:spTree>
    <p:extLst>
      <p:ext uri="{BB962C8B-B14F-4D97-AF65-F5344CB8AC3E}">
        <p14:creationId xmlns:p14="http://schemas.microsoft.com/office/powerpoint/2010/main" val="419007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B134452-B75C-C143-ACA9-100B80BB274D}"/>
              </a:ext>
            </a:extLst>
          </p:cNvPr>
          <p:cNvSpPr/>
          <p:nvPr/>
        </p:nvSpPr>
        <p:spPr>
          <a:xfrm>
            <a:off x="5046343" y="6071154"/>
            <a:ext cx="3289773" cy="786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7236A-62BD-B04B-ABDE-EA182303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2 Methods of fatigue testing of irradiated </a:t>
            </a:r>
            <a:r>
              <a:rPr lang="en-US" sz="2600" dirty="0" err="1"/>
              <a:t>Ti</a:t>
            </a:r>
            <a:r>
              <a:rPr lang="en-US" sz="2600" dirty="0"/>
              <a:t> alloys</a:t>
            </a:r>
          </a:p>
        </p:txBody>
      </p:sp>
      <p:pic>
        <p:nvPicPr>
          <p:cNvPr id="6" name="Picture 4">
            <a:hlinkClick r:id="rId3"/>
            <a:extLst>
              <a:ext uri="{FF2B5EF4-FFF2-40B4-BE49-F238E27FC236}">
                <a16:creationId xmlns:a16="http://schemas.microsoft.com/office/drawing/2014/main" id="{654B73B6-C6F4-B544-A40C-4F6D0618E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43" y="1391265"/>
            <a:ext cx="3744416" cy="2442570"/>
          </a:xfrm>
          <a:prstGeom prst="rect">
            <a:avLst/>
          </a:prstGeom>
          <a:ln w="28575"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9D3237-4471-5044-A4B4-E3681A049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6" t="1107"/>
          <a:stretch/>
        </p:blipFill>
        <p:spPr>
          <a:xfrm>
            <a:off x="2738577" y="1312271"/>
            <a:ext cx="1712166" cy="1094913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7437E43-16C2-B84B-AE26-E344BF431017}"/>
              </a:ext>
            </a:extLst>
          </p:cNvPr>
          <p:cNvSpPr txBox="1">
            <a:spLocks/>
          </p:cNvSpPr>
          <p:nvPr/>
        </p:nvSpPr>
        <p:spPr bwMode="auto">
          <a:xfrm>
            <a:off x="4733735" y="913200"/>
            <a:ext cx="4667878" cy="3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800">
                <a:solidFill>
                  <a:schemeClr val="hlink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8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1800" b="1" u="sng" kern="0" dirty="0">
                <a:solidFill>
                  <a:srgbClr val="0070C0"/>
                </a:solidFill>
                <a:latin typeface="Helvetica" panose="020B0604020202020204" pitchFamily="34" charset="0"/>
                <a:ea typeface="小塚ゴシック Pro B" panose="020B0800000000000000" pitchFamily="34" charset="-128"/>
                <a:cs typeface="Helvetica" panose="020B0604020202020204" pitchFamily="34" charset="0"/>
              </a:rPr>
              <a:t>Mesoscale Ultrasonic Fatigue Testing</a:t>
            </a:r>
            <a:endParaRPr lang="en-US" altLang="ja-JP" sz="2400" b="1" u="sng" kern="0" dirty="0">
              <a:solidFill>
                <a:srgbClr val="0070C0"/>
              </a:solidFill>
              <a:latin typeface="Helvetica" panose="020B0604020202020204" pitchFamily="34" charset="0"/>
              <a:ea typeface="小塚ゴシック Pro B" panose="020B0800000000000000" pitchFamily="34" charset="-128"/>
              <a:cs typeface="Helvetica" panose="020B0604020202020204" pitchFamily="34" charset="0"/>
            </a:endParaRPr>
          </a:p>
        </p:txBody>
      </p:sp>
      <p:grpSp>
        <p:nvGrpSpPr>
          <p:cNvPr id="12" name="グループ化 12">
            <a:extLst>
              <a:ext uri="{FF2B5EF4-FFF2-40B4-BE49-F238E27FC236}">
                <a16:creationId xmlns:a16="http://schemas.microsoft.com/office/drawing/2014/main" id="{764798D8-6E31-904B-B176-785A00F0B1F7}"/>
              </a:ext>
            </a:extLst>
          </p:cNvPr>
          <p:cNvGrpSpPr/>
          <p:nvPr/>
        </p:nvGrpSpPr>
        <p:grpSpPr>
          <a:xfrm>
            <a:off x="4702199" y="1172245"/>
            <a:ext cx="4334936" cy="3484800"/>
            <a:chOff x="6026774" y="4170870"/>
            <a:chExt cx="5236945" cy="4521917"/>
          </a:xfrm>
        </p:grpSpPr>
        <p:grpSp>
          <p:nvGrpSpPr>
            <p:cNvPr id="13" name="グループ化 13">
              <a:extLst>
                <a:ext uri="{FF2B5EF4-FFF2-40B4-BE49-F238E27FC236}">
                  <a16:creationId xmlns:a16="http://schemas.microsoft.com/office/drawing/2014/main" id="{BCE81762-4E9A-B742-9C70-036FCC7D5F9E}"/>
                </a:ext>
              </a:extLst>
            </p:cNvPr>
            <p:cNvGrpSpPr/>
            <p:nvPr/>
          </p:nvGrpSpPr>
          <p:grpSpPr>
            <a:xfrm>
              <a:off x="6026774" y="4170870"/>
              <a:ext cx="5236945" cy="4521917"/>
              <a:chOff x="6450019" y="4473830"/>
              <a:chExt cx="4861579" cy="4197803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79DA7C65-19F6-CA4F-BF95-4D42B544D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84" t="3939" r="6270" b="17991"/>
              <a:stretch/>
            </p:blipFill>
            <p:spPr bwMode="auto">
              <a:xfrm>
                <a:off x="7457209" y="4797287"/>
                <a:ext cx="3496934" cy="305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テキスト ボックス 16">
                <a:extLst>
                  <a:ext uri="{FF2B5EF4-FFF2-40B4-BE49-F238E27FC236}">
                    <a16:creationId xmlns:a16="http://schemas.microsoft.com/office/drawing/2014/main" id="{B362269D-8162-CB47-B342-A97D2ACB42AE}"/>
                  </a:ext>
                </a:extLst>
              </p:cNvPr>
              <p:cNvSpPr txBox="1"/>
              <p:nvPr/>
            </p:nvSpPr>
            <p:spPr>
              <a:xfrm>
                <a:off x="7685571" y="8111738"/>
                <a:ext cx="2926101" cy="559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b="1" dirty="0"/>
                  <a:t># of cycle to failure</a:t>
                </a:r>
                <a:endParaRPr kumimoji="1" lang="ja-JP" altLang="en-US" b="1" baseline="30000" dirty="0"/>
              </a:p>
            </p:txBody>
          </p:sp>
          <p:sp>
            <p:nvSpPr>
              <p:cNvPr id="17" name="テキスト ボックス 17">
                <a:extLst>
                  <a:ext uri="{FF2B5EF4-FFF2-40B4-BE49-F238E27FC236}">
                    <a16:creationId xmlns:a16="http://schemas.microsoft.com/office/drawing/2014/main" id="{A7DC209E-C848-4E4E-BDFA-18A162591406}"/>
                  </a:ext>
                </a:extLst>
              </p:cNvPr>
              <p:cNvSpPr txBox="1"/>
              <p:nvPr/>
            </p:nvSpPr>
            <p:spPr>
              <a:xfrm>
                <a:off x="7884042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5</a:t>
                </a:r>
                <a:endParaRPr kumimoji="1" lang="ja-JP" altLang="en-US" sz="1600" b="1" baseline="30000" dirty="0"/>
              </a:p>
            </p:txBody>
          </p:sp>
          <p:sp>
            <p:nvSpPr>
              <p:cNvPr id="18" name="テキスト ボックス 18">
                <a:extLst>
                  <a:ext uri="{FF2B5EF4-FFF2-40B4-BE49-F238E27FC236}">
                    <a16:creationId xmlns:a16="http://schemas.microsoft.com/office/drawing/2014/main" id="{898221E2-A47B-6A4C-8634-4AB9C17310CC}"/>
                  </a:ext>
                </a:extLst>
              </p:cNvPr>
              <p:cNvSpPr txBox="1"/>
              <p:nvPr/>
            </p:nvSpPr>
            <p:spPr>
              <a:xfrm>
                <a:off x="8547728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6</a:t>
                </a:r>
                <a:endParaRPr kumimoji="1" lang="ja-JP" altLang="en-US" sz="1600" b="1" baseline="30000" dirty="0"/>
              </a:p>
            </p:txBody>
          </p:sp>
          <p:sp>
            <p:nvSpPr>
              <p:cNvPr id="19" name="テキスト ボックス 19">
                <a:extLst>
                  <a:ext uri="{FF2B5EF4-FFF2-40B4-BE49-F238E27FC236}">
                    <a16:creationId xmlns:a16="http://schemas.microsoft.com/office/drawing/2014/main" id="{940463F6-F647-314A-9734-CC4927668EC9}"/>
                  </a:ext>
                </a:extLst>
              </p:cNvPr>
              <p:cNvSpPr txBox="1"/>
              <p:nvPr/>
            </p:nvSpPr>
            <p:spPr>
              <a:xfrm>
                <a:off x="9211414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7</a:t>
                </a:r>
                <a:endParaRPr kumimoji="1" lang="ja-JP" altLang="en-US" sz="1600" b="1" baseline="30000" dirty="0"/>
              </a:p>
            </p:txBody>
          </p:sp>
          <p:sp>
            <p:nvSpPr>
              <p:cNvPr id="20" name="テキスト ボックス 20">
                <a:extLst>
                  <a:ext uri="{FF2B5EF4-FFF2-40B4-BE49-F238E27FC236}">
                    <a16:creationId xmlns:a16="http://schemas.microsoft.com/office/drawing/2014/main" id="{FA4351EC-8F48-F341-9764-D53B703CFC1E}"/>
                  </a:ext>
                </a:extLst>
              </p:cNvPr>
              <p:cNvSpPr txBox="1"/>
              <p:nvPr/>
            </p:nvSpPr>
            <p:spPr>
              <a:xfrm>
                <a:off x="9875097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8</a:t>
                </a:r>
                <a:endParaRPr kumimoji="1" lang="ja-JP" altLang="en-US" sz="1600" b="1" baseline="30000" dirty="0"/>
              </a:p>
            </p:txBody>
          </p:sp>
          <p:sp>
            <p:nvSpPr>
              <p:cNvPr id="21" name="テキスト ボックス 21">
                <a:extLst>
                  <a:ext uri="{FF2B5EF4-FFF2-40B4-BE49-F238E27FC236}">
                    <a16:creationId xmlns:a16="http://schemas.microsoft.com/office/drawing/2014/main" id="{3C16A415-49AD-774A-9935-E16C9E5376D5}"/>
                  </a:ext>
                </a:extLst>
              </p:cNvPr>
              <p:cNvSpPr txBox="1"/>
              <p:nvPr/>
            </p:nvSpPr>
            <p:spPr>
              <a:xfrm>
                <a:off x="10538787" y="7852214"/>
                <a:ext cx="772811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9</a:t>
                </a:r>
                <a:endParaRPr kumimoji="1" lang="ja-JP" altLang="en-US" sz="1600" b="1" baseline="30000" dirty="0"/>
              </a:p>
            </p:txBody>
          </p:sp>
          <p:sp>
            <p:nvSpPr>
              <p:cNvPr id="22" name="テキスト ボックス 22">
                <a:extLst>
                  <a:ext uri="{FF2B5EF4-FFF2-40B4-BE49-F238E27FC236}">
                    <a16:creationId xmlns:a16="http://schemas.microsoft.com/office/drawing/2014/main" id="{E58EA06B-2FA0-5C47-9657-7FD45376F54A}"/>
                  </a:ext>
                </a:extLst>
              </p:cNvPr>
              <p:cNvSpPr txBox="1"/>
              <p:nvPr/>
            </p:nvSpPr>
            <p:spPr>
              <a:xfrm>
                <a:off x="7220357" y="7852214"/>
                <a:ext cx="772810" cy="528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/>
                  <a:t>10</a:t>
                </a:r>
                <a:r>
                  <a:rPr kumimoji="1" lang="en-US" altLang="ja-JP" sz="1600" b="1" baseline="30000" dirty="0"/>
                  <a:t>4</a:t>
                </a:r>
                <a:endParaRPr kumimoji="1" lang="ja-JP" altLang="en-US" sz="1600" b="1" baseline="30000" dirty="0"/>
              </a:p>
            </p:txBody>
          </p:sp>
          <p:sp>
            <p:nvSpPr>
              <p:cNvPr id="23" name="テキスト ボックス 23">
                <a:extLst>
                  <a:ext uri="{FF2B5EF4-FFF2-40B4-BE49-F238E27FC236}">
                    <a16:creationId xmlns:a16="http://schemas.microsoft.com/office/drawing/2014/main" id="{440A1A1E-6F25-5E48-B32B-CA6D67A217EE}"/>
                  </a:ext>
                </a:extLst>
              </p:cNvPr>
              <p:cNvSpPr txBox="1"/>
              <p:nvPr/>
            </p:nvSpPr>
            <p:spPr>
              <a:xfrm rot="16200000">
                <a:off x="5235287" y="5688562"/>
                <a:ext cx="2942690" cy="513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b="1" dirty="0"/>
                  <a:t>Max Stress (MPa)</a:t>
                </a:r>
                <a:endParaRPr kumimoji="1" lang="ja-JP" altLang="en-US" b="1" baseline="30000" dirty="0"/>
              </a:p>
            </p:txBody>
          </p:sp>
          <p:sp>
            <p:nvSpPr>
              <p:cNvPr id="24" name="テキスト ボックス 24">
                <a:extLst>
                  <a:ext uri="{FF2B5EF4-FFF2-40B4-BE49-F238E27FC236}">
                    <a16:creationId xmlns:a16="http://schemas.microsoft.com/office/drawing/2014/main" id="{3958150B-0D25-5C46-ADB1-A2C6C6AA3D15}"/>
                  </a:ext>
                </a:extLst>
              </p:cNvPr>
              <p:cNvSpPr txBox="1"/>
              <p:nvPr/>
            </p:nvSpPr>
            <p:spPr>
              <a:xfrm>
                <a:off x="6849073" y="7588832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200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5" name="テキスト ボックス 25">
                <a:extLst>
                  <a:ext uri="{FF2B5EF4-FFF2-40B4-BE49-F238E27FC236}">
                    <a16:creationId xmlns:a16="http://schemas.microsoft.com/office/drawing/2014/main" id="{344CD1AB-728D-B14D-B3CF-31C15FAC5068}"/>
                  </a:ext>
                </a:extLst>
              </p:cNvPr>
              <p:cNvSpPr txBox="1"/>
              <p:nvPr/>
            </p:nvSpPr>
            <p:spPr>
              <a:xfrm>
                <a:off x="6849073" y="6989314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300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6" name="テキスト ボックス 26">
                <a:extLst>
                  <a:ext uri="{FF2B5EF4-FFF2-40B4-BE49-F238E27FC236}">
                    <a16:creationId xmlns:a16="http://schemas.microsoft.com/office/drawing/2014/main" id="{B6C02C48-1E32-5340-BD85-A7FBB4EFDB20}"/>
                  </a:ext>
                </a:extLst>
              </p:cNvPr>
              <p:cNvSpPr txBox="1"/>
              <p:nvPr/>
            </p:nvSpPr>
            <p:spPr>
              <a:xfrm>
                <a:off x="6849073" y="6389796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400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7" name="テキスト ボックス 27">
                <a:extLst>
                  <a:ext uri="{FF2B5EF4-FFF2-40B4-BE49-F238E27FC236}">
                    <a16:creationId xmlns:a16="http://schemas.microsoft.com/office/drawing/2014/main" id="{F3D38E57-1980-C440-883C-900C2D9AA023}"/>
                  </a:ext>
                </a:extLst>
              </p:cNvPr>
              <p:cNvSpPr txBox="1"/>
              <p:nvPr/>
            </p:nvSpPr>
            <p:spPr>
              <a:xfrm>
                <a:off x="6849073" y="5790275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500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8" name="テキスト ボックス 28">
                <a:extLst>
                  <a:ext uri="{FF2B5EF4-FFF2-40B4-BE49-F238E27FC236}">
                    <a16:creationId xmlns:a16="http://schemas.microsoft.com/office/drawing/2014/main" id="{0A053D63-B446-1C4C-A12E-0587A1363B2D}"/>
                  </a:ext>
                </a:extLst>
              </p:cNvPr>
              <p:cNvSpPr txBox="1"/>
              <p:nvPr/>
            </p:nvSpPr>
            <p:spPr>
              <a:xfrm>
                <a:off x="6849073" y="5190757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600</a:t>
                </a:r>
                <a:endParaRPr kumimoji="1" lang="ja-JP" altLang="en-US" sz="1600" b="1" baseline="30000" dirty="0"/>
              </a:p>
            </p:txBody>
          </p:sp>
          <p:sp>
            <p:nvSpPr>
              <p:cNvPr id="29" name="テキスト ボックス 29">
                <a:extLst>
                  <a:ext uri="{FF2B5EF4-FFF2-40B4-BE49-F238E27FC236}">
                    <a16:creationId xmlns:a16="http://schemas.microsoft.com/office/drawing/2014/main" id="{D252D2E7-97A3-BB41-BA2B-897A210A0285}"/>
                  </a:ext>
                </a:extLst>
              </p:cNvPr>
              <p:cNvSpPr txBox="1"/>
              <p:nvPr/>
            </p:nvSpPr>
            <p:spPr>
              <a:xfrm>
                <a:off x="6849073" y="4591237"/>
                <a:ext cx="778750" cy="5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b="1" dirty="0"/>
                  <a:t>700</a:t>
                </a:r>
                <a:endParaRPr kumimoji="1" lang="ja-JP" altLang="en-US" sz="1600" b="1" baseline="30000" dirty="0"/>
              </a:p>
            </p:txBody>
          </p:sp>
        </p:grpSp>
        <p:sp>
          <p:nvSpPr>
            <p:cNvPr id="14" name="正方形/長方形 14">
              <a:extLst>
                <a:ext uri="{FF2B5EF4-FFF2-40B4-BE49-F238E27FC236}">
                  <a16:creationId xmlns:a16="http://schemas.microsoft.com/office/drawing/2014/main" id="{B89B84AD-AF77-664D-81D6-A668EF17ED1E}"/>
                </a:ext>
              </a:extLst>
            </p:cNvPr>
            <p:cNvSpPr/>
            <p:nvPr/>
          </p:nvSpPr>
          <p:spPr>
            <a:xfrm>
              <a:off x="7140793" y="4555096"/>
              <a:ext cx="3582000" cy="320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pic>
        <p:nvPicPr>
          <p:cNvPr id="30" name="図 45">
            <a:extLst>
              <a:ext uri="{FF2B5EF4-FFF2-40B4-BE49-F238E27FC236}">
                <a16:creationId xmlns:a16="http://schemas.microsoft.com/office/drawing/2014/main" id="{9D879A9F-D2FD-1640-9118-93BF0CF21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55" y="1457234"/>
            <a:ext cx="1124641" cy="328522"/>
          </a:xfrm>
          <a:prstGeom prst="rect">
            <a:avLst/>
          </a:prstGeom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2D02634C-FB5B-0E4A-BCB5-5FC0898236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3"/>
          <a:stretch/>
        </p:blipFill>
        <p:spPr bwMode="auto">
          <a:xfrm>
            <a:off x="5490549" y="4554676"/>
            <a:ext cx="1212996" cy="782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A picture containing indoor, wall, floor, table&#10;&#10;Description generated with high confidence">
            <a:extLst>
              <a:ext uri="{FF2B5EF4-FFF2-40B4-BE49-F238E27FC236}">
                <a16:creationId xmlns:a16="http://schemas.microsoft.com/office/drawing/2014/main" id="{0CCE9672-21BB-EE44-AA00-066378260E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80" y="4212850"/>
            <a:ext cx="1733151" cy="2309226"/>
          </a:xfrm>
          <a:prstGeom prst="rect">
            <a:avLst/>
          </a:prstGeom>
        </p:spPr>
      </p:pic>
      <p:sp>
        <p:nvSpPr>
          <p:cNvPr id="36" name="正方形/長方形 43">
            <a:extLst>
              <a:ext uri="{FF2B5EF4-FFF2-40B4-BE49-F238E27FC236}">
                <a16:creationId xmlns:a16="http://schemas.microsoft.com/office/drawing/2014/main" id="{C1B627E8-B23C-8243-80D8-52573F28D618}"/>
              </a:ext>
            </a:extLst>
          </p:cNvPr>
          <p:cNvSpPr/>
          <p:nvPr/>
        </p:nvSpPr>
        <p:spPr>
          <a:xfrm>
            <a:off x="6255163" y="3213192"/>
            <a:ext cx="2397388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GB" altLang="ja-JP" sz="1600" b="1" dirty="0">
                <a:solidFill>
                  <a:srgbClr val="FF0000"/>
                </a:solidFill>
              </a:rPr>
              <a:t>20 kHz = 10</a:t>
            </a:r>
            <a:r>
              <a:rPr lang="en-GB" altLang="ja-JP" sz="1600" b="1" baseline="30000" dirty="0">
                <a:solidFill>
                  <a:srgbClr val="FF0000"/>
                </a:solidFill>
              </a:rPr>
              <a:t>8</a:t>
            </a:r>
            <a:r>
              <a:rPr lang="en-GB" altLang="ja-JP" sz="1600" b="1" dirty="0">
                <a:solidFill>
                  <a:srgbClr val="FF0000"/>
                </a:solidFill>
              </a:rPr>
              <a:t>cycles in 1.5 h</a:t>
            </a:r>
          </a:p>
        </p:txBody>
      </p:sp>
      <p:sp>
        <p:nvSpPr>
          <p:cNvPr id="37" name="正方形/長方形 44">
            <a:extLst>
              <a:ext uri="{FF2B5EF4-FFF2-40B4-BE49-F238E27FC236}">
                <a16:creationId xmlns:a16="http://schemas.microsoft.com/office/drawing/2014/main" id="{B879EF42-7F46-7941-8323-EE2368507C62}"/>
              </a:ext>
            </a:extLst>
          </p:cNvPr>
          <p:cNvSpPr/>
          <p:nvPr/>
        </p:nvSpPr>
        <p:spPr>
          <a:xfrm>
            <a:off x="7830100" y="1768050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200" dirty="0"/>
              <a:t>Wilkinson, Gong</a:t>
            </a:r>
            <a:endParaRPr lang="ja-JP" altLang="en-US" sz="1200" dirty="0"/>
          </a:p>
        </p:txBody>
      </p:sp>
      <p:grpSp>
        <p:nvGrpSpPr>
          <p:cNvPr id="41" name="グループ化 56">
            <a:extLst>
              <a:ext uri="{FF2B5EF4-FFF2-40B4-BE49-F238E27FC236}">
                <a16:creationId xmlns:a16="http://schemas.microsoft.com/office/drawing/2014/main" id="{AC9387F4-30DE-1A49-9E22-4EF611D9CC87}"/>
              </a:ext>
            </a:extLst>
          </p:cNvPr>
          <p:cNvGrpSpPr/>
          <p:nvPr/>
        </p:nvGrpSpPr>
        <p:grpSpPr>
          <a:xfrm>
            <a:off x="5586643" y="5433772"/>
            <a:ext cx="1357142" cy="1320564"/>
            <a:chOff x="4830161" y="1441613"/>
            <a:chExt cx="1064694" cy="946569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75F38089-BBC5-6348-B525-0B6148FFB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8" t="35258" r="55679" b="56439"/>
            <a:stretch/>
          </p:blipFill>
          <p:spPr bwMode="auto">
            <a:xfrm>
              <a:off x="4830161" y="1441613"/>
              <a:ext cx="935900" cy="91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直線矢印コネクタ 32">
              <a:extLst>
                <a:ext uri="{FF2B5EF4-FFF2-40B4-BE49-F238E27FC236}">
                  <a16:creationId xmlns:a16="http://schemas.microsoft.com/office/drawing/2014/main" id="{2C24AA4D-0CD4-5147-9D30-0978EDDCA718}"/>
                </a:ext>
              </a:extLst>
            </p:cNvPr>
            <p:cNvCxnSpPr/>
            <p:nvPr/>
          </p:nvCxnSpPr>
          <p:spPr bwMode="auto">
            <a:xfrm flipV="1">
              <a:off x="5459114" y="1499093"/>
              <a:ext cx="197574" cy="197433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4" name="テキスト ボックス 33">
              <a:extLst>
                <a:ext uri="{FF2B5EF4-FFF2-40B4-BE49-F238E27FC236}">
                  <a16:creationId xmlns:a16="http://schemas.microsoft.com/office/drawing/2014/main" id="{DFDC5A5E-FDCD-2941-A83A-B99699C4A8AB}"/>
                </a:ext>
              </a:extLst>
            </p:cNvPr>
            <p:cNvSpPr txBox="1"/>
            <p:nvPr/>
          </p:nvSpPr>
          <p:spPr>
            <a:xfrm rot="10800000" flipV="1">
              <a:off x="5209434" y="2080405"/>
              <a:ext cx="685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mm</a:t>
              </a:r>
              <a:endParaRPr kumimoji="1" lang="ja-JP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5" name="直線矢印コネクタ 54">
              <a:extLst>
                <a:ext uri="{FF2B5EF4-FFF2-40B4-BE49-F238E27FC236}">
                  <a16:creationId xmlns:a16="http://schemas.microsoft.com/office/drawing/2014/main" id="{34B65BE0-7B7A-3146-A3C3-7B8B1D231F2B}"/>
                </a:ext>
              </a:extLst>
            </p:cNvPr>
            <p:cNvCxnSpPr/>
            <p:nvPr/>
          </p:nvCxnSpPr>
          <p:spPr bwMode="auto">
            <a:xfrm flipH="1">
              <a:off x="4984839" y="2036311"/>
              <a:ext cx="180439" cy="186665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46" name="コンテンツ プレースホルダー 2">
            <a:extLst>
              <a:ext uri="{FF2B5EF4-FFF2-40B4-BE49-F238E27FC236}">
                <a16:creationId xmlns:a16="http://schemas.microsoft.com/office/drawing/2014/main" id="{C37D06C0-9CE1-CF44-805A-FFBE4259360A}"/>
              </a:ext>
            </a:extLst>
          </p:cNvPr>
          <p:cNvSpPr txBox="1">
            <a:spLocks/>
          </p:cNvSpPr>
          <p:nvPr/>
        </p:nvSpPr>
        <p:spPr bwMode="auto">
          <a:xfrm>
            <a:off x="398916" y="935580"/>
            <a:ext cx="4003301" cy="3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6"/>
              </a:buBlip>
              <a:defRPr kumimoji="1" sz="2800">
                <a:solidFill>
                  <a:srgbClr val="006699"/>
                </a:solidFill>
                <a:latin typeface="Verdana" pitchFamily="34" charset="0"/>
                <a:ea typeface="+mn-ea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8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+mn-ea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sz="1800" b="1" u="sng" kern="0" dirty="0">
                <a:solidFill>
                  <a:srgbClr val="0070C0"/>
                </a:solidFill>
                <a:latin typeface="Helvetica" panose="020B0604020202020204" pitchFamily="34" charset="0"/>
                <a:ea typeface="小塚ゴシック Pro B" panose="020B0800000000000000" pitchFamily="34" charset="-128"/>
                <a:cs typeface="Helvetica" panose="020B0604020202020204" pitchFamily="34" charset="0"/>
              </a:rPr>
              <a:t>Macro-scale Fatigue Testing 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69048705-5889-BE4D-B414-5E8DEDCDC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848673"/>
              </p:ext>
            </p:extLst>
          </p:nvPr>
        </p:nvGraphicFramePr>
        <p:xfrm>
          <a:off x="114283" y="3977246"/>
          <a:ext cx="5134584" cy="2777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9" name="テキスト ボックス 9">
            <a:extLst>
              <a:ext uri="{FF2B5EF4-FFF2-40B4-BE49-F238E27FC236}">
                <a16:creationId xmlns:a16="http://schemas.microsoft.com/office/drawing/2014/main" id="{2BE3DFAC-C614-B741-B9F2-B9857AF0579A}"/>
              </a:ext>
            </a:extLst>
          </p:cNvPr>
          <p:cNvSpPr txBox="1"/>
          <p:nvPr/>
        </p:nvSpPr>
        <p:spPr>
          <a:xfrm>
            <a:off x="946014" y="3925699"/>
            <a:ext cx="115288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Triangles: Batch 1</a:t>
            </a:r>
          </a:p>
          <a:p>
            <a:r>
              <a:rPr lang="en-US" altLang="ja-JP" sz="1050" dirty="0"/>
              <a:t>Squares: Batch 2</a:t>
            </a:r>
            <a:endParaRPr kumimoji="1" lang="en-US" altLang="ja-JP" sz="1050" dirty="0"/>
          </a:p>
          <a:p>
            <a:r>
              <a:rPr lang="en-US" altLang="ja-JP" sz="1050" dirty="0"/>
              <a:t>Circles</a:t>
            </a:r>
            <a:r>
              <a:rPr lang="ja-JP" altLang="en-US" sz="1050"/>
              <a:t>：</a:t>
            </a:r>
            <a:r>
              <a:rPr lang="en-US" altLang="ja-JP" sz="1050" dirty="0"/>
              <a:t>Batch 3</a:t>
            </a:r>
            <a:endParaRPr kumimoji="1" lang="en-US" altLang="ja-JP" sz="1050" dirty="0"/>
          </a:p>
          <a:p>
            <a:r>
              <a:rPr lang="en-US" altLang="ja-JP" sz="1050" dirty="0">
                <a:solidFill>
                  <a:srgbClr val="FF0000"/>
                </a:solidFill>
              </a:rPr>
              <a:t>Red: Broken</a:t>
            </a:r>
          </a:p>
          <a:p>
            <a:r>
              <a:rPr lang="en-US" altLang="ja-JP" sz="1050" dirty="0">
                <a:solidFill>
                  <a:srgbClr val="00B050"/>
                </a:solidFill>
              </a:rPr>
              <a:t>Green: Unbroken</a:t>
            </a:r>
            <a:endParaRPr lang="en-US" altLang="ja-JP" sz="1050" dirty="0"/>
          </a:p>
          <a:p>
            <a:r>
              <a:rPr kumimoji="1" lang="ja-JP" altLang="en-US" sz="1050" b="1"/>
              <a:t>＋</a:t>
            </a:r>
            <a:r>
              <a:rPr kumimoji="1" lang="ja-JP" altLang="en-US" sz="1050"/>
              <a:t>：</a:t>
            </a:r>
            <a:r>
              <a:rPr kumimoji="1" lang="en-US" altLang="ja-JP" sz="1050" dirty="0"/>
              <a:t>Literature </a:t>
            </a:r>
            <a:endParaRPr kumimoji="1" lang="ja-JP" alt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40BF42-EA3D-5140-97F5-09CD8184ECD5}"/>
              </a:ext>
            </a:extLst>
          </p:cNvPr>
          <p:cNvSpPr txBox="1"/>
          <p:nvPr/>
        </p:nvSpPr>
        <p:spPr>
          <a:xfrm>
            <a:off x="862779" y="5729296"/>
            <a:ext cx="292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6.3E+06 cycles to failure (stress max = 819 </a:t>
            </a:r>
            <a:r>
              <a:rPr lang="en-US" sz="1400" dirty="0" err="1"/>
              <a:t>MPa</a:t>
            </a:r>
            <a:r>
              <a:rPr lang="en-US" sz="1400" dirty="0"/>
              <a:t> and R = 0.23)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15F8E0-7BC9-DC41-BF7B-F41215F039D1}"/>
              </a:ext>
            </a:extLst>
          </p:cNvPr>
          <p:cNvSpPr txBox="1"/>
          <p:nvPr/>
        </p:nvSpPr>
        <p:spPr>
          <a:xfrm>
            <a:off x="780066" y="49265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27BB41-712A-4049-8ACD-B5C593614796}"/>
              </a:ext>
            </a:extLst>
          </p:cNvPr>
          <p:cNvSpPr txBox="1"/>
          <p:nvPr/>
        </p:nvSpPr>
        <p:spPr>
          <a:xfrm>
            <a:off x="3168936" y="51551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56" name="正方形/長方形 43">
            <a:extLst>
              <a:ext uri="{FF2B5EF4-FFF2-40B4-BE49-F238E27FC236}">
                <a16:creationId xmlns:a16="http://schemas.microsoft.com/office/drawing/2014/main" id="{00BB7C63-3E93-7D4D-AA2E-E4661DAA30FC}"/>
              </a:ext>
            </a:extLst>
          </p:cNvPr>
          <p:cNvSpPr/>
          <p:nvPr/>
        </p:nvSpPr>
        <p:spPr>
          <a:xfrm>
            <a:off x="6881073" y="6070714"/>
            <a:ext cx="1517756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altLang="ja-JP" sz="1600" b="1" dirty="0">
                <a:solidFill>
                  <a:srgbClr val="FF0000"/>
                </a:solidFill>
              </a:rPr>
              <a:t>To start testing at CCFE soon</a:t>
            </a:r>
          </a:p>
        </p:txBody>
      </p:sp>
    </p:spTree>
    <p:extLst>
      <p:ext uri="{BB962C8B-B14F-4D97-AF65-F5344CB8AC3E}">
        <p14:creationId xmlns:p14="http://schemas.microsoft.com/office/powerpoint/2010/main" val="2558767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766B-4706-9540-97E7-7C789A01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SiC</a:t>
            </a:r>
            <a:r>
              <a:rPr lang="en-US" sz="3600" dirty="0"/>
              <a:t> Coated Graphite (Poster Session)</a:t>
            </a:r>
          </a:p>
        </p:txBody>
      </p:sp>
      <p:grpSp>
        <p:nvGrpSpPr>
          <p:cNvPr id="4" name="グループ化 59">
            <a:extLst>
              <a:ext uri="{FF2B5EF4-FFF2-40B4-BE49-F238E27FC236}">
                <a16:creationId xmlns:a16="http://schemas.microsoft.com/office/drawing/2014/main" id="{E965A10B-9E02-FF4A-AAC5-95643C8C1561}"/>
              </a:ext>
            </a:extLst>
          </p:cNvPr>
          <p:cNvGrpSpPr/>
          <p:nvPr/>
        </p:nvGrpSpPr>
        <p:grpSpPr>
          <a:xfrm>
            <a:off x="36088" y="1134300"/>
            <a:ext cx="5184576" cy="2429089"/>
            <a:chOff x="1538234" y="915267"/>
            <a:chExt cx="7517910" cy="3522307"/>
          </a:xfrm>
        </p:grpSpPr>
        <p:pic>
          <p:nvPicPr>
            <p:cNvPr id="5" name="図 60">
              <a:extLst>
                <a:ext uri="{FF2B5EF4-FFF2-40B4-BE49-F238E27FC236}">
                  <a16:creationId xmlns:a16="http://schemas.microsoft.com/office/drawing/2014/main" id="{1446DA93-6268-FD44-BAEE-3DAEFF732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1719" y="915267"/>
              <a:ext cx="2360645" cy="1586204"/>
            </a:xfrm>
            <a:prstGeom prst="rect">
              <a:avLst/>
            </a:prstGeom>
          </p:spPr>
        </p:pic>
        <p:pic>
          <p:nvPicPr>
            <p:cNvPr id="6" name="図 61">
              <a:extLst>
                <a:ext uri="{FF2B5EF4-FFF2-40B4-BE49-F238E27FC236}">
                  <a16:creationId xmlns:a16="http://schemas.microsoft.com/office/drawing/2014/main" id="{EDE5F61B-BF8D-EC49-B427-B98BAD37F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1719" y="2636765"/>
              <a:ext cx="2364845" cy="1665515"/>
            </a:xfrm>
            <a:prstGeom prst="rect">
              <a:avLst/>
            </a:prstGeom>
          </p:spPr>
        </p:pic>
        <p:pic>
          <p:nvPicPr>
            <p:cNvPr id="7" name="図 62">
              <a:extLst>
                <a:ext uri="{FF2B5EF4-FFF2-40B4-BE49-F238E27FC236}">
                  <a16:creationId xmlns:a16="http://schemas.microsoft.com/office/drawing/2014/main" id="{3BE297D6-22E9-4E4C-9E42-D0E511503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8184" y="915267"/>
              <a:ext cx="2552796" cy="1586204"/>
            </a:xfrm>
            <a:prstGeom prst="rect">
              <a:avLst/>
            </a:prstGeom>
          </p:spPr>
        </p:pic>
        <p:pic>
          <p:nvPicPr>
            <p:cNvPr id="8" name="図 63">
              <a:extLst>
                <a:ext uri="{FF2B5EF4-FFF2-40B4-BE49-F238E27FC236}">
                  <a16:creationId xmlns:a16="http://schemas.microsoft.com/office/drawing/2014/main" id="{456B1545-9370-754B-BDBA-715F4ADF9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8184" y="2636765"/>
              <a:ext cx="2552796" cy="1665515"/>
            </a:xfrm>
            <a:prstGeom prst="rect">
              <a:avLst/>
            </a:prstGeom>
          </p:spPr>
        </p:pic>
        <p:sp>
          <p:nvSpPr>
            <p:cNvPr id="9" name="サブタイトル 2">
              <a:extLst>
                <a:ext uri="{FF2B5EF4-FFF2-40B4-BE49-F238E27FC236}">
                  <a16:creationId xmlns:a16="http://schemas.microsoft.com/office/drawing/2014/main" id="{FF852748-AFC8-C24D-9B58-18CC4D6B314A}"/>
                </a:ext>
              </a:extLst>
            </p:cNvPr>
            <p:cNvSpPr txBox="1">
              <a:spLocks/>
            </p:cNvSpPr>
            <p:nvPr/>
          </p:nvSpPr>
          <p:spPr>
            <a:xfrm>
              <a:off x="1590020" y="1854172"/>
              <a:ext cx="1524661" cy="447869"/>
            </a:xfrm>
            <a:prstGeom prst="rect">
              <a:avLst/>
            </a:prstGeom>
            <a:solidFill>
              <a:srgbClr val="FFFFCC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/>
                <a:t>IG-430U</a:t>
              </a:r>
            </a:p>
          </p:txBody>
        </p:sp>
        <p:sp>
          <p:nvSpPr>
            <p:cNvPr id="10" name="サブタイトル 2">
              <a:extLst>
                <a:ext uri="{FF2B5EF4-FFF2-40B4-BE49-F238E27FC236}">
                  <a16:creationId xmlns:a16="http://schemas.microsoft.com/office/drawing/2014/main" id="{AB3E1C83-F8B3-4B4F-A33D-6EECB9B2C947}"/>
                </a:ext>
              </a:extLst>
            </p:cNvPr>
            <p:cNvSpPr txBox="1">
              <a:spLocks/>
            </p:cNvSpPr>
            <p:nvPr/>
          </p:nvSpPr>
          <p:spPr>
            <a:xfrm>
              <a:off x="1538234" y="2673481"/>
              <a:ext cx="1642898" cy="1352938"/>
            </a:xfrm>
            <a:prstGeom prst="rect">
              <a:avLst/>
            </a:prstGeom>
            <a:solidFill>
              <a:srgbClr val="FFFFCC"/>
            </a:solidFill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 err="1"/>
                <a:t>SiC</a:t>
              </a:r>
              <a:r>
                <a:rPr lang="en-US" altLang="ja-JP" sz="1600" dirty="0"/>
                <a:t>-coated graphite (IG-610U)</a:t>
              </a:r>
            </a:p>
          </p:txBody>
        </p:sp>
        <p:sp>
          <p:nvSpPr>
            <p:cNvPr id="11" name="サブタイトル 2">
              <a:extLst>
                <a:ext uri="{FF2B5EF4-FFF2-40B4-BE49-F238E27FC236}">
                  <a16:creationId xmlns:a16="http://schemas.microsoft.com/office/drawing/2014/main" id="{67BB6896-8358-5846-81D4-0C51E4F9052A}"/>
                </a:ext>
              </a:extLst>
            </p:cNvPr>
            <p:cNvSpPr txBox="1">
              <a:spLocks/>
            </p:cNvSpPr>
            <p:nvPr/>
          </p:nvSpPr>
          <p:spPr>
            <a:xfrm>
              <a:off x="6537216" y="2102977"/>
              <a:ext cx="2014268" cy="48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400" dirty="0"/>
                <a:t>20 min :  - 43%</a:t>
              </a:r>
            </a:p>
          </p:txBody>
        </p:sp>
        <p:sp>
          <p:nvSpPr>
            <p:cNvPr id="12" name="サブタイトル 2">
              <a:extLst>
                <a:ext uri="{FF2B5EF4-FFF2-40B4-BE49-F238E27FC236}">
                  <a16:creationId xmlns:a16="http://schemas.microsoft.com/office/drawing/2014/main" id="{65700F65-275C-044B-B69F-39877C494653}"/>
                </a:ext>
              </a:extLst>
            </p:cNvPr>
            <p:cNvSpPr txBox="1">
              <a:spLocks/>
            </p:cNvSpPr>
            <p:nvPr/>
          </p:nvSpPr>
          <p:spPr>
            <a:xfrm>
              <a:off x="6537216" y="3957047"/>
              <a:ext cx="2518928" cy="48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86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97280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46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718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9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06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Char char=""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400" dirty="0"/>
                <a:t>60 min :  </a:t>
              </a:r>
              <a:r>
                <a:rPr lang="en-US" altLang="ja-JP" sz="1400" dirty="0">
                  <a:solidFill>
                    <a:srgbClr val="FF0000"/>
                  </a:solidFill>
                </a:rPr>
                <a:t>(none) </a:t>
              </a:r>
            </a:p>
          </p:txBody>
        </p:sp>
        <p:sp>
          <p:nvSpPr>
            <p:cNvPr id="13" name="矢印: 右 33">
              <a:extLst>
                <a:ext uri="{FF2B5EF4-FFF2-40B4-BE49-F238E27FC236}">
                  <a16:creationId xmlns:a16="http://schemas.microsoft.com/office/drawing/2014/main" id="{2464795B-1455-A046-9A8C-7CA523C92CCD}"/>
                </a:ext>
              </a:extLst>
            </p:cNvPr>
            <p:cNvSpPr/>
            <p:nvPr/>
          </p:nvSpPr>
          <p:spPr>
            <a:xfrm>
              <a:off x="5749404" y="3084636"/>
              <a:ext cx="404136" cy="811763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4" name="矢印: 右 34">
              <a:extLst>
                <a:ext uri="{FF2B5EF4-FFF2-40B4-BE49-F238E27FC236}">
                  <a16:creationId xmlns:a16="http://schemas.microsoft.com/office/drawing/2014/main" id="{177143A8-23CA-B149-9C5F-350E19ECB0BE}"/>
                </a:ext>
              </a:extLst>
            </p:cNvPr>
            <p:cNvSpPr/>
            <p:nvPr/>
          </p:nvSpPr>
          <p:spPr>
            <a:xfrm>
              <a:off x="5749404" y="1429618"/>
              <a:ext cx="404136" cy="811763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15" name="正方形/長方形 70">
            <a:extLst>
              <a:ext uri="{FF2B5EF4-FFF2-40B4-BE49-F238E27FC236}">
                <a16:creationId xmlns:a16="http://schemas.microsoft.com/office/drawing/2014/main" id="{430A6E22-D130-074B-8566-FDE9755F0D8C}"/>
              </a:ext>
            </a:extLst>
          </p:cNvPr>
          <p:cNvSpPr/>
          <p:nvPr/>
        </p:nvSpPr>
        <p:spPr>
          <a:xfrm>
            <a:off x="2426861" y="2045488"/>
            <a:ext cx="1688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@800</a:t>
            </a:r>
            <a:r>
              <a:rPr lang="en-US" altLang="ja-JP" sz="1600" baseline="300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o</a:t>
            </a: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 </a:t>
            </a:r>
          </a:p>
          <a:p>
            <a:pPr>
              <a:buSzPct val="80000"/>
            </a:pPr>
            <a:r>
              <a:rPr lang="en-US" altLang="ja-JP" sz="1600" dirty="0">
                <a:solidFill>
                  <a:srgbClr val="0066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Air 200cc/min.</a:t>
            </a:r>
          </a:p>
        </p:txBody>
      </p:sp>
      <p:grpSp>
        <p:nvGrpSpPr>
          <p:cNvPr id="16" name="グループ化 71">
            <a:extLst>
              <a:ext uri="{FF2B5EF4-FFF2-40B4-BE49-F238E27FC236}">
                <a16:creationId xmlns:a16="http://schemas.microsoft.com/office/drawing/2014/main" id="{F4B31DE6-A132-7C4C-9C4E-E0C2338ED5FC}"/>
              </a:ext>
            </a:extLst>
          </p:cNvPr>
          <p:cNvGrpSpPr/>
          <p:nvPr/>
        </p:nvGrpSpPr>
        <p:grpSpPr>
          <a:xfrm>
            <a:off x="7250050" y="1157558"/>
            <a:ext cx="1752736" cy="2532993"/>
            <a:chOff x="1960880" y="3688837"/>
            <a:chExt cx="1845684" cy="2667319"/>
          </a:xfrm>
        </p:grpSpPr>
        <p:sp>
          <p:nvSpPr>
            <p:cNvPr id="17" name="正方形/長方形 73">
              <a:extLst>
                <a:ext uri="{FF2B5EF4-FFF2-40B4-BE49-F238E27FC236}">
                  <a16:creationId xmlns:a16="http://schemas.microsoft.com/office/drawing/2014/main" id="{D2276893-B395-FF4A-8FBE-3A1C7146A878}"/>
                </a:ext>
              </a:extLst>
            </p:cNvPr>
            <p:cNvSpPr/>
            <p:nvPr/>
          </p:nvSpPr>
          <p:spPr>
            <a:xfrm>
              <a:off x="3176977" y="4567383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</a:t>
              </a:r>
              <a:endParaRPr lang="ja-JP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" name="図 74">
              <a:extLst>
                <a:ext uri="{FF2B5EF4-FFF2-40B4-BE49-F238E27FC236}">
                  <a16:creationId xmlns:a16="http://schemas.microsoft.com/office/drawing/2014/main" id="{39411513-43A1-6746-A57A-5C9EA5701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55" r="50944"/>
            <a:stretch/>
          </p:blipFill>
          <p:spPr>
            <a:xfrm>
              <a:off x="1960880" y="3688837"/>
              <a:ext cx="1845684" cy="2667319"/>
            </a:xfrm>
            <a:prstGeom prst="rect">
              <a:avLst/>
            </a:prstGeom>
          </p:spPr>
        </p:pic>
        <p:sp>
          <p:nvSpPr>
            <p:cNvPr id="19" name="正方形/長方形 75">
              <a:extLst>
                <a:ext uri="{FF2B5EF4-FFF2-40B4-BE49-F238E27FC236}">
                  <a16:creationId xmlns:a16="http://schemas.microsoft.com/office/drawing/2014/main" id="{72F5AEB5-31F9-E043-8C4E-315EC9CC6435}"/>
                </a:ext>
              </a:extLst>
            </p:cNvPr>
            <p:cNvSpPr/>
            <p:nvPr/>
          </p:nvSpPr>
          <p:spPr>
            <a:xfrm>
              <a:off x="1960880" y="5266731"/>
              <a:ext cx="1845684" cy="777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 migrates into the graphite up to 100 to 200um </a:t>
              </a:r>
              <a:endParaRPr lang="ja-JP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" name="図 77">
            <a:extLst>
              <a:ext uri="{FF2B5EF4-FFF2-40B4-BE49-F238E27FC236}">
                <a16:creationId xmlns:a16="http://schemas.microsoft.com/office/drawing/2014/main" id="{59197E39-92D4-BC4F-9DB0-A9945C168E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9" r="6546"/>
          <a:stretch/>
        </p:blipFill>
        <p:spPr>
          <a:xfrm>
            <a:off x="5156479" y="1097673"/>
            <a:ext cx="1935304" cy="1731392"/>
          </a:xfrm>
          <a:prstGeom prst="rect">
            <a:avLst/>
          </a:prstGeom>
        </p:spPr>
      </p:pic>
      <p:sp>
        <p:nvSpPr>
          <p:cNvPr id="21" name="正方形/長方形 79">
            <a:extLst>
              <a:ext uri="{FF2B5EF4-FFF2-40B4-BE49-F238E27FC236}">
                <a16:creationId xmlns:a16="http://schemas.microsoft.com/office/drawing/2014/main" id="{967084DE-4D13-C240-9301-925E35336333}"/>
              </a:ext>
            </a:extLst>
          </p:cNvPr>
          <p:cNvSpPr/>
          <p:nvPr/>
        </p:nvSpPr>
        <p:spPr>
          <a:xfrm>
            <a:off x="5128680" y="2829934"/>
            <a:ext cx="2053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Intact coating</a:t>
            </a:r>
          </a:p>
          <a:p>
            <a:r>
              <a:rPr lang="en-US" altLang="ja-JP" sz="1600" dirty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grain perpendicular to graphite surface</a:t>
            </a:r>
            <a:endParaRPr lang="ja-JP" altLang="en-US" sz="1600" dirty="0"/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86D4857C-7F11-884D-A038-C6F9FA45D023}"/>
              </a:ext>
            </a:extLst>
          </p:cNvPr>
          <p:cNvSpPr txBox="1">
            <a:spLocks/>
          </p:cNvSpPr>
          <p:nvPr/>
        </p:nvSpPr>
        <p:spPr>
          <a:xfrm>
            <a:off x="71801" y="831888"/>
            <a:ext cx="8871866" cy="3678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Good performance to prevent graphite oxidization </a:t>
            </a:r>
            <a:r>
              <a:rPr lang="en-US" altLang="ja-JP" sz="1800" dirty="0">
                <a:solidFill>
                  <a:schemeClr val="tx1"/>
                </a:solidFill>
              </a:rPr>
              <a:t>(non-irradiated specimen)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pic>
        <p:nvPicPr>
          <p:cNvPr id="25" name="図 76">
            <a:extLst>
              <a:ext uri="{FF2B5EF4-FFF2-40B4-BE49-F238E27FC236}">
                <a16:creationId xmlns:a16="http://schemas.microsoft.com/office/drawing/2014/main" id="{1A4D22AA-E3AB-454E-A627-FFDC46A10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4719" y="4374161"/>
            <a:ext cx="2107709" cy="239090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6" name="グループ化 84">
            <a:extLst>
              <a:ext uri="{FF2B5EF4-FFF2-40B4-BE49-F238E27FC236}">
                <a16:creationId xmlns:a16="http://schemas.microsoft.com/office/drawing/2014/main" id="{74193B08-3607-9241-83FF-85F523DAB335}"/>
              </a:ext>
            </a:extLst>
          </p:cNvPr>
          <p:cNvGrpSpPr/>
          <p:nvPr/>
        </p:nvGrpSpPr>
        <p:grpSpPr>
          <a:xfrm>
            <a:off x="250217" y="4361526"/>
            <a:ext cx="1931576" cy="2442022"/>
            <a:chOff x="138707" y="4361526"/>
            <a:chExt cx="1931576" cy="2442022"/>
          </a:xfrm>
        </p:grpSpPr>
        <p:pic>
          <p:nvPicPr>
            <p:cNvPr id="27" name="図 58">
              <a:extLst>
                <a:ext uri="{FF2B5EF4-FFF2-40B4-BE49-F238E27FC236}">
                  <a16:creationId xmlns:a16="http://schemas.microsoft.com/office/drawing/2014/main" id="{DD74EF77-73BE-D14C-BCF8-F9B6F8E6F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707" y="4361526"/>
              <a:ext cx="1931576" cy="2442022"/>
            </a:xfrm>
            <a:prstGeom prst="rect">
              <a:avLst/>
            </a:prstGeom>
          </p:spPr>
        </p:pic>
        <p:sp>
          <p:nvSpPr>
            <p:cNvPr id="28" name="正方形/長方形 80">
              <a:extLst>
                <a:ext uri="{FF2B5EF4-FFF2-40B4-BE49-F238E27FC236}">
                  <a16:creationId xmlns:a16="http://schemas.microsoft.com/office/drawing/2014/main" id="{25AD36F8-684D-B746-A967-994F9338C2F2}"/>
                </a:ext>
              </a:extLst>
            </p:cNvPr>
            <p:cNvSpPr/>
            <p:nvPr/>
          </p:nvSpPr>
          <p:spPr bwMode="auto">
            <a:xfrm>
              <a:off x="1039900" y="5582537"/>
              <a:ext cx="176105" cy="27185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29" name="図 81">
            <a:extLst>
              <a:ext uri="{FF2B5EF4-FFF2-40B4-BE49-F238E27FC236}">
                <a16:creationId xmlns:a16="http://schemas.microsoft.com/office/drawing/2014/main" id="{96ED83CA-A98A-6B45-8301-1A1D1661C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894" b="6351"/>
          <a:stretch/>
        </p:blipFill>
        <p:spPr>
          <a:xfrm>
            <a:off x="4879512" y="4350797"/>
            <a:ext cx="4124325" cy="2403539"/>
          </a:xfrm>
          <a:prstGeom prst="rect">
            <a:avLst/>
          </a:prstGeom>
        </p:spPr>
      </p:pic>
      <p:sp>
        <p:nvSpPr>
          <p:cNvPr id="30" name="テキスト ボックス 82">
            <a:extLst>
              <a:ext uri="{FF2B5EF4-FFF2-40B4-BE49-F238E27FC236}">
                <a16:creationId xmlns:a16="http://schemas.microsoft.com/office/drawing/2014/main" id="{79F97591-57BC-9E4F-A804-67E56D83B8B9}"/>
              </a:ext>
            </a:extLst>
          </p:cNvPr>
          <p:cNvSpPr txBox="1"/>
          <p:nvPr/>
        </p:nvSpPr>
        <p:spPr>
          <a:xfrm>
            <a:off x="5287570" y="4539464"/>
            <a:ext cx="1650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Temperature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RT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 1,000</a:t>
            </a:r>
            <a:r>
              <a:rPr lang="en-US" altLang="ja-JP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o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C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83">
            <a:extLst>
              <a:ext uri="{FF2B5EF4-FFF2-40B4-BE49-F238E27FC236}">
                <a16:creationId xmlns:a16="http://schemas.microsoft.com/office/drawing/2014/main" id="{07A9F12B-506E-B443-B66F-1A519A4540B1}"/>
              </a:ext>
            </a:extLst>
          </p:cNvPr>
          <p:cNvSpPr txBox="1"/>
          <p:nvPr/>
        </p:nvSpPr>
        <p:spPr>
          <a:xfrm>
            <a:off x="6576977" y="58221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9933"/>
                </a:solidFill>
              </a:rPr>
              <a:t>Pressure</a:t>
            </a:r>
            <a:endParaRPr kumimoji="1" lang="ja-JP" altLang="en-US" dirty="0">
              <a:solidFill>
                <a:srgbClr val="FF9933"/>
              </a:solidFill>
            </a:endParaRPr>
          </a:p>
        </p:txBody>
      </p:sp>
      <p:sp>
        <p:nvSpPr>
          <p:cNvPr id="32" name="正方形/長方形 85">
            <a:extLst>
              <a:ext uri="{FF2B5EF4-FFF2-40B4-BE49-F238E27FC236}">
                <a16:creationId xmlns:a16="http://schemas.microsoft.com/office/drawing/2014/main" id="{23E90EFB-57A9-9341-A821-2B62C08C3041}"/>
              </a:ext>
            </a:extLst>
          </p:cNvPr>
          <p:cNvSpPr/>
          <p:nvPr/>
        </p:nvSpPr>
        <p:spPr>
          <a:xfrm>
            <a:off x="2527969" y="6395733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26mSv/h at 1in</a:t>
            </a:r>
            <a:endParaRPr lang="ja-JP" altLang="en-US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" name="正方形/長方形 2">
            <a:extLst>
              <a:ext uri="{FF2B5EF4-FFF2-40B4-BE49-F238E27FC236}">
                <a16:creationId xmlns:a16="http://schemas.microsoft.com/office/drawing/2014/main" id="{2D54AD02-3471-4944-8F31-965D48008FC8}"/>
              </a:ext>
            </a:extLst>
          </p:cNvPr>
          <p:cNvSpPr/>
          <p:nvPr/>
        </p:nvSpPr>
        <p:spPr>
          <a:xfrm>
            <a:off x="262110" y="3665761"/>
            <a:ext cx="9518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</a:rPr>
              <a:t>Thermal Desorption Spectroscopy (TDS) </a:t>
            </a:r>
            <a:r>
              <a:rPr lang="en-US" altLang="ja-JP" sz="2000"/>
              <a:t>has been carried out on a BLIP irradiated specimen to study reduction of radioactive gas emission (HT, HTO) with SiC-coating</a:t>
            </a:r>
          </a:p>
        </p:txBody>
      </p:sp>
    </p:spTree>
    <p:extLst>
      <p:ext uri="{BB962C8B-B14F-4D97-AF65-F5344CB8AC3E}">
        <p14:creationId xmlns:p14="http://schemas.microsoft.com/office/powerpoint/2010/main" val="2531828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760DD8-FEA2-5D40-8DA2-6CC896D5E807}"/>
              </a:ext>
            </a:extLst>
          </p:cNvPr>
          <p:cNvSpPr/>
          <p:nvPr/>
        </p:nvSpPr>
        <p:spPr>
          <a:xfrm>
            <a:off x="138955" y="5479311"/>
            <a:ext cx="6580515" cy="133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6C75D-BC3E-C04C-9AC7-19DFC75D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10342"/>
            <a:ext cx="8115300" cy="901465"/>
          </a:xfrm>
        </p:spPr>
        <p:txBody>
          <a:bodyPr/>
          <a:lstStyle/>
          <a:p>
            <a:r>
              <a:rPr lang="en-US" sz="2400" dirty="0"/>
              <a:t>World First:  Response of Irradiated Materials to Thermal Shock Induced By High Intensity Proton Beam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562964C0-FB66-EA40-BD2A-5DFA1BE3D3A8}"/>
              </a:ext>
            </a:extLst>
          </p:cNvPr>
          <p:cNvGrpSpPr/>
          <p:nvPr/>
        </p:nvGrpSpPr>
        <p:grpSpPr>
          <a:xfrm>
            <a:off x="272235" y="2836612"/>
            <a:ext cx="4090169" cy="2642699"/>
            <a:chOff x="529216" y="1189872"/>
            <a:chExt cx="4176732" cy="2698628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DC314C5-9012-C84B-8DC7-7B744DC7C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16" y="1189872"/>
              <a:ext cx="4176732" cy="2698628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615AB21-7C39-D84B-A73D-97E107E16058}"/>
                </a:ext>
              </a:extLst>
            </p:cNvPr>
            <p:cNvSpPr/>
            <p:nvPr/>
          </p:nvSpPr>
          <p:spPr>
            <a:xfrm>
              <a:off x="915991" y="2443746"/>
              <a:ext cx="567131" cy="29987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A41B5E97-F66C-664A-BB1E-09C526F7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89" y="965090"/>
            <a:ext cx="9063411" cy="2006989"/>
          </a:xfrm>
        </p:spPr>
        <p:txBody>
          <a:bodyPr/>
          <a:lstStyle/>
          <a:p>
            <a:r>
              <a:rPr lang="en-US" altLang="ja-JP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HRMT43-BeGrid2</a:t>
            </a:r>
            <a:r>
              <a:rPr lang="en-US" altLang="ja-JP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:</a:t>
            </a:r>
            <a:r>
              <a: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rPr>
              <a:t>Expose irradiated &amp; non-irradiated specimens to high intensity beam pulses to compare thermal shock response</a:t>
            </a:r>
          </a:p>
          <a:p>
            <a:pPr lvl="1"/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Irradiated specimens included Beryllium, Graphite, Silicon, 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Titanium</a:t>
            </a:r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-coated Graphite</a:t>
            </a:r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, Glassy Carbon specimens from </a:t>
            </a:r>
            <a:r>
              <a:rPr lang="en-US" altLang="ja-JP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BLIP</a:t>
            </a:r>
          </a:p>
          <a:p>
            <a:pPr lvl="1"/>
            <a:r>
              <a:rPr lang="en-US" altLang="ja-JP" sz="1800" dirty="0">
                <a:latin typeface="Helvetica" panose="020B0604020202020204" pitchFamily="34" charset="0"/>
                <a:cs typeface="Helvetica" panose="020B0604020202020204" pitchFamily="34" charset="0"/>
              </a:rPr>
              <a:t>First unique test with radiation damaged materials with actual high-intensity proton beam-loading condition</a:t>
            </a:r>
            <a:endParaRPr lang="en-US" altLang="ja-JP" sz="1800" dirty="0"/>
          </a:p>
          <a:p>
            <a:pPr lvl="1"/>
            <a:endParaRPr lang="en-US" altLang="ja-JP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A1506B16-6D5C-6F44-9105-F63D310D93D0}"/>
              </a:ext>
            </a:extLst>
          </p:cNvPr>
          <p:cNvSpPr txBox="1">
            <a:spLocks/>
          </p:cNvSpPr>
          <p:nvPr/>
        </p:nvSpPr>
        <p:spPr>
          <a:xfrm>
            <a:off x="8570004" y="6812007"/>
            <a:ext cx="432782" cy="2413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9F116D1B-3857-46E4-969D-511DC8CE9295}" type="slidenum">
              <a:rPr lang="ja-JP" altLang="en-US" sz="200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pPr>
                <a:defRPr/>
              </a:pPr>
              <a:t>15</a:t>
            </a:fld>
            <a:endParaRPr lang="ja-JP" altLang="en-US" sz="20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B1E9B85D-0F61-264A-9579-A01ECA100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91120"/>
              </p:ext>
            </p:extLst>
          </p:nvPr>
        </p:nvGraphicFramePr>
        <p:xfrm>
          <a:off x="4996424" y="2587886"/>
          <a:ext cx="3875341" cy="2197976"/>
        </p:xfrm>
        <a:graphic>
          <a:graphicData uri="http://schemas.openxmlformats.org/drawingml/2006/table">
            <a:tbl>
              <a:tblPr firstRow="1" bandRow="1"/>
              <a:tblGrid>
                <a:gridCol w="2152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7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Parameters</a:t>
                      </a:r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energy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440 GeV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bunch intensity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1.2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of bunches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– 288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intensity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3.5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ppp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length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7.2 µs</a:t>
                      </a: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Gaussian beam size</a:t>
                      </a:r>
                    </a:p>
                  </a:txBody>
                  <a:tcPr marL="90770" marR="90770" marT="45385" marB="45385" anchor="ctr"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l-G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σ</a:t>
                      </a: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: 0.1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– 2 mm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0770" marR="90770" marT="45385" marB="45385" anchor="ctr"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7">
            <a:extLst>
              <a:ext uri="{FF2B5EF4-FFF2-40B4-BE49-F238E27FC236}">
                <a16:creationId xmlns:a16="http://schemas.microsoft.com/office/drawing/2014/main" id="{EA3DDDEC-2EC2-754D-B5FE-33DE22C22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69" y="4884113"/>
            <a:ext cx="2408076" cy="159927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0571449-6E8F-CF41-B85B-95A8DB51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3" r="13270" b="25837"/>
          <a:stretch/>
        </p:blipFill>
        <p:spPr>
          <a:xfrm>
            <a:off x="4765515" y="4890205"/>
            <a:ext cx="1676151" cy="189143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62A5BC2-5CD4-8E46-ACE0-553E56606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872" y="5525712"/>
            <a:ext cx="3287033" cy="1153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165733-C519-3848-9151-7D21AD05E30E}"/>
              </a:ext>
            </a:extLst>
          </p:cNvPr>
          <p:cNvSpPr/>
          <p:nvPr/>
        </p:nvSpPr>
        <p:spPr>
          <a:xfrm>
            <a:off x="80589" y="5683748"/>
            <a:ext cx="1243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Iridium rod in HRMT27 exploded </a:t>
            </a:r>
          </a:p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with single shot 1.27x10</a:t>
            </a:r>
            <a:r>
              <a:rPr lang="en-US" altLang="ja-JP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ppp</a:t>
            </a:r>
            <a:endParaRPr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6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C045-6DB6-0144-B08F-BDDB71E6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HRMT-43 Experiment Set-up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3427655-883E-8348-A469-E7190987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97" y="4710213"/>
            <a:ext cx="4813738" cy="1485912"/>
          </a:xfrm>
          <a:solidFill>
            <a:srgbClr val="FFFFCC"/>
          </a:solidFill>
        </p:spPr>
        <p:txBody>
          <a:bodyPr/>
          <a:lstStyle/>
          <a:p>
            <a:r>
              <a:rPr lang="en-US" altLang="ja-JP" sz="1600" dirty="0"/>
              <a:t>Irradiated specimens were shipped from BNL to PNNL</a:t>
            </a:r>
          </a:p>
          <a:p>
            <a:pPr lvl="1"/>
            <a:r>
              <a:rPr lang="en-US" altLang="ja-JP" sz="1400" dirty="0"/>
              <a:t>Assembled specimens in holders and inner containment boxes</a:t>
            </a:r>
          </a:p>
          <a:p>
            <a:r>
              <a:rPr lang="en-US" altLang="ja-JP" sz="1600" dirty="0"/>
              <a:t>Irradiated boxes were shipped from PNNL to CERN for final assembly to vertical base plate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FF99227-F125-EE4B-84AE-30CC03E1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" y="873684"/>
            <a:ext cx="4338372" cy="3130848"/>
          </a:xfrm>
          <a:prstGeom prst="rect">
            <a:avLst/>
          </a:prstGeom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9F827D3C-AB6A-9945-BD12-256A607F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96" y="1390998"/>
            <a:ext cx="2820353" cy="1277303"/>
          </a:xfrm>
          <a:prstGeom prst="rect">
            <a:avLst/>
          </a:prstGeom>
        </p:spPr>
      </p:pic>
      <p:sp>
        <p:nvSpPr>
          <p:cNvPr id="7" name="TextBox 40">
            <a:extLst>
              <a:ext uri="{FF2B5EF4-FFF2-40B4-BE49-F238E27FC236}">
                <a16:creationId xmlns:a16="http://schemas.microsoft.com/office/drawing/2014/main" id="{A8E680B2-87F9-AF41-9F35-F9FFDDC9A929}"/>
              </a:ext>
            </a:extLst>
          </p:cNvPr>
          <p:cNvSpPr txBox="1"/>
          <p:nvPr/>
        </p:nvSpPr>
        <p:spPr>
          <a:xfrm>
            <a:off x="5885809" y="873684"/>
            <a:ext cx="1426205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Glassy carbon windows (US/DS)</a:t>
            </a:r>
          </a:p>
        </p:txBody>
      </p:sp>
      <p:cxnSp>
        <p:nvCxnSpPr>
          <p:cNvPr id="8" name="Straight Arrow Connector 41">
            <a:extLst>
              <a:ext uri="{FF2B5EF4-FFF2-40B4-BE49-F238E27FC236}">
                <a16:creationId xmlns:a16="http://schemas.microsoft.com/office/drawing/2014/main" id="{AD3BACC2-E05E-D944-849A-3D811B6F128F}"/>
              </a:ext>
            </a:extLst>
          </p:cNvPr>
          <p:cNvCxnSpPr>
            <a:cxnSpLocks/>
          </p:cNvCxnSpPr>
          <p:nvPr/>
        </p:nvCxnSpPr>
        <p:spPr>
          <a:xfrm flipH="1">
            <a:off x="5638596" y="1334612"/>
            <a:ext cx="937354" cy="87683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42">
            <a:extLst>
              <a:ext uri="{FF2B5EF4-FFF2-40B4-BE49-F238E27FC236}">
                <a16:creationId xmlns:a16="http://schemas.microsoft.com/office/drawing/2014/main" id="{3B01AEDB-84B8-5C4A-A8B7-0B385BCA56B9}"/>
              </a:ext>
            </a:extLst>
          </p:cNvPr>
          <p:cNvSpPr txBox="1"/>
          <p:nvPr/>
        </p:nvSpPr>
        <p:spPr>
          <a:xfrm>
            <a:off x="7828657" y="2558047"/>
            <a:ext cx="1272223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Borosilicate glass viewport</a:t>
            </a:r>
          </a:p>
        </p:txBody>
      </p:sp>
      <p:cxnSp>
        <p:nvCxnSpPr>
          <p:cNvPr id="10" name="Straight Arrow Connector 43">
            <a:extLst>
              <a:ext uri="{FF2B5EF4-FFF2-40B4-BE49-F238E27FC236}">
                <a16:creationId xmlns:a16="http://schemas.microsoft.com/office/drawing/2014/main" id="{F89F1094-7C7F-CE46-BEC6-6BE11AFD5EE1}"/>
              </a:ext>
            </a:extLst>
          </p:cNvPr>
          <p:cNvCxnSpPr>
            <a:cxnSpLocks/>
          </p:cNvCxnSpPr>
          <p:nvPr/>
        </p:nvCxnSpPr>
        <p:spPr>
          <a:xfrm flipH="1" flipV="1">
            <a:off x="7338580" y="2038238"/>
            <a:ext cx="650250" cy="51788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Box 44">
            <a:extLst>
              <a:ext uri="{FF2B5EF4-FFF2-40B4-BE49-F238E27FC236}">
                <a16:creationId xmlns:a16="http://schemas.microsoft.com/office/drawing/2014/main" id="{A3AD26EA-B61F-024A-BF6E-21C5B32D72F3}"/>
              </a:ext>
            </a:extLst>
          </p:cNvPr>
          <p:cNvSpPr txBox="1"/>
          <p:nvPr/>
        </p:nvSpPr>
        <p:spPr>
          <a:xfrm>
            <a:off x="5880541" y="2720691"/>
            <a:ext cx="1645851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" kern="0" dirty="0" err="1">
                <a:solidFill>
                  <a:prstClr val="black"/>
                </a:solidFill>
                <a:latin typeface="Calibri" panose="020F0502020204030204"/>
              </a:rPr>
              <a:t>Gafchromic</a:t>
            </a: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 foil fitted in US window flange</a:t>
            </a:r>
          </a:p>
        </p:txBody>
      </p:sp>
      <p:cxnSp>
        <p:nvCxnSpPr>
          <p:cNvPr id="12" name="Straight Arrow Connector 45">
            <a:extLst>
              <a:ext uri="{FF2B5EF4-FFF2-40B4-BE49-F238E27FC236}">
                <a16:creationId xmlns:a16="http://schemas.microsoft.com/office/drawing/2014/main" id="{34840D4E-0188-F24B-A32B-25BB690ABC8E}"/>
              </a:ext>
            </a:extLst>
          </p:cNvPr>
          <p:cNvCxnSpPr>
            <a:cxnSpLocks/>
          </p:cNvCxnSpPr>
          <p:nvPr/>
        </p:nvCxnSpPr>
        <p:spPr>
          <a:xfrm flipH="1" flipV="1">
            <a:off x="6033824" y="2458573"/>
            <a:ext cx="166045" cy="26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3" name="Picture 69">
            <a:extLst>
              <a:ext uri="{FF2B5EF4-FFF2-40B4-BE49-F238E27FC236}">
                <a16:creationId xmlns:a16="http://schemas.microsoft.com/office/drawing/2014/main" id="{F7D961C0-59A5-6D4C-AB21-1D0079772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823" y="3326343"/>
            <a:ext cx="856675" cy="759464"/>
          </a:xfrm>
          <a:prstGeom prst="rect">
            <a:avLst/>
          </a:prstGeom>
        </p:spPr>
      </p:pic>
      <p:pic>
        <p:nvPicPr>
          <p:cNvPr id="14" name="Picture 70">
            <a:extLst>
              <a:ext uri="{FF2B5EF4-FFF2-40B4-BE49-F238E27FC236}">
                <a16:creationId xmlns:a16="http://schemas.microsoft.com/office/drawing/2014/main" id="{2616C64E-4A9A-314F-994F-93FC90127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657" y="3323512"/>
            <a:ext cx="769589" cy="761489"/>
          </a:xfrm>
          <a:prstGeom prst="rect">
            <a:avLst/>
          </a:prstGeom>
        </p:spPr>
      </p:pic>
      <p:pic>
        <p:nvPicPr>
          <p:cNvPr id="15" name="Picture 71">
            <a:extLst>
              <a:ext uri="{FF2B5EF4-FFF2-40B4-BE49-F238E27FC236}">
                <a16:creationId xmlns:a16="http://schemas.microsoft.com/office/drawing/2014/main" id="{A5F1D09E-AB11-DE41-8EF1-B0EF35538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747" y="3299450"/>
            <a:ext cx="769589" cy="771620"/>
          </a:xfrm>
          <a:prstGeom prst="rect">
            <a:avLst/>
          </a:prstGeom>
        </p:spPr>
      </p:pic>
      <p:grpSp>
        <p:nvGrpSpPr>
          <p:cNvPr id="16" name="Group 72">
            <a:extLst>
              <a:ext uri="{FF2B5EF4-FFF2-40B4-BE49-F238E27FC236}">
                <a16:creationId xmlns:a16="http://schemas.microsoft.com/office/drawing/2014/main" id="{1D5C0AB6-5B7F-1A4A-93BA-53A669F67249}"/>
              </a:ext>
            </a:extLst>
          </p:cNvPr>
          <p:cNvGrpSpPr>
            <a:grpSpLocks noChangeAspect="1"/>
          </p:cNvGrpSpPr>
          <p:nvPr/>
        </p:nvGrpSpPr>
        <p:grpSpPr>
          <a:xfrm>
            <a:off x="8104188" y="3245588"/>
            <a:ext cx="607390" cy="825482"/>
            <a:chOff x="6305511" y="2372091"/>
            <a:chExt cx="1606868" cy="2183836"/>
          </a:xfrm>
        </p:grpSpPr>
        <p:pic>
          <p:nvPicPr>
            <p:cNvPr id="17" name="Picture 73">
              <a:extLst>
                <a:ext uri="{FF2B5EF4-FFF2-40B4-BE49-F238E27FC236}">
                  <a16:creationId xmlns:a16="http://schemas.microsoft.com/office/drawing/2014/main" id="{14BC3F90-4F41-0A4B-BBAF-F9253A47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511" y="2372091"/>
              <a:ext cx="1606868" cy="1130141"/>
            </a:xfrm>
            <a:prstGeom prst="rect">
              <a:avLst/>
            </a:prstGeom>
          </p:spPr>
        </p:pic>
        <p:pic>
          <p:nvPicPr>
            <p:cNvPr id="18" name="Picture 74">
              <a:extLst>
                <a:ext uri="{FF2B5EF4-FFF2-40B4-BE49-F238E27FC236}">
                  <a16:creationId xmlns:a16="http://schemas.microsoft.com/office/drawing/2014/main" id="{84A9B410-A8FE-3643-ACF5-5FDC3869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5041" y="3375779"/>
              <a:ext cx="1557338" cy="1180148"/>
            </a:xfrm>
            <a:prstGeom prst="rect">
              <a:avLst/>
            </a:prstGeom>
          </p:spPr>
        </p:pic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24B9805-E377-6344-A163-19622BE8621F}"/>
              </a:ext>
            </a:extLst>
          </p:cNvPr>
          <p:cNvSpPr/>
          <p:nvPr/>
        </p:nvSpPr>
        <p:spPr>
          <a:xfrm>
            <a:off x="4330262" y="4139825"/>
            <a:ext cx="4813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Hermetically-sealed in air to fully contain specimens and avoid contamination release</a:t>
            </a:r>
          </a:p>
        </p:txBody>
      </p:sp>
      <p:pic>
        <p:nvPicPr>
          <p:cNvPr id="20" name="Picture 47">
            <a:extLst>
              <a:ext uri="{FF2B5EF4-FFF2-40B4-BE49-F238E27FC236}">
                <a16:creationId xmlns:a16="http://schemas.microsoft.com/office/drawing/2014/main" id="{0FC6AC7E-CEAD-D347-BF00-1BBA6226C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655" y="4085001"/>
            <a:ext cx="2846070" cy="1363028"/>
          </a:xfrm>
          <a:prstGeom prst="rect">
            <a:avLst/>
          </a:prstGeom>
        </p:spPr>
      </p:pic>
      <p:sp>
        <p:nvSpPr>
          <p:cNvPr id="21" name="TextBox 33">
            <a:extLst>
              <a:ext uri="{FF2B5EF4-FFF2-40B4-BE49-F238E27FC236}">
                <a16:creationId xmlns:a16="http://schemas.microsoft.com/office/drawing/2014/main" id="{B10E26E7-884E-634D-B6FB-B534C40DCD22}"/>
              </a:ext>
            </a:extLst>
          </p:cNvPr>
          <p:cNvSpPr txBox="1"/>
          <p:nvPr/>
        </p:nvSpPr>
        <p:spPr>
          <a:xfrm>
            <a:off x="1185218" y="5536540"/>
            <a:ext cx="2949389" cy="6463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With remote handling features (captive nuts in cover boxes) for 3 boxes that </a:t>
            </a: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contained</a:t>
            </a:r>
            <a:r>
              <a:rPr kumimoji="0" lang="en-US" sz="1200" kern="0" dirty="0">
                <a:solidFill>
                  <a:prstClr val="black"/>
                </a:solidFill>
                <a:latin typeface="Calibri" panose="020F0502020204030204"/>
              </a:rPr>
              <a:t> irradiated specimens</a:t>
            </a:r>
          </a:p>
        </p:txBody>
      </p:sp>
      <p:cxnSp>
        <p:nvCxnSpPr>
          <p:cNvPr id="22" name="Straight Arrow Connector 34">
            <a:extLst>
              <a:ext uri="{FF2B5EF4-FFF2-40B4-BE49-F238E27FC236}">
                <a16:creationId xmlns:a16="http://schemas.microsoft.com/office/drawing/2014/main" id="{E48CAB0A-881E-F149-AC20-C5C4D36FA8D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659913" y="5016106"/>
            <a:ext cx="810292" cy="52043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35">
            <a:extLst>
              <a:ext uri="{FF2B5EF4-FFF2-40B4-BE49-F238E27FC236}">
                <a16:creationId xmlns:a16="http://schemas.microsoft.com/office/drawing/2014/main" id="{DDC06255-701E-844F-990C-11432546EB80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2057683" y="5279975"/>
            <a:ext cx="602230" cy="25656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4" name="Picture 36">
            <a:extLst>
              <a:ext uri="{FF2B5EF4-FFF2-40B4-BE49-F238E27FC236}">
                <a16:creationId xmlns:a16="http://schemas.microsoft.com/office/drawing/2014/main" id="{4A4EB1C1-096D-5A40-831A-FBDE00FA1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28343"/>
            <a:ext cx="1171575" cy="852488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2BC05FAF-451F-9548-A43F-AAE9420D4A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0968" y="1390998"/>
            <a:ext cx="1042689" cy="684658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C311395C-0BCE-434B-8C9A-15122ED7A9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4224" y="2112032"/>
            <a:ext cx="630539" cy="512597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15DCE55-0A37-0641-AF8F-A021CFB67223}"/>
              </a:ext>
            </a:extLst>
          </p:cNvPr>
          <p:cNvSpPr/>
          <p:nvPr/>
        </p:nvSpPr>
        <p:spPr>
          <a:xfrm>
            <a:off x="4403288" y="2603760"/>
            <a:ext cx="1325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POCO ZXF-5Q </a:t>
            </a:r>
            <a:r>
              <a:rPr lang="en-US" altLang="ja-JP" sz="12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graphite slug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EA80B0A8-7D7F-9A43-8632-E1D1C2510107}"/>
              </a:ext>
            </a:extLst>
          </p:cNvPr>
          <p:cNvSpPr/>
          <p:nvPr/>
        </p:nvSpPr>
        <p:spPr bwMode="auto">
          <a:xfrm rot="20988480">
            <a:off x="1623095" y="1692965"/>
            <a:ext cx="1224000" cy="12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AFC0EDC-C004-C64C-AF58-92B72254FFF3}"/>
              </a:ext>
            </a:extLst>
          </p:cNvPr>
          <p:cNvSpPr txBox="1"/>
          <p:nvPr/>
        </p:nvSpPr>
        <p:spPr>
          <a:xfrm rot="20523177">
            <a:off x="1313945" y="3271514"/>
            <a:ext cx="24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solidFill>
                  <a:srgbClr val="FF3300"/>
                </a:solidFill>
              </a:rPr>
              <a:t>Radioactive Specimens </a:t>
            </a:r>
          </a:p>
          <a:p>
            <a:r>
              <a:rPr kumimoji="1" lang="en-US" altLang="ja-JP" sz="1800" b="1" dirty="0">
                <a:solidFill>
                  <a:srgbClr val="FF3300"/>
                </a:solidFill>
              </a:rPr>
              <a:t>Irradiated at BLIP</a:t>
            </a:r>
            <a:endParaRPr kumimoji="1" lang="ja-JP" altLang="en-US" sz="1800" b="1" dirty="0">
              <a:solidFill>
                <a:srgbClr val="FF3300"/>
              </a:solidFill>
            </a:endParaRPr>
          </a:p>
        </p:txBody>
      </p:sp>
      <p:sp>
        <p:nvSpPr>
          <p:cNvPr id="30" name="下矢印 29">
            <a:extLst>
              <a:ext uri="{FF2B5EF4-FFF2-40B4-BE49-F238E27FC236}">
                <a16:creationId xmlns:a16="http://schemas.microsoft.com/office/drawing/2014/main" id="{B80D65F3-20FB-174F-A59D-EDBD0430D53D}"/>
              </a:ext>
            </a:extLst>
          </p:cNvPr>
          <p:cNvSpPr/>
          <p:nvPr/>
        </p:nvSpPr>
        <p:spPr bwMode="auto">
          <a:xfrm rot="9641172">
            <a:off x="2292562" y="2888826"/>
            <a:ext cx="377181" cy="38884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51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07A1F-5E90-E148-892D-75EE1315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Successful Beam Exposure at 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BD389-336F-FD43-89D1-3C31B445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13" y="842102"/>
            <a:ext cx="4200717" cy="2033183"/>
          </a:xfrm>
          <a:prstGeom prst="rect">
            <a:avLst/>
          </a:prstGeom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33C2363D-5BE6-5D4A-911E-E1C9F18F6B16}"/>
              </a:ext>
            </a:extLst>
          </p:cNvPr>
          <p:cNvSpPr txBox="1"/>
          <p:nvPr/>
        </p:nvSpPr>
        <p:spPr>
          <a:xfrm>
            <a:off x="6735539" y="1017748"/>
            <a:ext cx="2267247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solidFill>
                  <a:srgbClr val="FF0000"/>
                </a:solidFill>
              </a:rPr>
              <a:t>BOX</a:t>
            </a:r>
            <a:r>
              <a:rPr kumimoji="1" lang="en-US" altLang="ja-JP" sz="1800" b="1" dirty="0">
                <a:solidFill>
                  <a:srgbClr val="FF0000"/>
                </a:solidFill>
              </a:rPr>
              <a:t>-3</a:t>
            </a:r>
          </a:p>
          <a:p>
            <a:r>
              <a:rPr kumimoji="1" lang="en-US" altLang="ja-JP" sz="1800" dirty="0"/>
              <a:t>Ti-6Al-4V  Gr5 </a:t>
            </a:r>
            <a:endParaRPr lang="en-US" altLang="ja-JP" sz="1800" dirty="0"/>
          </a:p>
          <a:p>
            <a:r>
              <a:rPr kumimoji="1" lang="en-US" altLang="ja-JP" sz="1800" dirty="0"/>
              <a:t>Ti-3Al-2.5V Gr9</a:t>
            </a:r>
          </a:p>
          <a:p>
            <a:r>
              <a:rPr lang="en-US" altLang="ja-JP" sz="1800" dirty="0" err="1"/>
              <a:t>SiC</a:t>
            </a:r>
            <a:r>
              <a:rPr lang="en-US" altLang="ja-JP" sz="1800" dirty="0"/>
              <a:t>-coated Graphite IG-630U</a:t>
            </a:r>
            <a:r>
              <a:rPr kumimoji="1" lang="en-US" altLang="ja-JP" sz="1800" dirty="0"/>
              <a:t> </a:t>
            </a:r>
            <a:endParaRPr kumimoji="1" lang="ja-JP" altLang="en-US" sz="1800" dirty="0"/>
          </a:p>
        </p:txBody>
      </p:sp>
      <p:pic>
        <p:nvPicPr>
          <p:cNvPr id="6" name="図 10">
            <a:extLst>
              <a:ext uri="{FF2B5EF4-FFF2-40B4-BE49-F238E27FC236}">
                <a16:creationId xmlns:a16="http://schemas.microsoft.com/office/drawing/2014/main" id="{F813AA25-1BF8-F14A-B787-E043BFE5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b="36333"/>
          <a:stretch/>
        </p:blipFill>
        <p:spPr>
          <a:xfrm>
            <a:off x="228600" y="900312"/>
            <a:ext cx="1985133" cy="2160459"/>
          </a:xfrm>
          <a:prstGeom prst="rect">
            <a:avLst/>
          </a:prstGeom>
        </p:spPr>
      </p:pic>
      <p:pic>
        <p:nvPicPr>
          <p:cNvPr id="7" name="図 11">
            <a:extLst>
              <a:ext uri="{FF2B5EF4-FFF2-40B4-BE49-F238E27FC236}">
                <a16:creationId xmlns:a16="http://schemas.microsoft.com/office/drawing/2014/main" id="{CCCF5E92-75E8-FD4C-803A-9A8A7474D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91156"/>
            <a:ext cx="2804661" cy="3739548"/>
          </a:xfrm>
          <a:prstGeom prst="rect">
            <a:avLst/>
          </a:prstGeom>
        </p:spPr>
      </p:pic>
      <p:sp>
        <p:nvSpPr>
          <p:cNvPr id="8" name="正方形/長方形 12">
            <a:extLst>
              <a:ext uri="{FF2B5EF4-FFF2-40B4-BE49-F238E27FC236}">
                <a16:creationId xmlns:a16="http://schemas.microsoft.com/office/drawing/2014/main" id="{976D7402-EAE2-3340-B32C-BCE41254F850}"/>
              </a:ext>
            </a:extLst>
          </p:cNvPr>
          <p:cNvSpPr/>
          <p:nvPr/>
        </p:nvSpPr>
        <p:spPr>
          <a:xfrm>
            <a:off x="1512978" y="6271053"/>
            <a:ext cx="141897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600" dirty="0"/>
              <a:t>Sep.26(Wed)</a:t>
            </a:r>
          </a:p>
          <a:p>
            <a:r>
              <a:rPr lang="en-US" altLang="ja-JP" sz="1600" dirty="0"/>
              <a:t>@</a:t>
            </a:r>
            <a:r>
              <a:rPr lang="en-US" altLang="ja-JP" sz="1600" dirty="0" err="1"/>
              <a:t>HiRadMat</a:t>
            </a:r>
            <a:r>
              <a:rPr lang="en-US" altLang="ja-JP" sz="1600" dirty="0"/>
              <a:t>  </a:t>
            </a:r>
          </a:p>
        </p:txBody>
      </p:sp>
      <p:pic>
        <p:nvPicPr>
          <p:cNvPr id="9" name="図 13">
            <a:extLst>
              <a:ext uri="{FF2B5EF4-FFF2-40B4-BE49-F238E27FC236}">
                <a16:creationId xmlns:a16="http://schemas.microsoft.com/office/drawing/2014/main" id="{A363B17A-9E65-2242-8361-DD4622716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94" r="15537"/>
          <a:stretch/>
        </p:blipFill>
        <p:spPr>
          <a:xfrm>
            <a:off x="2991327" y="3107823"/>
            <a:ext cx="2892287" cy="3748005"/>
          </a:xfrm>
          <a:prstGeom prst="rect">
            <a:avLst/>
          </a:prstGeom>
        </p:spPr>
      </p:pic>
      <p:pic>
        <p:nvPicPr>
          <p:cNvPr id="10" name="図 14">
            <a:extLst>
              <a:ext uri="{FF2B5EF4-FFF2-40B4-BE49-F238E27FC236}">
                <a16:creationId xmlns:a16="http://schemas.microsoft.com/office/drawing/2014/main" id="{93F360B4-9286-2544-A35D-2B5715DD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5957"/>
          <a:stretch/>
        </p:blipFill>
        <p:spPr>
          <a:xfrm>
            <a:off x="5956012" y="2749120"/>
            <a:ext cx="3187988" cy="2709349"/>
          </a:xfrm>
          <a:prstGeom prst="rect">
            <a:avLst/>
          </a:prstGeom>
        </p:spPr>
      </p:pic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9AB0DB33-DB31-0742-9E1E-8F08EA26BD22}"/>
              </a:ext>
            </a:extLst>
          </p:cNvPr>
          <p:cNvSpPr/>
          <p:nvPr/>
        </p:nvSpPr>
        <p:spPr>
          <a:xfrm>
            <a:off x="5979579" y="5538958"/>
            <a:ext cx="3086262" cy="1231106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October 1 – 2, 2018 4:00am</a:t>
            </a:r>
          </a:p>
          <a:p>
            <a:r>
              <a:rPr lang="en-US" altLang="ja-JP" sz="1800" dirty="0">
                <a:solidFill>
                  <a:srgbClr val="FF0000"/>
                </a:solidFill>
              </a:rPr>
              <a:t>BeGrid2 Exposure has been completed !</a:t>
            </a:r>
          </a:p>
          <a:p>
            <a:r>
              <a:rPr lang="en-US" altLang="ja-JP" sz="2000" b="1" i="1" dirty="0">
                <a:solidFill>
                  <a:srgbClr val="FF0000"/>
                </a:solidFill>
              </a:rPr>
              <a:t>PIE to begin in July 2019</a:t>
            </a:r>
            <a:endParaRPr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2" name="正方形/長方形 15">
            <a:extLst>
              <a:ext uri="{FF2B5EF4-FFF2-40B4-BE49-F238E27FC236}">
                <a16:creationId xmlns:a16="http://schemas.microsoft.com/office/drawing/2014/main" id="{B9D8F8F0-473F-E54E-B595-7AECA1C712EE}"/>
              </a:ext>
            </a:extLst>
          </p:cNvPr>
          <p:cNvSpPr/>
          <p:nvPr/>
        </p:nvSpPr>
        <p:spPr>
          <a:xfrm>
            <a:off x="25161" y="2812072"/>
            <a:ext cx="267945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3 boxes with irradiated-specimens</a:t>
            </a:r>
          </a:p>
          <a:p>
            <a:r>
              <a:rPr lang="en-US" altLang="ja-JP" sz="1400" dirty="0"/>
              <a:t>assembled at PNNL hot-cell</a:t>
            </a:r>
          </a:p>
        </p:txBody>
      </p:sp>
      <p:sp>
        <p:nvSpPr>
          <p:cNvPr id="13" name="テキスト ボックス 16">
            <a:extLst>
              <a:ext uri="{FF2B5EF4-FFF2-40B4-BE49-F238E27FC236}">
                <a16:creationId xmlns:a16="http://schemas.microsoft.com/office/drawing/2014/main" id="{F4DFA39E-9EA7-6948-AB47-5338E334E413}"/>
              </a:ext>
            </a:extLst>
          </p:cNvPr>
          <p:cNvSpPr txBox="1"/>
          <p:nvPr/>
        </p:nvSpPr>
        <p:spPr>
          <a:xfrm>
            <a:off x="4201624" y="2812072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K</a:t>
            </a:r>
            <a:r>
              <a:rPr kumimoji="1" lang="en-US" altLang="ja-JP" sz="1100" dirty="0" err="1"/>
              <a:t>.Ammigan</a:t>
            </a:r>
            <a:r>
              <a:rPr lang="en-US" altLang="ja-JP" sz="1100" dirty="0"/>
              <a:t>,</a:t>
            </a:r>
            <a:r>
              <a:rPr kumimoji="1" lang="en-US" altLang="ja-JP" sz="1100" dirty="0"/>
              <a:t> RaDIATE2018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5342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248E-3D9A-B94F-A2C2-25602922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work in 2019/2020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7045E-E4B5-F046-878F-DCA94E7EC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8083"/>
            <a:ext cx="8672513" cy="4987867"/>
          </a:xfrm>
        </p:spPr>
        <p:txBody>
          <a:bodyPr/>
          <a:lstStyle/>
          <a:p>
            <a:r>
              <a:rPr lang="en-US" sz="2000" dirty="0"/>
              <a:t>Complete PIE on specimens from BLIP irradiation and subsequent </a:t>
            </a:r>
            <a:r>
              <a:rPr lang="en-US" sz="2000" dirty="0" err="1"/>
              <a:t>HiRadMat</a:t>
            </a:r>
            <a:r>
              <a:rPr lang="en-US" sz="2000" dirty="0"/>
              <a:t> in-beam thermal shock test</a:t>
            </a:r>
          </a:p>
          <a:p>
            <a:pPr lvl="1"/>
            <a:r>
              <a:rPr lang="en-US" sz="1800" dirty="0"/>
              <a:t>New, interesting </a:t>
            </a:r>
            <a:r>
              <a:rPr lang="en-US" sz="1800" dirty="0" err="1"/>
              <a:t>Ti</a:t>
            </a:r>
            <a:r>
              <a:rPr lang="en-US" sz="1800" dirty="0"/>
              <a:t> alloys irradiated up to 0.95 DPA at BLIP</a:t>
            </a:r>
          </a:p>
          <a:p>
            <a:pPr lvl="1"/>
            <a:r>
              <a:rPr lang="en-US" sz="1800" dirty="0"/>
              <a:t>Grade 5 &amp; 23 </a:t>
            </a:r>
            <a:r>
              <a:rPr lang="en-US" sz="1800" dirty="0" err="1"/>
              <a:t>Ti</a:t>
            </a:r>
            <a:r>
              <a:rPr lang="en-US" sz="1800" dirty="0"/>
              <a:t> alloys and </a:t>
            </a:r>
            <a:r>
              <a:rPr lang="en-US" sz="1800" dirty="0" err="1"/>
              <a:t>SiC</a:t>
            </a:r>
            <a:r>
              <a:rPr lang="en-US" sz="1800" dirty="0"/>
              <a:t>-coated graphite from </a:t>
            </a:r>
            <a:r>
              <a:rPr lang="en-US" sz="1800" dirty="0" err="1"/>
              <a:t>HiRadMat</a:t>
            </a:r>
            <a:endParaRPr lang="en-US" sz="1800" dirty="0"/>
          </a:p>
          <a:p>
            <a:r>
              <a:rPr lang="en-US" sz="2000" dirty="0"/>
              <a:t>Perform high-cycle fatigue testing on </a:t>
            </a:r>
            <a:r>
              <a:rPr lang="en-US" sz="2000" dirty="0" err="1"/>
              <a:t>Ti</a:t>
            </a:r>
            <a:r>
              <a:rPr lang="en-US" sz="2000" dirty="0"/>
              <a:t> alloys from BLIP irradiation</a:t>
            </a:r>
          </a:p>
          <a:p>
            <a:pPr lvl="1"/>
            <a:r>
              <a:rPr lang="en-US" sz="1800" dirty="0"/>
              <a:t>Macro-scale bend testing at Fermilab begins this summer</a:t>
            </a:r>
          </a:p>
          <a:p>
            <a:pPr lvl="1"/>
            <a:r>
              <a:rPr lang="en-US" sz="1800" dirty="0" err="1"/>
              <a:t>Meso</a:t>
            </a:r>
            <a:r>
              <a:rPr lang="en-US" sz="1800" dirty="0"/>
              <a:t>-scale high frequency testing at CCFE begins this summer</a:t>
            </a:r>
          </a:p>
          <a:p>
            <a:r>
              <a:rPr lang="en-US" sz="2000" dirty="0"/>
              <a:t>Perform ion-beam irradiation on </a:t>
            </a:r>
            <a:r>
              <a:rPr lang="en-US" sz="2000" dirty="0" err="1"/>
              <a:t>Ti</a:t>
            </a:r>
            <a:r>
              <a:rPr lang="en-US" sz="2000" dirty="0"/>
              <a:t> alloys at HIT (High Fluence </a:t>
            </a:r>
            <a:r>
              <a:rPr lang="en-US" sz="2000" dirty="0" err="1"/>
              <a:t>Irradation</a:t>
            </a:r>
            <a:r>
              <a:rPr lang="en-US" sz="2000" dirty="0"/>
              <a:t> Facility at Tokai) and MIBL (Michigan Ion Beam Laboratory)</a:t>
            </a:r>
          </a:p>
          <a:p>
            <a:pPr lvl="1"/>
            <a:r>
              <a:rPr lang="en-US" sz="1800" dirty="0"/>
              <a:t>Ion beam irradiation offers capability to study microstructure evolution up to 10 DPA in a short amount of time and without activation of specimens</a:t>
            </a:r>
          </a:p>
          <a:p>
            <a:endParaRPr lang="en-US" sz="2000" dirty="0"/>
          </a:p>
        </p:txBody>
      </p:sp>
      <p:pic>
        <p:nvPicPr>
          <p:cNvPr id="4" name="図 1">
            <a:extLst>
              <a:ext uri="{FF2B5EF4-FFF2-40B4-BE49-F238E27FC236}">
                <a16:creationId xmlns:a16="http://schemas.microsoft.com/office/drawing/2014/main" id="{0C3B5E41-A0EC-5946-969E-C6B90B30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41" y="4512113"/>
            <a:ext cx="3033761" cy="171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3">
            <a:extLst>
              <a:ext uri="{FF2B5EF4-FFF2-40B4-BE49-F238E27FC236}">
                <a16:creationId xmlns:a16="http://schemas.microsoft.com/office/drawing/2014/main" id="{F910F980-73A7-AE4E-B77B-D68350E9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3" y="4512113"/>
            <a:ext cx="3077515" cy="1729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グループ化 17">
            <a:extLst>
              <a:ext uri="{FF2B5EF4-FFF2-40B4-BE49-F238E27FC236}">
                <a16:creationId xmlns:a16="http://schemas.microsoft.com/office/drawing/2014/main" id="{D626C211-443F-FE40-86CA-ED988876A77F}"/>
              </a:ext>
            </a:extLst>
          </p:cNvPr>
          <p:cNvGrpSpPr/>
          <p:nvPr/>
        </p:nvGrpSpPr>
        <p:grpSpPr>
          <a:xfrm>
            <a:off x="6635415" y="4512114"/>
            <a:ext cx="2300952" cy="1729270"/>
            <a:chOff x="6687255" y="3069115"/>
            <a:chExt cx="2296998" cy="1695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図 13">
              <a:extLst>
                <a:ext uri="{FF2B5EF4-FFF2-40B4-BE49-F238E27FC236}">
                  <a16:creationId xmlns:a16="http://schemas.microsoft.com/office/drawing/2014/main" id="{064D0DD3-6454-D94A-8EF9-570C73C5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7255" y="3069115"/>
              <a:ext cx="2195137" cy="1695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テキスト ボックス 15">
              <a:extLst>
                <a:ext uri="{FF2B5EF4-FFF2-40B4-BE49-F238E27FC236}">
                  <a16:creationId xmlns:a16="http://schemas.microsoft.com/office/drawing/2014/main" id="{14C3750B-7129-9F46-8A66-8479AA504F21}"/>
                </a:ext>
              </a:extLst>
            </p:cNvPr>
            <p:cNvSpPr txBox="1"/>
            <p:nvPr/>
          </p:nvSpPr>
          <p:spPr>
            <a:xfrm>
              <a:off x="7484375" y="3146692"/>
              <a:ext cx="1371773" cy="290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Specimen Holder</a:t>
              </a:r>
              <a:endParaRPr kumimoji="1" lang="ja-JP" altLang="en-US" sz="1000" dirty="0"/>
            </a:p>
          </p:txBody>
        </p:sp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4DA623D8-D229-F541-98BC-32BF7C58DC37}"/>
                </a:ext>
              </a:extLst>
            </p:cNvPr>
            <p:cNvSpPr txBox="1"/>
            <p:nvPr/>
          </p:nvSpPr>
          <p:spPr>
            <a:xfrm>
              <a:off x="6752394" y="4425963"/>
              <a:ext cx="1623006" cy="290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Beam Profile Monitor</a:t>
              </a:r>
              <a:endParaRPr kumimoji="1" lang="ja-JP" altLang="en-US" sz="1000" dirty="0"/>
            </a:p>
          </p:txBody>
        </p:sp>
        <p:sp>
          <p:nvSpPr>
            <p:cNvPr id="10" name="正方形/長方形 16">
              <a:extLst>
                <a:ext uri="{FF2B5EF4-FFF2-40B4-BE49-F238E27FC236}">
                  <a16:creationId xmlns:a16="http://schemas.microsoft.com/office/drawing/2014/main" id="{99E36668-0DA0-F647-A016-013EA69D699E}"/>
                </a:ext>
              </a:extLst>
            </p:cNvPr>
            <p:cNvSpPr/>
            <p:nvPr/>
          </p:nvSpPr>
          <p:spPr>
            <a:xfrm>
              <a:off x="8305733" y="4414410"/>
              <a:ext cx="678520" cy="299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b="1" dirty="0"/>
                <a:t>25mm</a:t>
              </a:r>
              <a:endParaRPr lang="ja-JP" alt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72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6CAB-FC25-994E-8CAB-FE26A3F6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9964"/>
            <a:ext cx="7237071" cy="641739"/>
          </a:xfrm>
        </p:spPr>
        <p:txBody>
          <a:bodyPr/>
          <a:lstStyle/>
          <a:p>
            <a:r>
              <a:rPr lang="en-US" sz="2400" dirty="0"/>
              <a:t>US-Japan Program: A Significant Part of the Global High Power Targetry (HPT) R&amp;D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A0C6-665F-674C-AD76-224D9009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impact of the US-Japan Target Materials project is much broader than just the </a:t>
            </a:r>
            <a:r>
              <a:rPr lang="en-US" sz="2000" dirty="0" err="1"/>
              <a:t>Ti</a:t>
            </a:r>
            <a:r>
              <a:rPr lang="en-US" sz="2000" dirty="0"/>
              <a:t> alloy and </a:t>
            </a:r>
            <a:r>
              <a:rPr lang="en-US" sz="2000" dirty="0" err="1"/>
              <a:t>SiC</a:t>
            </a:r>
            <a:r>
              <a:rPr lang="en-US" sz="2000" dirty="0"/>
              <a:t> graphite studies described here. </a:t>
            </a:r>
          </a:p>
          <a:p>
            <a:r>
              <a:rPr lang="en-US" sz="2000" dirty="0"/>
              <a:t>Via the RaDIATE collaboration, it has contributed to establishing the methods, technology and procedures for evaluating and developing candidate materials for the future.</a:t>
            </a:r>
          </a:p>
          <a:p>
            <a:r>
              <a:rPr lang="en-US" sz="2000" dirty="0"/>
              <a:t>The HPT R&amp;D Roadmap, currently under development, draws upon these experiences to plot the path to a desired Targetry R&amp;D Capability Platform</a:t>
            </a: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1612030B-2C27-A949-A336-BDE2555E0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1" b="3346"/>
          <a:stretch/>
        </p:blipFill>
        <p:spPr>
          <a:xfrm>
            <a:off x="3679228" y="3502254"/>
            <a:ext cx="5365122" cy="269410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E9077C8-FEC3-A841-9F06-1F0929B77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9"/>
          <a:stretch/>
        </p:blipFill>
        <p:spPr bwMode="auto">
          <a:xfrm>
            <a:off x="404844" y="3502255"/>
            <a:ext cx="3131147" cy="26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BD635-569F-674B-81AC-7E41DBC318ED}"/>
              </a:ext>
            </a:extLst>
          </p:cNvPr>
          <p:cNvSpPr txBox="1"/>
          <p:nvPr/>
        </p:nvSpPr>
        <p:spPr>
          <a:xfrm>
            <a:off x="1061874" y="4221249"/>
            <a:ext cx="13878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20404756" lon="919147" rev="21490983"/>
              </a:camera>
              <a:lightRig rig="threePt" dir="t"/>
            </a:scene3d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!!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Multi-MW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Targets Ahead</a:t>
            </a:r>
          </a:p>
        </p:txBody>
      </p:sp>
    </p:spTree>
    <p:extLst>
      <p:ext uri="{BB962C8B-B14F-4D97-AF65-F5344CB8AC3E}">
        <p14:creationId xmlns:p14="http://schemas.microsoft.com/office/powerpoint/2010/main" val="130775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7B8878-6382-6C45-9732-5AA80F2BEE2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-3339" b="-3485"/>
          <a:stretch/>
        </p:blipFill>
        <p:spPr>
          <a:xfrm rot="5400000">
            <a:off x="208677" y="811197"/>
            <a:ext cx="6987054" cy="559791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97792-79BA-7B45-AA33-FB4C349A9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8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luspng.com/img-png/zigzag-road-png-road-clipart-960.png">
            <a:extLst>
              <a:ext uri="{FF2B5EF4-FFF2-40B4-BE49-F238E27FC236}">
                <a16:creationId xmlns:a16="http://schemas.microsoft.com/office/drawing/2014/main" id="{1C0292C6-EA5B-DA48-B3A3-9A97F235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" y="995423"/>
            <a:ext cx="9144000" cy="52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D6D9-FA11-9C48-8F57-CC44C52F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50" y="995422"/>
            <a:ext cx="9167150" cy="5231206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56000">
                <a:schemeClr val="bg2">
                  <a:lumMod val="85000"/>
                  <a:alpha val="86000"/>
                </a:schemeClr>
              </a:gs>
              <a:gs pos="74000">
                <a:schemeClr val="bg1">
                  <a:lumMod val="85000"/>
                  <a:alpha val="54000"/>
                </a:schemeClr>
              </a:gs>
              <a:gs pos="100000">
                <a:schemeClr val="accent6">
                  <a:lumMod val="64000"/>
                  <a:lumOff val="36000"/>
                  <a:alpha val="0"/>
                </a:schemeClr>
              </a:gs>
            </a:gsLst>
            <a:lin ang="2700000" scaled="1"/>
            <a:tileRect/>
          </a:gradFill>
        </p:spPr>
        <p:txBody>
          <a:bodyPr lIns="274320" tIns="182880" rIns="3017520"/>
          <a:lstStyle/>
          <a:p>
            <a:pPr marL="0" indent="0">
              <a:buNone/>
            </a:pPr>
            <a:r>
              <a:rPr lang="en-US" dirty="0"/>
              <a:t>Destination: HPT R&amp;D Capability Platform</a:t>
            </a:r>
          </a:p>
          <a:p>
            <a:r>
              <a:rPr lang="en-US" sz="2000" dirty="0"/>
              <a:t>Established Methods and Technologies to support Multi-MW Target Facilities of the future</a:t>
            </a:r>
          </a:p>
          <a:p>
            <a:pPr marL="0" indent="0">
              <a:buNone/>
            </a:pPr>
            <a:r>
              <a:rPr lang="en-US" dirty="0"/>
              <a:t>Multiple Lanes: Materials and Technology</a:t>
            </a:r>
          </a:p>
          <a:p>
            <a:r>
              <a:rPr lang="en-US" sz="2000" dirty="0"/>
              <a:t>e.g. Ion beam irradiations and micro-mechanics</a:t>
            </a:r>
          </a:p>
          <a:p>
            <a:r>
              <a:rPr lang="en-US" sz="2000" dirty="0"/>
              <a:t>e.g. Ab initio and molecular dynamics modeling</a:t>
            </a:r>
          </a:p>
          <a:p>
            <a:r>
              <a:rPr lang="en-US" sz="2000" dirty="0"/>
              <a:t>e.g. AI empowered robotic remote handling</a:t>
            </a:r>
          </a:p>
          <a:p>
            <a:pPr marL="0" indent="0">
              <a:buNone/>
            </a:pPr>
            <a:r>
              <a:rPr lang="en-US" dirty="0"/>
              <a:t>Milestones: </a:t>
            </a:r>
          </a:p>
          <a:p>
            <a:r>
              <a:rPr lang="en-US" sz="2000" dirty="0"/>
              <a:t>When critical capabilities are expected</a:t>
            </a:r>
            <a:br>
              <a:rPr lang="en-US" sz="2000" dirty="0"/>
            </a:br>
            <a:r>
              <a:rPr lang="en-US" sz="2000" dirty="0"/>
              <a:t>to be available</a:t>
            </a:r>
          </a:p>
          <a:p>
            <a:pPr marL="0" indent="0">
              <a:buNone/>
            </a:pPr>
            <a:r>
              <a:rPr lang="en-US" dirty="0"/>
              <a:t>Off-ramps:</a:t>
            </a:r>
          </a:p>
          <a:p>
            <a:r>
              <a:rPr lang="en-US" sz="2000" dirty="0"/>
              <a:t>Readiness to inform design &amp; operation</a:t>
            </a:r>
            <a:br>
              <a:rPr lang="en-US" sz="2000" dirty="0"/>
            </a:br>
            <a:r>
              <a:rPr lang="en-US" sz="2000" dirty="0"/>
              <a:t>of anticipated target facilities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844A6-096F-B942-BDF2-F8246507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HPT R&amp;D Roadmap</a:t>
            </a:r>
          </a:p>
        </p:txBody>
      </p:sp>
    </p:spTree>
    <p:extLst>
      <p:ext uri="{BB962C8B-B14F-4D97-AF65-F5344CB8AC3E}">
        <p14:creationId xmlns:p14="http://schemas.microsoft.com/office/powerpoint/2010/main" val="4219389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272965F-4745-AE4F-BB8D-2EAA8168E38C}"/>
              </a:ext>
            </a:extLst>
          </p:cNvPr>
          <p:cNvSpPr txBox="1">
            <a:spLocks/>
          </p:cNvSpPr>
          <p:nvPr/>
        </p:nvSpPr>
        <p:spPr>
          <a:xfrm>
            <a:off x="155448" y="145110"/>
            <a:ext cx="8259347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/>
              <a:t>Targetry Materials Science and Technology Lab Initiative </a:t>
            </a:r>
            <a:r>
              <a:rPr lang="en-US" sz="1800" b="0" i="1" dirty="0"/>
              <a:t>Building the infrastructure to support the HPT materials R&amp;D program</a:t>
            </a:r>
            <a:endParaRPr lang="en-US" b="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67BB8D-11DA-0747-B6AE-0CD3281A0515}"/>
              </a:ext>
            </a:extLst>
          </p:cNvPr>
          <p:cNvSpPr txBox="1">
            <a:spLocks/>
          </p:cNvSpPr>
          <p:nvPr/>
        </p:nvSpPr>
        <p:spPr>
          <a:xfrm>
            <a:off x="157298" y="1414976"/>
            <a:ext cx="6266649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itchFamily="34" charset="0"/>
              <a:buNone/>
            </a:pPr>
            <a:r>
              <a:rPr lang="en-US" sz="2000" i="1" dirty="0">
                <a:solidFill>
                  <a:schemeClr val="tx2"/>
                </a:solidFill>
              </a:rPr>
              <a:t>Objectives:</a:t>
            </a:r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Materials science lab capable of activated specimens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Thermal &amp; mechanical testing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Advanced microscopy, including micro-mechanics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Autopsies and activated specimen preparation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Robotics lab to innovate remote handling methods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Thermal test stand for high heat-flux cooling concepts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Alternative thermal shock &amp; irradiation development lab</a:t>
            </a:r>
          </a:p>
          <a:p>
            <a:pPr marL="0" indent="0">
              <a:spcBef>
                <a:spcPts val="1080"/>
              </a:spcBef>
              <a:buFont typeface="Arial" pitchFamily="34" charset="0"/>
              <a:buNone/>
            </a:pPr>
            <a:r>
              <a:rPr lang="en-US" sz="2000" i="1" dirty="0">
                <a:solidFill>
                  <a:schemeClr val="tx2"/>
                </a:solidFill>
              </a:rPr>
              <a:t>Outcomes: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Accelerate and broaden R&amp;D scope to meet material demands and schedule of future HPT facilities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Develop targetry materials science &amp; engineering experts of the future via University collaboration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Synergy of research applications across the DOE complex (HEP, NP, Fusion, NE) and global partners</a:t>
            </a:r>
            <a:endParaRPr lang="en-US" sz="1600" dirty="0">
              <a:solidFill>
                <a:schemeClr val="accent6"/>
              </a:solidFill>
            </a:endParaRPr>
          </a:p>
          <a:p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204882-0327-2A48-AB0F-AC63A5041AB0}"/>
              </a:ext>
            </a:extLst>
          </p:cNvPr>
          <p:cNvSpPr/>
          <p:nvPr/>
        </p:nvSpPr>
        <p:spPr>
          <a:xfrm>
            <a:off x="155448" y="864125"/>
            <a:ext cx="9281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Vision: </a:t>
            </a:r>
            <a:r>
              <a:rPr lang="en-US" sz="2000" dirty="0">
                <a:solidFill>
                  <a:schemeClr val="accent4"/>
                </a:solidFill>
              </a:rPr>
              <a:t>Establish the material science of targets as a core competency at </a:t>
            </a:r>
            <a:r>
              <a:rPr lang="en-US" sz="2000" dirty="0" err="1">
                <a:solidFill>
                  <a:schemeClr val="accent4"/>
                </a:solidFill>
              </a:rPr>
              <a:t>Fermilab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2" name="Picture 2" descr="https://metallography-matters.buehler.com/wp-content/uploads/2017/03/hot-cell-chamber-with-isomet.jpg">
            <a:extLst>
              <a:ext uri="{FF2B5EF4-FFF2-40B4-BE49-F238E27FC236}">
                <a16:creationId xmlns:a16="http://schemas.microsoft.com/office/drawing/2014/main" id="{7803E9FB-E2CD-5C4A-A80F-0D8015F6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43" y="1553880"/>
            <a:ext cx="2639905" cy="1553759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3B726-0EC6-D34A-9588-91C0BD16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85"/>
          <a:stretch/>
        </p:blipFill>
        <p:spPr>
          <a:xfrm>
            <a:off x="6430943" y="3263199"/>
            <a:ext cx="2609577" cy="1553759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781B5D-8B3B-6942-8937-AB2193409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49" b="5273"/>
          <a:stretch/>
        </p:blipFill>
        <p:spPr>
          <a:xfrm>
            <a:off x="6617238" y="4972518"/>
            <a:ext cx="2423282" cy="1119384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323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3600" dirty="0"/>
              <a:t>Summary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854" y="856211"/>
            <a:ext cx="8903931" cy="4446822"/>
          </a:xfrm>
        </p:spPr>
        <p:txBody>
          <a:bodyPr/>
          <a:lstStyle/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Great progress has been made in the study of </a:t>
            </a:r>
            <a:r>
              <a:rPr lang="en-US" altLang="ja-JP" sz="20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 alloys for critical beam window applications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BLIP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HiRadMat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irradiations completed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Preliminary PIE results already impacting material choices for T2K beamline upgrade and LBNF neutrino beamline components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Exciting work ahead in 2019/2020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Extensive PIE work on new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alloys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SiC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coated graphite irradiated at BLIP and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HiRadMat</a:t>
            </a:r>
            <a:endParaRPr lang="en-US" altLang="ja-JP" sz="1800" dirty="0">
              <a:latin typeface="+mn-lt"/>
              <a:ea typeface="小塚ゴシック Pro M" panose="020B0700000000000000" pitchFamily="34" charset="-128"/>
            </a:endParaRP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Ion irradiation of </a:t>
            </a:r>
            <a:r>
              <a:rPr lang="en-US" altLang="ja-JP" sz="1800" dirty="0" err="1">
                <a:latin typeface="+mn-lt"/>
                <a:ea typeface="小塚ゴシック Pro M" panose="020B0700000000000000" pitchFamily="34" charset="-128"/>
              </a:rPr>
              <a:t>Ti</a:t>
            </a:r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 alloys at HIT/MIBL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US-Japan program has played a significant role in the broader HPT R&amp;D program and fostered many beneficial collaborative activities and sincere friendships that go beyond the </a:t>
            </a:r>
            <a:r>
              <a:rPr lang="en-US" altLang="ja-JP" sz="2000">
                <a:latin typeface="+mn-lt"/>
                <a:ea typeface="小塚ゴシック Pro M" panose="020B0700000000000000" pitchFamily="34" charset="-128"/>
              </a:rPr>
              <a:t>individual projects</a:t>
            </a:r>
            <a:endParaRPr lang="en-US" altLang="ja-JP" sz="2000" dirty="0">
              <a:latin typeface="+mn-lt"/>
              <a:ea typeface="小塚ゴシック Pro M" panose="020B0700000000000000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0986" y="4825516"/>
            <a:ext cx="843966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 There has been great effort through the RaDIATE collaboration on other target materials (graphite, beryllium…) as well. </a:t>
            </a:r>
            <a:r>
              <a:rPr lang="en-US" altLang="ja-JP" sz="2000" dirty="0">
                <a:ea typeface="小塚ゴシック Pro M" panose="020B0700000000000000" pitchFamily="34" charset="-128"/>
              </a:rPr>
              <a:t>Promoting </a:t>
            </a:r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this program will make multiplying benefits to the high-power target community worldwide.</a:t>
            </a:r>
            <a:endParaRPr lang="ja-JP" altLang="en-US" sz="2000" dirty="0">
              <a:latin typeface="+mn-lt"/>
              <a:ea typeface="小塚ゴシック Pro M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325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C841-B023-4E45-ADD0-BEA330AA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48876-FEB7-494B-8AAD-F4BCBB134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</p:spTree>
    <p:extLst>
      <p:ext uri="{BB962C8B-B14F-4D97-AF65-F5344CB8AC3E}">
        <p14:creationId xmlns:p14="http://schemas.microsoft.com/office/powerpoint/2010/main" val="13121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 follow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571BC9-1B3A-3643-B355-2A0A1BE7792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2179638" y="1844278"/>
            <a:ext cx="4848225" cy="3636168"/>
          </a:xfrm>
        </p:spPr>
      </p:pic>
    </p:spTree>
    <p:extLst>
      <p:ext uri="{BB962C8B-B14F-4D97-AF65-F5344CB8AC3E}">
        <p14:creationId xmlns:p14="http://schemas.microsoft.com/office/powerpoint/2010/main" val="1448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3976"/>
            <a:ext cx="8686800" cy="641739"/>
          </a:xfrm>
        </p:spPr>
        <p:txBody>
          <a:bodyPr/>
          <a:lstStyle/>
          <a:p>
            <a:r>
              <a:rPr lang="en-US" sz="2800" dirty="0"/>
              <a:t>Specimen capsules from first BLIP irradiation </a:t>
            </a:r>
            <a:r>
              <a:rPr lang="en-US" sz="2800"/>
              <a:t>phase received at PNNL</a:t>
            </a:r>
          </a:p>
        </p:txBody>
      </p:sp>
      <p:pic>
        <p:nvPicPr>
          <p:cNvPr id="4" name="図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8" y="3498685"/>
            <a:ext cx="2898183" cy="2517319"/>
          </a:xfrm>
          <a:prstGeom prst="rect">
            <a:avLst/>
          </a:prstGeom>
        </p:spPr>
      </p:pic>
      <p:pic>
        <p:nvPicPr>
          <p:cNvPr id="5" name="図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258" y="3498686"/>
            <a:ext cx="3036632" cy="25173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図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307" y="3498685"/>
            <a:ext cx="3003951" cy="25173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3" y="869536"/>
            <a:ext cx="4467461" cy="25280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40" y="869536"/>
            <a:ext cx="4467461" cy="2528098"/>
          </a:xfrm>
          <a:prstGeom prst="rect">
            <a:avLst/>
          </a:prstGeom>
        </p:spPr>
      </p:pic>
      <p:sp>
        <p:nvSpPr>
          <p:cNvPr id="9" name="正方形/長方形 10"/>
          <p:cNvSpPr/>
          <p:nvPr/>
        </p:nvSpPr>
        <p:spPr>
          <a:xfrm>
            <a:off x="249559" y="956941"/>
            <a:ext cx="3826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Lab. locates at the famous Hanford site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正方形/長方形 11"/>
          <p:cNvSpPr/>
          <p:nvPr/>
        </p:nvSpPr>
        <p:spPr>
          <a:xfrm>
            <a:off x="4762501" y="970588"/>
            <a:ext cx="42576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Radiochemical Processing Laboratory (RPL)</a:t>
            </a:r>
            <a:endParaRPr lang="ja-JP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0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1" y="1039422"/>
            <a:ext cx="3226899" cy="24554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08912" cy="604838"/>
          </a:xfrm>
        </p:spPr>
        <p:txBody>
          <a:bodyPr/>
          <a:lstStyle/>
          <a:p>
            <a:r>
              <a:rPr lang="en-US" altLang="ja-JP" sz="3200" dirty="0"/>
              <a:t>PNNL Begins PIE work</a:t>
            </a:r>
            <a:endParaRPr kumimoji="1" lang="ja-JP" altLang="en-US" sz="3200" dirty="0"/>
          </a:p>
        </p:txBody>
      </p:sp>
      <p:grpSp>
        <p:nvGrpSpPr>
          <p:cNvPr id="18" name="グループ化 4"/>
          <p:cNvGrpSpPr/>
          <p:nvPr/>
        </p:nvGrpSpPr>
        <p:grpSpPr>
          <a:xfrm>
            <a:off x="84786" y="3498378"/>
            <a:ext cx="4069610" cy="2585133"/>
            <a:chOff x="89322" y="3625124"/>
            <a:chExt cx="3892862" cy="2472858"/>
          </a:xfrm>
        </p:grpSpPr>
        <p:pic>
          <p:nvPicPr>
            <p:cNvPr id="20" name="図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21" name="Picture 14" descr="C:\Users\byun372\Desktop\ByunTS\P0B-SP&amp;JIG DRAWINGS &amp; EQUIPMENT\TP-Grips &amp; Specimens\TPB&amp;SS3.bmp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右矢印 8"/>
            <p:cNvSpPr/>
            <p:nvPr/>
          </p:nvSpPr>
          <p:spPr bwMode="auto">
            <a:xfrm rot="9000000">
              <a:off x="1890455" y="5504687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468" y="3535817"/>
            <a:ext cx="4856354" cy="254769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7995" y="960399"/>
            <a:ext cx="5815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First irradiation phase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-alloy and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graphite specimens extracted from capsules successfully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PNNL currently testing tensile grips with SS specimens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Testing of 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should start ~ May 1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Second irradiation phase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expected to ship to PNNL in June, 2018 after cooling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specimens expected to ship to CERN for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HiRadMat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 experiment in July, 2018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solidFill>
                  <a:srgbClr val="003971"/>
                </a:solidFill>
                <a:latin typeface="+mn-lt"/>
              </a:rPr>
              <a:t>Irradiated </a:t>
            </a:r>
            <a:r>
              <a:rPr lang="en-US" sz="16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600" dirty="0">
                <a:solidFill>
                  <a:srgbClr val="003971"/>
                </a:solidFill>
                <a:latin typeface="+mn-lt"/>
              </a:rPr>
              <a:t>-coated graphite specimens expected to be examined in August, 2018</a:t>
            </a:r>
          </a:p>
        </p:txBody>
      </p:sp>
    </p:spTree>
    <p:extLst>
      <p:ext uri="{BB962C8B-B14F-4D97-AF65-F5344CB8AC3E}">
        <p14:creationId xmlns:p14="http://schemas.microsoft.com/office/powerpoint/2010/main" val="312429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6476"/>
            <a:ext cx="8042276" cy="552824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Shock </a:t>
            </a:r>
            <a:r>
              <a:rPr lang="en-US" sz="4000" dirty="0"/>
              <a:t>(stress waves)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97400"/>
            <a:ext cx="7467600" cy="1524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dirty="0"/>
              <a:t>Fast 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target</a:t>
            </a:r>
          </a:p>
          <a:p>
            <a:pPr eaLnBrk="1" hangingPunct="1"/>
            <a:r>
              <a:rPr lang="en-US" sz="2400" dirty="0"/>
              <a:t>Plastic deformation, cracking, and fatigue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38512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ISOLDE (photo courtesy of J. </a:t>
            </a:r>
            <a:r>
              <a:rPr lang="en-US" sz="1400" dirty="0" err="1"/>
              <a:t>Lettry</a:t>
            </a:r>
            <a:r>
              <a:rPr lang="en-US" sz="1400" dirty="0"/>
              <a:t>)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38512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/>
              <a:t>pbar</a:t>
            </a:r>
            <a:r>
              <a:rPr lang="en-US" sz="1400" dirty="0"/>
              <a:t> 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9525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952500"/>
            <a:ext cx="3827805" cy="28987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Stress wave example: T2K window</a:t>
            </a:r>
            <a:endParaRPr lang="en-US" sz="2800" b="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051300"/>
            <a:ext cx="5753100" cy="2118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Material response dependent upon: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Specific heat (temperature jump)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Coefficient of thermal expansion (induced strain)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Modulus of elasticity (associated stress)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Flow stress behavior (plastic deformation)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Strength limits (yield, fatigue, fracture toughness)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90969"/>
            <a:ext cx="68183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/>
              <a:t>Heavy dependence upon material properties, but:</a:t>
            </a:r>
          </a:p>
          <a:p>
            <a:pPr>
              <a:spcBef>
                <a:spcPts val="0"/>
              </a:spcBef>
            </a:pPr>
            <a:r>
              <a:rPr lang="en-US" sz="1800" b="1" i="1" dirty="0"/>
              <a:t>Material properties dependent upon Radiation Damage…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50002"/>
            <a:ext cx="2235200" cy="29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50" y="950002"/>
            <a:ext cx="825500" cy="277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5" y="924602"/>
            <a:ext cx="4388324" cy="358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7900" y="450850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Bidhar</a:t>
            </a:r>
            <a:r>
              <a:rPr lang="en-US" sz="1400" i="1" dirty="0"/>
              <a:t>,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719" y="3722436"/>
            <a:ext cx="18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Preliminary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0138" y="4965700"/>
            <a:ext cx="264636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For more on the T2K window, see Ref. [1] at end of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Radiation Damage</a:t>
            </a:r>
            <a:endParaRPr lang="en-US" sz="2800" b="0" dirty="0"/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700" y="856298"/>
            <a:ext cx="4508501" cy="501110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Displacements in crystal lattice</a:t>
            </a:r>
            <a:br>
              <a:rPr lang="en-US" sz="2000" dirty="0"/>
            </a:br>
            <a:r>
              <a:rPr lang="en-US" sz="1400" dirty="0"/>
              <a:t>(expressed as Displacements Per Atom, DPA)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/>
              <a:t>Embrittlement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Swelling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Transmutation products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1600" dirty="0"/>
              <a:t>H, He gas production can cause void formation and </a:t>
            </a:r>
            <a:r>
              <a:rPr lang="en-US" sz="1600" dirty="0" err="1"/>
              <a:t>embrittlement</a:t>
            </a:r>
            <a:br>
              <a:rPr lang="en-US" sz="1600" dirty="0"/>
            </a:br>
            <a:r>
              <a:rPr lang="en-US" sz="1600" dirty="0"/>
              <a:t>(expressed as atomic parts per million per DPA, </a:t>
            </a:r>
            <a:r>
              <a:rPr lang="en-US" sz="1600" dirty="0" err="1"/>
              <a:t>appm</a:t>
            </a:r>
            <a:r>
              <a:rPr lang="en-US" sz="1600" dirty="0"/>
              <a:t>/DPA)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Coefficient of thermal expansion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Modulus of Elasticity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Fatigue response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Dependent upon material condition and irradiation conditions </a:t>
            </a:r>
            <a:r>
              <a:rPr lang="en-US" sz="1600" dirty="0"/>
              <a:t>(e.g. temp, dose rate)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55372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414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6" y="2463800"/>
            <a:ext cx="11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DPA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4657" y="2463800"/>
            <a:ext cx="138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 DPA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137" y="49911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898" y="4991100"/>
            <a:ext cx="145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6449" y="5831215"/>
            <a:ext cx="384175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For an in-depth treatment of radiation damage effects, see Ref. [2] at end of slides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DB3CA-321B-214D-B72E-1D9FFD38C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FD4BE-3438-564F-A145-48756E53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25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radiation damage</a:t>
            </a:r>
          </a:p>
        </p:txBody>
      </p:sp>
      <p:pic>
        <p:nvPicPr>
          <p:cNvPr id="7" name="Picture 6" descr="Graphite K radiation damage neutron gra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3670300" cy="459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2397"/>
            <a:ext cx="34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Maruyama and M. </a:t>
            </a:r>
            <a:r>
              <a:rPr lang="en-US" sz="1200" dirty="0" err="1"/>
              <a:t>Harayama</a:t>
            </a:r>
            <a:r>
              <a:rPr lang="en-US" sz="1200" dirty="0"/>
              <a:t>, “Neutron irradiation effect on … graphite materials,” Journal of Nuclear Materials, 195, 44-50 (1992)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9500" y="3710047"/>
            <a:ext cx="0" cy="91275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9500" y="4152900"/>
            <a:ext cx="2705100" cy="898610"/>
          </a:xfrm>
          <a:prstGeom prst="straightConnector1">
            <a:avLst/>
          </a:prstGeom>
          <a:ln>
            <a:solidFill>
              <a:srgbClr val="DB72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4600" y="5051510"/>
            <a:ext cx="1397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Factor of 10 reduction in conductivity at 0.02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19294"/>
            <a:ext cx="3442138" cy="332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295900" y="4346694"/>
            <a:ext cx="34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00" y="5051510"/>
            <a:ext cx="28067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Void swelling in 316 Stainless steel tube (on right) exposed to reactor dose of 1.5E23 n/cm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7877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0"/>
            <a:ext cx="8042276" cy="736600"/>
          </a:xfrm>
        </p:spPr>
        <p:txBody>
          <a:bodyPr/>
          <a:lstStyle/>
          <a:p>
            <a:pPr algn="l" eaLnBrk="1" hangingPunct="1"/>
            <a:r>
              <a:rPr lang="en-US" dirty="0"/>
              <a:t>Radiation Damage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32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47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6912"/>
              </p:ext>
            </p:extLst>
          </p:nvPr>
        </p:nvGraphicFramePr>
        <p:xfrm>
          <a:off x="346553" y="1073854"/>
          <a:ext cx="8479947" cy="36362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Irradiation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DPA rate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(DPA/s)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He gas production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rgbClr val="004C97"/>
                          </a:solidFill>
                        </a:rPr>
                        <a:t>appm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/DPA)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4C97"/>
                          </a:solidFill>
                        </a:rPr>
                        <a:t>Irradiation Temp </a:t>
                      </a:r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(˚C)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Mixed</a:t>
                      </a:r>
                      <a:r>
                        <a:rPr lang="en-US" sz="2400" baseline="0" dirty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200-600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Fusion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400-1000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energy</a:t>
                      </a:r>
                      <a:r>
                        <a:rPr lang="en-US" sz="2400" baseline="0" dirty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100-800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735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80255" y="75975"/>
            <a:ext cx="4542904" cy="820908"/>
            <a:chOff x="4967223" y="517631"/>
            <a:chExt cx="4542904" cy="820908"/>
          </a:xfrm>
        </p:grpSpPr>
        <p:sp>
          <p:nvSpPr>
            <p:cNvPr id="24" name="Not Equal 23"/>
            <p:cNvSpPr/>
            <p:nvPr/>
          </p:nvSpPr>
          <p:spPr>
            <a:xfrm>
              <a:off x="6506656" y="554555"/>
              <a:ext cx="920663" cy="594017"/>
            </a:xfrm>
            <a:prstGeom prst="mathNotEqual">
              <a:avLst>
                <a:gd name="adj1" fmla="val 15413"/>
                <a:gd name="adj2" fmla="val 6600000"/>
                <a:gd name="adj3" fmla="val 2797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23" y="530625"/>
              <a:ext cx="2318666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n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1-14 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4303" y="517631"/>
              <a:ext cx="34858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p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                100+ MeV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553" y="5715000"/>
            <a:ext cx="84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Cannot directly utilize data from nuclear materials studies!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RaDIATE</a:t>
            </a:r>
            <a:r>
              <a:rPr lang="en-US" sz="3600" dirty="0"/>
              <a:t> R&amp;D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0098"/>
            <a:ext cx="4325094" cy="837552"/>
          </a:xfrm>
        </p:spPr>
        <p:txBody>
          <a:bodyPr/>
          <a:lstStyle/>
          <a:p>
            <a:pPr marL="228600" indent="0" defTabSz="228600">
              <a:buNone/>
            </a:pPr>
            <a:r>
              <a:rPr lang="en-US" sz="1800" b="1" dirty="0">
                <a:solidFill>
                  <a:srgbClr val="004C97"/>
                </a:solidFill>
              </a:rPr>
              <a:t>New directions and techniques</a:t>
            </a:r>
          </a:p>
          <a:p>
            <a:pPr marL="520700" lvl="1" indent="-292100"/>
            <a:r>
              <a:rPr lang="en-US" sz="1400" dirty="0"/>
              <a:t>High frequency </a:t>
            </a:r>
            <a:r>
              <a:rPr lang="en-US" sz="1400" dirty="0" err="1"/>
              <a:t>meso</a:t>
            </a:r>
            <a:r>
              <a:rPr lang="en-US" sz="1400" dirty="0"/>
              <a:t>-scale fatigue testing (20 kHz, 100 um foil) (</a:t>
            </a:r>
            <a:r>
              <a:rPr lang="en-US" sz="1400" dirty="0" err="1"/>
              <a:t>Wilkenson</a:t>
            </a:r>
            <a:r>
              <a:rPr lang="en-US" sz="1400" dirty="0"/>
              <a:t>/Gong, Oxford)</a:t>
            </a:r>
          </a:p>
          <a:p>
            <a:pPr marL="520700" lvl="1" indent="-292100">
              <a:buNone/>
            </a:pP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90306" y="880098"/>
            <a:ext cx="4325094" cy="33957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228600">
              <a:buFont typeface="Arial" pitchFamily="34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Other planned work</a:t>
            </a:r>
          </a:p>
          <a:p>
            <a:pPr marL="520700" lvl="1" indent="-292100"/>
            <a:r>
              <a:rPr lang="en-US" sz="1400" dirty="0"/>
              <a:t>Graphite</a:t>
            </a:r>
          </a:p>
          <a:p>
            <a:pPr marL="920750" lvl="2" indent="-292100"/>
            <a:r>
              <a:rPr lang="en-US" sz="1200" dirty="0"/>
              <a:t>2016 Low E ion irradiation studies (Notre Dame?)</a:t>
            </a:r>
          </a:p>
          <a:p>
            <a:pPr marL="920750" lvl="2" indent="-292100"/>
            <a:r>
              <a:rPr lang="en-US" sz="1200" dirty="0"/>
              <a:t>2017 – Micro-mechanics (Liu @ Oxford?)</a:t>
            </a:r>
          </a:p>
          <a:p>
            <a:pPr marL="920750" lvl="2" indent="-292100"/>
            <a:r>
              <a:rPr lang="en-US" sz="1200" dirty="0"/>
              <a:t>2017? - NOvA TA-01 target autopsy/PIE (PNNL)</a:t>
            </a:r>
          </a:p>
          <a:p>
            <a:pPr marL="520700" lvl="1" indent="-292100"/>
            <a:r>
              <a:rPr lang="en-US" sz="1400" dirty="0"/>
              <a:t>Beryllium</a:t>
            </a:r>
          </a:p>
          <a:p>
            <a:pPr marL="920750" lvl="2" indent="-292100"/>
            <a:r>
              <a:rPr lang="en-US" sz="1200" dirty="0"/>
              <a:t>2016-17 – Recovery of NuMI NT-02 target window &amp; PIE (</a:t>
            </a:r>
            <a:r>
              <a:rPr lang="en-US" sz="1200" dirty="0" err="1"/>
              <a:t>Kuksenko</a:t>
            </a:r>
            <a:r>
              <a:rPr lang="en-US" sz="1200" dirty="0"/>
              <a:t> @ Oxford?)</a:t>
            </a:r>
          </a:p>
          <a:p>
            <a:pPr marL="920750" lvl="2" indent="-292100"/>
            <a:r>
              <a:rPr lang="en-US" sz="1200" dirty="0"/>
              <a:t>2016-17 – Irradiation of Be fins in NOvA TA-02 target with PIE in 2018-19?</a:t>
            </a:r>
          </a:p>
          <a:p>
            <a:pPr marL="520700" lvl="1" indent="-292100"/>
            <a:r>
              <a:rPr lang="en-US" sz="1400" dirty="0"/>
              <a:t>Titanium 6Al-4V</a:t>
            </a:r>
          </a:p>
          <a:p>
            <a:pPr marL="920750" lvl="2" indent="-292100"/>
            <a:r>
              <a:rPr lang="en-US" sz="1200" dirty="0"/>
              <a:t>2018 - Macro-fatigue testing of BLIP specimens (BNL?)</a:t>
            </a:r>
          </a:p>
          <a:p>
            <a:pPr marL="920750" lvl="2" indent="-292100"/>
            <a:r>
              <a:rPr lang="en-US" sz="1200" dirty="0"/>
              <a:t>2018 - </a:t>
            </a:r>
            <a:r>
              <a:rPr lang="en-US" sz="1200" dirty="0" err="1"/>
              <a:t>Meso</a:t>
            </a:r>
            <a:r>
              <a:rPr lang="en-US" sz="1200" dirty="0"/>
              <a:t>-fatigue testing of BLIP specimens (20 kHz) (Oxford, </a:t>
            </a:r>
            <a:r>
              <a:rPr lang="en-US" sz="1200" dirty="0" err="1"/>
              <a:t>Culham</a:t>
            </a:r>
            <a:r>
              <a:rPr lang="en-US" sz="1200" dirty="0"/>
              <a:t>?)</a:t>
            </a:r>
          </a:p>
          <a:p>
            <a:pPr marL="920750" lvl="2" indent="-292100"/>
            <a:endParaRPr lang="en-US" sz="1200" dirty="0"/>
          </a:p>
          <a:p>
            <a:pPr marL="920750" lvl="2" indent="-292100"/>
            <a:endParaRPr lang="en-US" sz="1200" dirty="0"/>
          </a:p>
          <a:p>
            <a:pPr marL="520700" lvl="1" indent="-292100">
              <a:buFont typeface="Arial" pitchFamily="34" charset="0"/>
              <a:buNone/>
            </a:pPr>
            <a:endParaRPr lang="en-US" sz="12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923" y="1681105"/>
            <a:ext cx="1826771" cy="13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90" y="3050995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90" y="1681106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4440004"/>
            <a:ext cx="407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2921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Micro-mechanics on graphite (Liu, Oxford)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5849" y="3049858"/>
            <a:ext cx="1827845" cy="1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863" y="2662213"/>
            <a:ext cx="967258" cy="7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3" y="4747781"/>
            <a:ext cx="1904354" cy="185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517" y="4698959"/>
            <a:ext cx="2568133" cy="2110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214" y="4201720"/>
            <a:ext cx="3874150" cy="2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322" y="191743"/>
            <a:ext cx="8462500" cy="500953"/>
          </a:xfrm>
        </p:spPr>
        <p:txBody>
          <a:bodyPr/>
          <a:lstStyle/>
          <a:p>
            <a:pPr algn="ctr"/>
            <a:r>
              <a:rPr lang="en-US" altLang="ja-JP" sz="3200" dirty="0"/>
              <a:t>Past Experience is our Motivation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864" y="3667226"/>
            <a:ext cx="8922197" cy="2512335"/>
          </a:xfrm>
        </p:spPr>
        <p:txBody>
          <a:bodyPr/>
          <a:lstStyle/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In the recent past, major accelerator facilities have been limited in beam power by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target and window survivability</a:t>
            </a:r>
          </a:p>
          <a:p>
            <a:pPr lvl="1"/>
            <a:r>
              <a:rPr lang="en-US" altLang="ja-JP" sz="1800" dirty="0">
                <a:latin typeface="+mn-lt"/>
                <a:ea typeface="小塚ゴシック Pro M" panose="020B0700000000000000" pitchFamily="34" charset="-128"/>
              </a:rPr>
              <a:t>To upgrade the accelerator facilities to much higher beam powers (1.2 - 4 MW) R&amp;D of robust high power targets and beam windows is essential</a:t>
            </a:r>
          </a:p>
          <a:p>
            <a:r>
              <a:rPr lang="en-US" altLang="ja-JP" sz="2000" dirty="0">
                <a:latin typeface="+mn-lt"/>
                <a:ea typeface="小塚ゴシック Pro M" panose="020B0700000000000000" pitchFamily="34" charset="-128"/>
              </a:rPr>
              <a:t>Imperative to research radiation damage effects to enable :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Accurate component lifetime prediction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Design of robust multi-MW </a:t>
            </a:r>
            <a:r>
              <a:rPr lang="en-US" altLang="ja-JP" sz="1800" dirty="0" err="1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targetry</a:t>
            </a:r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 components, and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+mn-lt"/>
                <a:ea typeface="小塚ゴシック Pro M" panose="020B0700000000000000" pitchFamily="34" charset="-128"/>
              </a:rPr>
              <a:t>Development of new materials to extend lifetimes</a:t>
            </a:r>
          </a:p>
          <a:p>
            <a:endParaRPr kumimoji="1" lang="ja-JP" altLang="en-US" sz="18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" name="グループ化 4">
            <a:extLst>
              <a:ext uri="{FF2B5EF4-FFF2-40B4-BE49-F238E27FC236}">
                <a16:creationId xmlns:a16="http://schemas.microsoft.com/office/drawing/2014/main" id="{08A5583E-8AFF-9746-9E65-AC22F44BCD10}"/>
              </a:ext>
            </a:extLst>
          </p:cNvPr>
          <p:cNvGrpSpPr/>
          <p:nvPr/>
        </p:nvGrpSpPr>
        <p:grpSpPr>
          <a:xfrm>
            <a:off x="0" y="1057604"/>
            <a:ext cx="9140920" cy="2457888"/>
            <a:chOff x="112110" y="1258035"/>
            <a:chExt cx="8908785" cy="2395470"/>
          </a:xfrm>
        </p:grpSpPr>
        <p:pic>
          <p:nvPicPr>
            <p:cNvPr id="5" name="Picture 8" descr="P1020235.JPG">
              <a:extLst>
                <a:ext uri="{FF2B5EF4-FFF2-40B4-BE49-F238E27FC236}">
                  <a16:creationId xmlns:a16="http://schemas.microsoft.com/office/drawing/2014/main" id="{B0407877-83DB-2649-AD07-F576A375A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0639" y="1267974"/>
              <a:ext cx="3679525" cy="2385531"/>
            </a:xfrm>
            <a:prstGeom prst="rect">
              <a:avLst/>
            </a:prstGeom>
          </p:spPr>
        </p:pic>
        <p:pic>
          <p:nvPicPr>
            <p:cNvPr id="6" name="Picture 9" descr="SNS window.tiff">
              <a:extLst>
                <a:ext uri="{FF2B5EF4-FFF2-40B4-BE49-F238E27FC236}">
                  <a16:creationId xmlns:a16="http://schemas.microsoft.com/office/drawing/2014/main" id="{87EDDDF4-EA00-B947-A33A-28AC8E0BE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22" t="16144" r="23536" b="5824"/>
            <a:stretch/>
          </p:blipFill>
          <p:spPr>
            <a:xfrm>
              <a:off x="6316971" y="1258035"/>
              <a:ext cx="2703924" cy="2385531"/>
            </a:xfrm>
            <a:prstGeom prst="rect">
              <a:avLst/>
            </a:prstGeom>
          </p:spPr>
        </p:pic>
        <p:pic>
          <p:nvPicPr>
            <p:cNvPr id="7" name="8ef26d66-797d-4f4f-8d8f-f8bea7c5a328" descr="C2F07D7E-E266-4FE0-A1DA-F457F6C32ECA@dhcp">
              <a:extLst>
                <a:ext uri="{FF2B5EF4-FFF2-40B4-BE49-F238E27FC236}">
                  <a16:creationId xmlns:a16="http://schemas.microsoft.com/office/drawing/2014/main" id="{41D83799-8474-EF45-9A37-D2A6B36645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2110" y="1278188"/>
              <a:ext cx="2391722" cy="2365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564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EA49-1B76-C843-BE70-2F7E6C54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2164"/>
            <a:ext cx="8686800" cy="641739"/>
          </a:xfrm>
        </p:spPr>
        <p:txBody>
          <a:bodyPr/>
          <a:lstStyle/>
          <a:p>
            <a:pPr algn="ctr"/>
            <a:r>
              <a:rPr lang="en-US" sz="2400" i="1" dirty="0"/>
              <a:t>Radiation Damage </a:t>
            </a:r>
            <a:r>
              <a:rPr lang="en-US" sz="2400" dirty="0"/>
              <a:t>and </a:t>
            </a:r>
            <a:r>
              <a:rPr lang="en-US" sz="2400" i="1" dirty="0"/>
              <a:t>Thermal Shock:</a:t>
            </a:r>
            <a:br>
              <a:rPr lang="en-US" sz="2400" i="1" dirty="0"/>
            </a:br>
            <a:r>
              <a:rPr lang="en-US" sz="2400" dirty="0"/>
              <a:t>The Primary Challenges to </a:t>
            </a:r>
            <a:r>
              <a:rPr lang="en-US" sz="2400" dirty="0" err="1"/>
              <a:t>Targetry</a:t>
            </a:r>
            <a:r>
              <a:rPr lang="en-US" sz="2400" dirty="0"/>
              <a:t>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38A81-DE24-9A48-9C67-97F843D7E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551" y="846065"/>
            <a:ext cx="2574744" cy="2488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577299-51C6-E340-AA7F-914819E8AB4C}"/>
              </a:ext>
            </a:extLst>
          </p:cNvPr>
          <p:cNvSpPr/>
          <p:nvPr/>
        </p:nvSpPr>
        <p:spPr>
          <a:xfrm>
            <a:off x="6424551" y="3333147"/>
            <a:ext cx="2574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A2FF7-584D-D74F-9B80-892B3E60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460" y="5661989"/>
            <a:ext cx="2592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Ta-rod after irradiation with 6E18 protons in 2.4 </a:t>
            </a:r>
            <a:r>
              <a:rPr lang="en-US" sz="12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200" dirty="0" err="1">
                <a:ea typeface="Times New Roman" charset="0"/>
                <a:cs typeface="Times New Roman" charset="0"/>
              </a:rPr>
              <a:t>s</a:t>
            </a:r>
            <a:r>
              <a:rPr lang="en-US" sz="1200" dirty="0"/>
              <a:t> pulses of 3E13 at ISOLDE (photo courtesy of J. </a:t>
            </a:r>
            <a:r>
              <a:rPr lang="en-US" sz="1200" dirty="0" err="1"/>
              <a:t>Lettry</a:t>
            </a:r>
            <a:r>
              <a:rPr lang="en-US" sz="1200" dirty="0"/>
              <a:t>)</a:t>
            </a:r>
          </a:p>
        </p:txBody>
      </p:sp>
      <p:pic>
        <p:nvPicPr>
          <p:cNvPr id="7" name="Picture 6" descr="Untitled.jpg">
            <a:extLst>
              <a:ext uri="{FF2B5EF4-FFF2-40B4-BE49-F238E27FC236}">
                <a16:creationId xmlns:a16="http://schemas.microsoft.com/office/drawing/2014/main" id="{AE2ABFAD-2262-3E48-A4F9-545BAD00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85" y="3799787"/>
            <a:ext cx="2592710" cy="1869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139A14-5045-7749-B683-4CCAB7C16A2A}"/>
              </a:ext>
            </a:extLst>
          </p:cNvPr>
          <p:cNvSpPr/>
          <p:nvPr/>
        </p:nvSpPr>
        <p:spPr>
          <a:xfrm>
            <a:off x="151598" y="4523030"/>
            <a:ext cx="626686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200" i="1" dirty="0"/>
              <a:t>Thermal Shock - </a:t>
            </a:r>
            <a:r>
              <a:rPr lang="en-US" sz="1800" dirty="0"/>
              <a:t>Sudden energy deposition from beam pulses</a:t>
            </a:r>
            <a:endParaRPr lang="en-US" sz="2200" i="1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Fast expansion of material surrounded by cooler material creates a  sudden local area of compressive stress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Stress waves (not shock waves) move through the target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Plastic deformation, cracking, and fatigue can occur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D59BD-215B-1842-B8BE-BD989C736298}"/>
              </a:ext>
            </a:extLst>
          </p:cNvPr>
          <p:cNvSpPr/>
          <p:nvPr/>
        </p:nvSpPr>
        <p:spPr>
          <a:xfrm>
            <a:off x="151599" y="1031490"/>
            <a:ext cx="6163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i="1" dirty="0"/>
              <a:t>Radiation Damage </a:t>
            </a:r>
            <a:r>
              <a:rPr lang="en-US" sz="2200" dirty="0"/>
              <a:t>- </a:t>
            </a:r>
            <a:r>
              <a:rPr lang="en-US" sz="1800" dirty="0"/>
              <a:t>Displacements in crystal lattice</a:t>
            </a:r>
            <a:br>
              <a:rPr lang="en-US" sz="2200" dirty="0"/>
            </a:br>
            <a:r>
              <a:rPr lang="en-US" sz="2200" dirty="0"/>
              <a:t>					</a:t>
            </a:r>
            <a:r>
              <a:rPr lang="en-US" sz="1500" dirty="0"/>
              <a:t>(expressed as Displacements Per Atom, DPA)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Hardening and Embrittlement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Creep and Swelling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Fracture toughness reduction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Thermal/electrical conductivity reduction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Coefficient of thermal expansion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Modulus of Elasticity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Fatigue Strength</a:t>
            </a:r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Transmutation products</a:t>
            </a:r>
            <a:endParaRPr lang="en-US" sz="2000" dirty="0"/>
          </a:p>
          <a:p>
            <a:pPr marL="342900" lvl="2">
              <a:lnSpc>
                <a:spcPct val="90000"/>
              </a:lnSpc>
            </a:pPr>
            <a:r>
              <a:rPr lang="en-US" sz="1600" dirty="0"/>
              <a:t>H, He gas production can cause void formation and embrittlement</a:t>
            </a:r>
            <a:br>
              <a:rPr lang="en-US" sz="1600" dirty="0"/>
            </a:br>
            <a:r>
              <a:rPr lang="en-US" sz="1600" dirty="0"/>
              <a:t>(expressed as atomic parts per million per DPA, </a:t>
            </a:r>
            <a:r>
              <a:rPr lang="en-US" sz="1600" dirty="0" err="1"/>
              <a:t>appm</a:t>
            </a:r>
            <a:r>
              <a:rPr lang="en-US" sz="1600" dirty="0"/>
              <a:t>/DPA)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944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3002035" y="2809051"/>
            <a:ext cx="6022641" cy="783193"/>
          </a:xfrm>
          <a:prstGeom prst="round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2017, MoU revision has counted J-PARC (KEK+JAEA) &amp; CERN as official participants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5" y="1200859"/>
            <a:ext cx="2088776" cy="2030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731" y="3266947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Yu Gothic UI" panose="020B0500000000000000" pitchFamily="50" charset="-128"/>
                <a:ea typeface="Yu Gothic UI" panose="020B0500000000000000" pitchFamily="50" charset="-128"/>
                <a:hlinkClick r:id="rId3"/>
              </a:rPr>
              <a:t>http://radiate.fnal.gov</a:t>
            </a:r>
            <a:endParaRPr lang="en-US" sz="1400" dirty="0">
              <a:solidFill>
                <a:srgbClr val="FFFF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6391" y="1174542"/>
            <a:ext cx="62360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generate new and useful materials data for application within the accelerator and fission/fusion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recruit and develop new scientific and engineering experts who can cross the boundaries between these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64"/>
          <a:stretch/>
        </p:blipFill>
        <p:spPr>
          <a:xfrm>
            <a:off x="2278069" y="1187998"/>
            <a:ext cx="518995" cy="518994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179378" y="1741724"/>
            <a:ext cx="715976" cy="1453532"/>
            <a:chOff x="2512557" y="3572662"/>
            <a:chExt cx="547331" cy="111116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624" y="3595092"/>
              <a:ext cx="503372" cy="503371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188" y="4185448"/>
              <a:ext cx="535848" cy="498376"/>
            </a:xfrm>
            <a:prstGeom prst="rect">
              <a:avLst/>
            </a:prstGeom>
          </p:spPr>
        </p:pic>
        <p:sp>
          <p:nvSpPr>
            <p:cNvPr id="26" name="角丸四角形 25"/>
            <p:cNvSpPr/>
            <p:nvPr/>
          </p:nvSpPr>
          <p:spPr bwMode="auto">
            <a:xfrm>
              <a:off x="2512557" y="3572662"/>
              <a:ext cx="547331" cy="1100815"/>
            </a:xfrm>
            <a:prstGeom prst="roundRect">
              <a:avLst>
                <a:gd name="adj" fmla="val 8854"/>
              </a:avLst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939" y="3663704"/>
            <a:ext cx="3466363" cy="277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グループ化 16"/>
          <p:cNvGrpSpPr/>
          <p:nvPr/>
        </p:nvGrpSpPr>
        <p:grpSpPr>
          <a:xfrm>
            <a:off x="242997" y="3663703"/>
            <a:ext cx="4470645" cy="2776167"/>
            <a:chOff x="242997" y="3663703"/>
            <a:chExt cx="4470645" cy="277616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26824" y="3663703"/>
              <a:ext cx="4286818" cy="2776167"/>
              <a:chOff x="426824" y="3663703"/>
              <a:chExt cx="4286818" cy="2776167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24" y="3663703"/>
                <a:ext cx="4225858" cy="27730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2525735" y="6132093"/>
                <a:ext cx="2187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FFFF0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@J-PARC, Sep.20, 2017</a:t>
                </a:r>
                <a:endParaRPr kumimoji="1" lang="ja-JP" altLang="en-US" sz="1400" b="1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242997" y="4316472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STFC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78770" y="4165987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CERN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156760" y="430255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FRIB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650817" y="4065851"/>
              <a:ext cx="7024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PNNL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198757" y="4215610"/>
              <a:ext cx="514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ESS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857958" y="5006584"/>
              <a:ext cx="6815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FNAL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23060" y="4969241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J-PARC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584690" y="6132093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</a:t>
            </a:r>
            <a:r>
              <a:rPr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FNAL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Dec.11, 2017</a:t>
            </a:r>
            <a:endParaRPr kumimoji="1" lang="ja-JP" altLang="en-US" sz="14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4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8579" y="76371"/>
            <a:ext cx="8621964" cy="604838"/>
          </a:xfrm>
        </p:spPr>
        <p:txBody>
          <a:bodyPr/>
          <a:lstStyle/>
          <a:p>
            <a:pPr algn="ctr"/>
            <a:r>
              <a:rPr lang="en-GB" altLang="en-US" sz="2000" dirty="0"/>
              <a:t>Of Specific Concern:</a:t>
            </a:r>
            <a:br>
              <a:rPr lang="en-GB" altLang="en-US" sz="2000" dirty="0"/>
            </a:br>
            <a:r>
              <a:rPr lang="en-GB" altLang="en-US" sz="2000" dirty="0"/>
              <a:t>Titanium Beam Windows at the J-PARC Neutrino Facility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850106" y="4027513"/>
            <a:ext cx="5221324" cy="2141587"/>
          </a:xfrm>
        </p:spPr>
        <p:txBody>
          <a:bodyPr/>
          <a:lstStyle/>
          <a:p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Periodic thermal stress wave caused by the intense proton beam energy deposition</a:t>
            </a:r>
            <a:endParaRPr lang="en-US" altLang="ja-JP" sz="3200" dirty="0">
              <a:latin typeface="+mn-lt"/>
            </a:endParaRPr>
          </a:p>
          <a:p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750kW operation will cause radiation damage of 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~1DPA/ops-year</a:t>
            </a:r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,  whereas significant 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irradiation hardening and loss of ductility</a:t>
            </a:r>
            <a:r>
              <a:rPr lang="en-US" altLang="ja-JP" sz="1600" dirty="0">
                <a:latin typeface="+mn-lt"/>
                <a:ea typeface="小塚ゴシック Pro R" panose="020B0400000000000000" pitchFamily="34" charset="-128"/>
              </a:rPr>
              <a:t> has been reported with 0.3DPA  (no higher DPA data exists)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No known data exists on high cycle fatigue (&gt;10</a:t>
            </a:r>
            <a:r>
              <a:rPr lang="en-US" altLang="ja-JP" sz="1600" baseline="300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3</a:t>
            </a:r>
            <a:r>
              <a:rPr lang="en-US" altLang="ja-JP" sz="1600" dirty="0">
                <a:solidFill>
                  <a:srgbClr val="FF0000"/>
                </a:solidFill>
                <a:latin typeface="+mn-lt"/>
                <a:ea typeface="小塚ゴシック Pro R" panose="020B0400000000000000" pitchFamily="34" charset="-128"/>
              </a:rPr>
              <a:t> cycles) of irradiated titanium alloys</a:t>
            </a:r>
            <a:endParaRPr lang="en-US" altLang="ja-JP" sz="1000" dirty="0">
              <a:solidFill>
                <a:srgbClr val="FF0000"/>
              </a:solidFill>
              <a:latin typeface="+mn-lt"/>
              <a:ea typeface="小塚ゴシック Pro R" panose="020B0400000000000000" pitchFamily="34" charset="-128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83337"/>
              </p:ext>
            </p:extLst>
          </p:nvPr>
        </p:nvGraphicFramePr>
        <p:xfrm>
          <a:off x="3293436" y="950002"/>
          <a:ext cx="5637706" cy="228598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4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0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Beam</a:t>
                      </a:r>
                      <a:r>
                        <a:rPr kumimoji="1" lang="en-US" altLang="ja-JP" sz="1300" baseline="0" dirty="0"/>
                        <a:t> Power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PPP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Rep. cycle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/>
                        <a:t>POT / 100 days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420kW (achieved)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2.2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2.48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/>
                        <a:t>0.8</a:t>
                      </a:r>
                      <a:r>
                        <a:rPr kumimoji="1" lang="ja-JP" altLang="en-US" sz="1600" baseline="0" dirty="0"/>
                        <a:t> </a:t>
                      </a:r>
                      <a:r>
                        <a:rPr kumimoji="1" lang="en-US" altLang="ja-JP" sz="1600" baseline="0" dirty="0"/>
                        <a:t>x 10</a:t>
                      </a:r>
                      <a:r>
                        <a:rPr kumimoji="1" lang="en-US" altLang="ja-JP" sz="1600" baseline="30000" dirty="0"/>
                        <a:t>21</a:t>
                      </a:r>
                      <a:endParaRPr kumimoji="1" lang="ja-JP" altLang="en-US" sz="1600" baseline="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750kW (proposed)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2.0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1.3 x </a:t>
                      </a:r>
                      <a:r>
                        <a:rPr kumimoji="1" lang="en-US" altLang="ja-JP" sz="1600" baseline="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750kW (original</a:t>
                      </a:r>
                      <a:r>
                        <a:rPr kumimoji="1" lang="en-US" altLang="ja-JP" sz="1400" baseline="0" dirty="0"/>
                        <a:t> plan)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 3.3 x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2.1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 x </a:t>
                      </a:r>
                      <a:r>
                        <a:rPr kumimoji="1" lang="en-US" altLang="ja-JP" sz="1600" baseline="0" dirty="0"/>
                        <a:t>10</a:t>
                      </a:r>
                      <a:r>
                        <a:rPr kumimoji="1" lang="en-US" altLang="ja-JP" sz="1600" baseline="30000" dirty="0"/>
                        <a:t>21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FF5050"/>
                          </a:solidFill>
                        </a:rPr>
                        <a:t>1.3 MW (proposed)</a:t>
                      </a:r>
                      <a:endParaRPr kumimoji="1" lang="ja-JP" altLang="en-US" sz="1400" dirty="0">
                        <a:solidFill>
                          <a:srgbClr val="FF5050"/>
                        </a:solidFill>
                      </a:endParaRPr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3.2</a:t>
                      </a:r>
                      <a:r>
                        <a:rPr kumimoji="1" lang="en-US" altLang="ja-JP" sz="1600" baseline="0" dirty="0"/>
                        <a:t> x</a:t>
                      </a:r>
                      <a:r>
                        <a:rPr kumimoji="1" lang="en-US" altLang="ja-JP" sz="1600" dirty="0"/>
                        <a:t> 10</a:t>
                      </a:r>
                      <a:r>
                        <a:rPr kumimoji="1" lang="en-US" altLang="ja-JP" sz="1600" baseline="30000" dirty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1.16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2.4 x </a:t>
                      </a:r>
                      <a:r>
                        <a:rPr kumimoji="1" lang="en-US" altLang="ja-JP" sz="1600" baseline="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角丸四角形 24"/>
          <p:cNvSpPr/>
          <p:nvPr/>
        </p:nvSpPr>
        <p:spPr bwMode="auto">
          <a:xfrm>
            <a:off x="5165644" y="2341065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6" name="直線矢印コネクタ 25"/>
          <p:cNvCxnSpPr>
            <a:stCxn id="28" idx="3"/>
          </p:cNvCxnSpPr>
          <p:nvPr/>
        </p:nvCxnSpPr>
        <p:spPr bwMode="auto">
          <a:xfrm flipV="1">
            <a:off x="5006278" y="2672104"/>
            <a:ext cx="272709" cy="864929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角丸四角形 28"/>
          <p:cNvSpPr/>
          <p:nvPr/>
        </p:nvSpPr>
        <p:spPr bwMode="auto">
          <a:xfrm>
            <a:off x="7740716" y="1866012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V="1">
            <a:off x="7304076" y="2188909"/>
            <a:ext cx="447802" cy="1166987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7021285" y="3367756"/>
            <a:ext cx="2050143" cy="52322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~1 DPA/ops-year </a:t>
            </a:r>
            <a:r>
              <a:rPr lang="en-US" altLang="ja-JP" sz="1200" dirty="0">
                <a:latin typeface="+mn-lt"/>
              </a:rPr>
              <a:t>(MARS)</a:t>
            </a:r>
            <a:endParaRPr lang="ja-JP" altLang="en-US" sz="1200" dirty="0">
              <a:latin typeface="+mn-lt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" t="10530" r="-48" b="3633"/>
          <a:stretch/>
        </p:blipFill>
        <p:spPr bwMode="auto">
          <a:xfrm>
            <a:off x="162521" y="946802"/>
            <a:ext cx="2077684" cy="23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0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340" y="915174"/>
            <a:ext cx="758516" cy="2547469"/>
          </a:xfrm>
          <a:prstGeom prst="rect">
            <a:avLst/>
          </a:prstGeom>
        </p:spPr>
      </p:pic>
      <p:sp>
        <p:nvSpPr>
          <p:cNvPr id="45" name="角丸四角形 24"/>
          <p:cNvSpPr/>
          <p:nvPr/>
        </p:nvSpPr>
        <p:spPr bwMode="auto">
          <a:xfrm>
            <a:off x="6373243" y="2835650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46" name="直線矢印コネクタ 25"/>
          <p:cNvCxnSpPr>
            <a:stCxn id="47" idx="0"/>
            <a:endCxn id="45" idx="1"/>
          </p:cNvCxnSpPr>
          <p:nvPr/>
        </p:nvCxnSpPr>
        <p:spPr bwMode="auto">
          <a:xfrm flipV="1">
            <a:off x="6023594" y="3001169"/>
            <a:ext cx="349649" cy="365296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テキスト ボックス 27"/>
          <p:cNvSpPr txBox="1"/>
          <p:nvPr/>
        </p:nvSpPr>
        <p:spPr>
          <a:xfrm>
            <a:off x="5192858" y="3366465"/>
            <a:ext cx="1661472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~8M pulses/</a:t>
            </a:r>
            <a:r>
              <a:rPr lang="en-US" altLang="ja-JP" sz="1600" dirty="0" err="1">
                <a:latin typeface="+mn-lt"/>
              </a:rPr>
              <a:t>yr</a:t>
            </a:r>
            <a:endParaRPr lang="ja-JP" altLang="en-US" sz="1600" dirty="0"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E5A987-2E3F-BE44-AFE9-CAAFEE278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21" y="3384525"/>
            <a:ext cx="3558580" cy="290625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458149" y="3367756"/>
            <a:ext cx="1548129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+mn-lt"/>
              </a:rPr>
              <a:t>designed</a:t>
            </a:r>
            <a:endParaRPr lang="ja-JP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59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RaDIATE</a:t>
            </a:r>
            <a:r>
              <a:rPr lang="en-US" sz="3200" dirty="0"/>
              <a:t> Program Work Flow</a:t>
            </a:r>
          </a:p>
        </p:txBody>
      </p:sp>
      <p:pic>
        <p:nvPicPr>
          <p:cNvPr id="32" name="Picture 12" descr="BNL Logo_Small.jpg">
            <a:extLst>
              <a:ext uri="{FF2B5EF4-FFF2-40B4-BE49-F238E27FC236}">
                <a16:creationId xmlns:a16="http://schemas.microsoft.com/office/drawing/2014/main" id="{26EC347C-CCD5-D34E-9AB4-ED44FAF714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0" y="844000"/>
            <a:ext cx="1742684" cy="638104"/>
          </a:xfrm>
          <a:prstGeom prst="rect">
            <a:avLst/>
          </a:prstGeom>
        </p:spPr>
      </p:pic>
      <p:pic>
        <p:nvPicPr>
          <p:cNvPr id="33" name="Picture 29" descr="20170414_071313_001.jpg">
            <a:extLst>
              <a:ext uri="{FF2B5EF4-FFF2-40B4-BE49-F238E27FC236}">
                <a16:creationId xmlns:a16="http://schemas.microsoft.com/office/drawing/2014/main" id="{966DA4C7-1417-5243-B043-32CE90231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3" y="5191475"/>
            <a:ext cx="2213932" cy="1245337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34" name="正方形/長方形 36">
            <a:extLst>
              <a:ext uri="{FF2B5EF4-FFF2-40B4-BE49-F238E27FC236}">
                <a16:creationId xmlns:a16="http://schemas.microsoft.com/office/drawing/2014/main" id="{4AE35B70-36F3-DC49-B48C-622542339323}"/>
              </a:ext>
            </a:extLst>
          </p:cNvPr>
          <p:cNvSpPr/>
          <p:nvPr/>
        </p:nvSpPr>
        <p:spPr>
          <a:xfrm>
            <a:off x="558560" y="1262950"/>
            <a:ext cx="1556850" cy="7948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High Power </a:t>
            </a:r>
          </a:p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Proton Beam </a:t>
            </a:r>
          </a:p>
          <a:p>
            <a:pPr>
              <a:lnSpc>
                <a:spcPts val="1800"/>
              </a:lnSpc>
            </a:pPr>
            <a:r>
              <a:rPr kumimoji="0" lang="en-US" altLang="ja-JP" sz="1800" dirty="0">
                <a:solidFill>
                  <a:srgbClr val="336699"/>
                </a:solidFill>
                <a:latin typeface="Calibri" charset="0"/>
                <a:ea typeface="Calibri" charset="0"/>
                <a:cs typeface="Calibri" charset="0"/>
              </a:rPr>
              <a:t>Irradiation</a:t>
            </a:r>
          </a:p>
        </p:txBody>
      </p:sp>
      <p:pic>
        <p:nvPicPr>
          <p:cNvPr id="35" name="Picture 5" descr="E:\DCIM\105_PANA\P1050809.JPG">
            <a:extLst>
              <a:ext uri="{FF2B5EF4-FFF2-40B4-BE49-F238E27FC236}">
                <a16:creationId xmlns:a16="http://schemas.microsoft.com/office/drawing/2014/main" id="{241AACAA-BA50-8A42-BC96-38AFC8A52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13" y="3705184"/>
            <a:ext cx="2390422" cy="1883566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05A949A5-7F6D-8948-A7B3-664F3E284D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102" y="3962369"/>
            <a:ext cx="2402838" cy="1595792"/>
          </a:xfrm>
          <a:prstGeom prst="rect">
            <a:avLst/>
          </a:prstGeom>
          <a:gradFill rotWithShape="1">
            <a:gsLst>
              <a:gs pos="0">
                <a:srgbClr val="004C97">
                  <a:tint val="50000"/>
                  <a:satMod val="300000"/>
                </a:srgbClr>
              </a:gs>
              <a:gs pos="35000">
                <a:srgbClr val="004C97">
                  <a:tint val="37000"/>
                  <a:satMod val="300000"/>
                </a:srgbClr>
              </a:gs>
              <a:gs pos="100000">
                <a:srgbClr val="004C9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4C9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37" name="Picture 10" descr="pnnl image.png">
            <a:extLst>
              <a:ext uri="{FF2B5EF4-FFF2-40B4-BE49-F238E27FC236}">
                <a16:creationId xmlns:a16="http://schemas.microsoft.com/office/drawing/2014/main" id="{F8B5444A-1EC3-E746-916E-87F4DEFF13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008" y="5655350"/>
            <a:ext cx="1342854" cy="570415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C0D65677-1A0C-B848-A0AD-ADA615CD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714" y="5606227"/>
            <a:ext cx="605952" cy="566659"/>
          </a:xfrm>
          <a:prstGeom prst="rect">
            <a:avLst/>
          </a:prstGeom>
        </p:spPr>
      </p:pic>
      <p:pic>
        <p:nvPicPr>
          <p:cNvPr id="39" name="Picture 18" descr="FermiLogo.tif">
            <a:extLst>
              <a:ext uri="{FF2B5EF4-FFF2-40B4-BE49-F238E27FC236}">
                <a16:creationId xmlns:a16="http://schemas.microsoft.com/office/drawing/2014/main" id="{019BACE6-5989-F24E-9181-D6A70002A1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738" y="4926499"/>
            <a:ext cx="1167475" cy="210711"/>
          </a:xfrm>
          <a:prstGeom prst="rect">
            <a:avLst/>
          </a:prstGeom>
        </p:spPr>
      </p:pic>
      <p:grpSp>
        <p:nvGrpSpPr>
          <p:cNvPr id="40" name="グループ化 8">
            <a:extLst>
              <a:ext uri="{FF2B5EF4-FFF2-40B4-BE49-F238E27FC236}">
                <a16:creationId xmlns:a16="http://schemas.microsoft.com/office/drawing/2014/main" id="{31CB4121-6495-6245-AF60-2C50CF51E59D}"/>
              </a:ext>
            </a:extLst>
          </p:cNvPr>
          <p:cNvGrpSpPr/>
          <p:nvPr/>
        </p:nvGrpSpPr>
        <p:grpSpPr>
          <a:xfrm>
            <a:off x="2084958" y="985587"/>
            <a:ext cx="2987553" cy="2067491"/>
            <a:chOff x="2084958" y="1014462"/>
            <a:chExt cx="2987553" cy="2067491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B4C0B6D7-90D8-524F-9C57-C1FE619B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4958" y="1014462"/>
              <a:ext cx="2965367" cy="1804474"/>
            </a:xfrm>
            <a:prstGeom prst="rect">
              <a:avLst/>
            </a:prstGeom>
            <a:gradFill rotWithShape="1">
              <a:gsLst>
                <a:gs pos="0">
                  <a:srgbClr val="004C97">
                    <a:tint val="50000"/>
                    <a:satMod val="300000"/>
                  </a:srgbClr>
                </a:gs>
                <a:gs pos="35000">
                  <a:srgbClr val="004C97">
                    <a:tint val="37000"/>
                    <a:satMod val="300000"/>
                  </a:srgbClr>
                </a:gs>
                <a:gs pos="100000">
                  <a:srgbClr val="004C97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004C97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42" name="右矢印 35">
              <a:extLst>
                <a:ext uri="{FF2B5EF4-FFF2-40B4-BE49-F238E27FC236}">
                  <a16:creationId xmlns:a16="http://schemas.microsoft.com/office/drawing/2014/main" id="{69FE0E3B-FCCE-9646-AFEB-87018D729A37}"/>
                </a:ext>
              </a:extLst>
            </p:cNvPr>
            <p:cNvSpPr/>
            <p:nvPr/>
          </p:nvSpPr>
          <p:spPr>
            <a:xfrm>
              <a:off x="2119150" y="1894136"/>
              <a:ext cx="292568" cy="187642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9B9067BA-4D3A-7042-8153-781C8DE59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6943" y="2301553"/>
              <a:ext cx="1215568" cy="780400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4" name="Right Arrow 24">
            <a:extLst>
              <a:ext uri="{FF2B5EF4-FFF2-40B4-BE49-F238E27FC236}">
                <a16:creationId xmlns:a16="http://schemas.microsoft.com/office/drawing/2014/main" id="{9F44227B-247A-E145-BDC5-5C3557BBF37A}"/>
              </a:ext>
            </a:extLst>
          </p:cNvPr>
          <p:cNvSpPr/>
          <p:nvPr/>
        </p:nvSpPr>
        <p:spPr>
          <a:xfrm>
            <a:off x="2530919" y="4412524"/>
            <a:ext cx="3903940" cy="403442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ight Arrow 25">
            <a:extLst>
              <a:ext uri="{FF2B5EF4-FFF2-40B4-BE49-F238E27FC236}">
                <a16:creationId xmlns:a16="http://schemas.microsoft.com/office/drawing/2014/main" id="{B39DA920-F4EF-4943-97E7-D8AC31FF880F}"/>
              </a:ext>
            </a:extLst>
          </p:cNvPr>
          <p:cNvSpPr/>
          <p:nvPr/>
        </p:nvSpPr>
        <p:spPr>
          <a:xfrm rot="1074731">
            <a:off x="2509680" y="5046356"/>
            <a:ext cx="898674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26">
            <a:extLst>
              <a:ext uri="{FF2B5EF4-FFF2-40B4-BE49-F238E27FC236}">
                <a16:creationId xmlns:a16="http://schemas.microsoft.com/office/drawing/2014/main" id="{8A4BBD81-D08F-3340-9F7A-D00AC045304B}"/>
              </a:ext>
            </a:extLst>
          </p:cNvPr>
          <p:cNvSpPr txBox="1"/>
          <p:nvPr/>
        </p:nvSpPr>
        <p:spPr>
          <a:xfrm>
            <a:off x="283311" y="3705184"/>
            <a:ext cx="1820201" cy="369332"/>
          </a:xfrm>
          <a:prstGeom prst="rect">
            <a:avLst/>
          </a:prstGeom>
          <a:solidFill>
            <a:srgbClr val="FFFFFF">
              <a:lumMod val="95000"/>
              <a:alpha val="7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Unloading / PIE</a:t>
            </a: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D0158C51-E75B-C840-A745-BD11A479FBB6}"/>
              </a:ext>
            </a:extLst>
          </p:cNvPr>
          <p:cNvSpPr txBox="1"/>
          <p:nvPr/>
        </p:nvSpPr>
        <p:spPr>
          <a:xfrm>
            <a:off x="4411986" y="5191475"/>
            <a:ext cx="1267669" cy="369332"/>
          </a:xfrm>
          <a:prstGeom prst="rect">
            <a:avLst/>
          </a:prstGeom>
          <a:solidFill>
            <a:srgbClr val="FFFFFF">
              <a:lumMod val="95000"/>
              <a:alpha val="7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PIE–Fatigue</a:t>
            </a:r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5DF1B98B-01AD-5543-867A-6831441A6D60}"/>
              </a:ext>
            </a:extLst>
          </p:cNvPr>
          <p:cNvSpPr txBox="1"/>
          <p:nvPr/>
        </p:nvSpPr>
        <p:spPr>
          <a:xfrm>
            <a:off x="6444687" y="3559200"/>
            <a:ext cx="241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In-beam Thermal Shock</a:t>
            </a:r>
          </a:p>
        </p:txBody>
      </p:sp>
      <p:sp>
        <p:nvSpPr>
          <p:cNvPr id="49" name="Right Arrow 23">
            <a:extLst>
              <a:ext uri="{FF2B5EF4-FFF2-40B4-BE49-F238E27FC236}">
                <a16:creationId xmlns:a16="http://schemas.microsoft.com/office/drawing/2014/main" id="{6592B188-6456-D74F-BB5A-4B2FD50C4F55}"/>
              </a:ext>
            </a:extLst>
          </p:cNvPr>
          <p:cNvSpPr/>
          <p:nvPr/>
        </p:nvSpPr>
        <p:spPr>
          <a:xfrm rot="7690680">
            <a:off x="1200720" y="3038724"/>
            <a:ext cx="960576" cy="395662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26">
            <a:extLst>
              <a:ext uri="{FF2B5EF4-FFF2-40B4-BE49-F238E27FC236}">
                <a16:creationId xmlns:a16="http://schemas.microsoft.com/office/drawing/2014/main" id="{3BE2AB9D-F86A-6D47-97AE-BE9CBFFF10EA}"/>
              </a:ext>
            </a:extLst>
          </p:cNvPr>
          <p:cNvSpPr txBox="1"/>
          <p:nvPr/>
        </p:nvSpPr>
        <p:spPr>
          <a:xfrm>
            <a:off x="3402460" y="3138998"/>
            <a:ext cx="235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PIE- Mesoscale-Fatigue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1" name="Right Arrow 25">
            <a:extLst>
              <a:ext uri="{FF2B5EF4-FFF2-40B4-BE49-F238E27FC236}">
                <a16:creationId xmlns:a16="http://schemas.microsoft.com/office/drawing/2014/main" id="{B3A29804-1017-8F42-A9F4-92D69DA2E7B8}"/>
              </a:ext>
            </a:extLst>
          </p:cNvPr>
          <p:cNvSpPr/>
          <p:nvPr/>
        </p:nvSpPr>
        <p:spPr>
          <a:xfrm rot="12308296">
            <a:off x="5725035" y="3833564"/>
            <a:ext cx="891799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ight Arrow 25">
            <a:extLst>
              <a:ext uri="{FF2B5EF4-FFF2-40B4-BE49-F238E27FC236}">
                <a16:creationId xmlns:a16="http://schemas.microsoft.com/office/drawing/2014/main" id="{4003D40C-956F-FB40-B6E3-D9906A19B85B}"/>
              </a:ext>
            </a:extLst>
          </p:cNvPr>
          <p:cNvSpPr/>
          <p:nvPr/>
        </p:nvSpPr>
        <p:spPr>
          <a:xfrm rot="20277751">
            <a:off x="2472893" y="3801874"/>
            <a:ext cx="893419" cy="366641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3" name="Picture 9" descr="2218_ox_brand1_pos_rect.gif">
            <a:extLst>
              <a:ext uri="{FF2B5EF4-FFF2-40B4-BE49-F238E27FC236}">
                <a16:creationId xmlns:a16="http://schemas.microsoft.com/office/drawing/2014/main" id="{38B2B54F-D9A7-A64E-A5F9-1A932E452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06" y="3468045"/>
            <a:ext cx="1118019" cy="347431"/>
          </a:xfrm>
          <a:prstGeom prst="rect">
            <a:avLst/>
          </a:prstGeom>
        </p:spPr>
      </p:pic>
      <p:sp>
        <p:nvSpPr>
          <p:cNvPr id="54" name="正方形/長方形 62">
            <a:extLst>
              <a:ext uri="{FF2B5EF4-FFF2-40B4-BE49-F238E27FC236}">
                <a16:creationId xmlns:a16="http://schemas.microsoft.com/office/drawing/2014/main" id="{BB6A8CD6-7BCD-8C4D-AC90-E46F24580957}"/>
              </a:ext>
            </a:extLst>
          </p:cNvPr>
          <p:cNvSpPr/>
          <p:nvPr/>
        </p:nvSpPr>
        <p:spPr>
          <a:xfrm>
            <a:off x="1027612" y="1937173"/>
            <a:ext cx="119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B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rookhaven</a:t>
            </a:r>
          </a:p>
          <a:p>
            <a:r>
              <a:rPr kumimoji="0" lang="en-US" altLang="ja-JP" sz="1400" b="1" dirty="0" err="1">
                <a:solidFill>
                  <a:srgbClr val="FF0000"/>
                </a:solidFill>
                <a:latin typeface="Helvetica" pitchFamily="34" charset="0"/>
              </a:rPr>
              <a:t>L</a:t>
            </a:r>
            <a:r>
              <a:rPr kumimoji="0" lang="en-US" altLang="ja-JP" sz="1100" b="1" dirty="0" err="1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inac</a:t>
            </a:r>
            <a:endParaRPr kumimoji="0" lang="en-US" altLang="ja-JP" sz="1100" b="1" dirty="0">
              <a:solidFill>
                <a:srgbClr val="505050">
                  <a:lumMod val="50000"/>
                </a:srgbClr>
              </a:solidFill>
              <a:latin typeface="Helvetica" pitchFamily="34" charset="0"/>
            </a:endParaRPr>
          </a:p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I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sotope</a:t>
            </a:r>
          </a:p>
          <a:p>
            <a:r>
              <a:rPr kumimoji="0" lang="en-US" altLang="ja-JP" sz="1400" b="1" dirty="0">
                <a:solidFill>
                  <a:srgbClr val="FF0000"/>
                </a:solidFill>
                <a:latin typeface="Helvetica" pitchFamily="34" charset="0"/>
              </a:rPr>
              <a:t>P</a:t>
            </a:r>
            <a:r>
              <a:rPr kumimoji="0" lang="en-US" altLang="ja-JP" sz="1100" b="1" dirty="0">
                <a:solidFill>
                  <a:srgbClr val="505050">
                    <a:lumMod val="50000"/>
                  </a:srgbClr>
                </a:solidFill>
                <a:latin typeface="Helvetica" pitchFamily="34" charset="0"/>
              </a:rPr>
              <a:t>roducer</a:t>
            </a:r>
            <a:endParaRPr lang="ja-JP" altLang="en-US" sz="1100" dirty="0"/>
          </a:p>
        </p:txBody>
      </p:sp>
      <p:grpSp>
        <p:nvGrpSpPr>
          <p:cNvPr id="55" name="グループ化 6">
            <a:extLst>
              <a:ext uri="{FF2B5EF4-FFF2-40B4-BE49-F238E27FC236}">
                <a16:creationId xmlns:a16="http://schemas.microsoft.com/office/drawing/2014/main" id="{BC3F096D-0BDF-4744-8E1B-C6E64BC30A8E}"/>
              </a:ext>
            </a:extLst>
          </p:cNvPr>
          <p:cNvGrpSpPr/>
          <p:nvPr/>
        </p:nvGrpSpPr>
        <p:grpSpPr>
          <a:xfrm>
            <a:off x="5663881" y="966000"/>
            <a:ext cx="3347660" cy="2027929"/>
            <a:chOff x="5663881" y="1076155"/>
            <a:chExt cx="3347660" cy="2027929"/>
          </a:xfrm>
        </p:grpSpPr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1347D8F8-19FF-1045-ADC2-32F9680E9197}"/>
                </a:ext>
              </a:extLst>
            </p:cNvPr>
            <p:cNvSpPr/>
            <p:nvPr/>
          </p:nvSpPr>
          <p:spPr>
            <a:xfrm>
              <a:off x="5663881" y="1076155"/>
              <a:ext cx="3347659" cy="202792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7" name="Picture 9" descr="2218_ox_brand1_pos_rect.gif">
              <a:extLst>
                <a:ext uri="{FF2B5EF4-FFF2-40B4-BE49-F238E27FC236}">
                  <a16:creationId xmlns:a16="http://schemas.microsoft.com/office/drawing/2014/main" id="{4BE914DC-4245-5D4F-9DD5-D297FA70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759" y="2640603"/>
              <a:ext cx="1193800" cy="370981"/>
            </a:xfrm>
            <a:prstGeom prst="rect">
              <a:avLst/>
            </a:prstGeom>
          </p:spPr>
        </p:pic>
        <p:pic>
          <p:nvPicPr>
            <p:cNvPr id="58" name="Picture 11" descr="FermiLogo.tif">
              <a:extLst>
                <a:ext uri="{FF2B5EF4-FFF2-40B4-BE49-F238E27FC236}">
                  <a16:creationId xmlns:a16="http://schemas.microsoft.com/office/drawing/2014/main" id="{2F44041C-32FF-9545-A7AC-FF1654369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4716" y="1513325"/>
              <a:ext cx="1365592" cy="246468"/>
            </a:xfrm>
            <a:prstGeom prst="rect">
              <a:avLst/>
            </a:prstGeom>
          </p:spPr>
        </p:pic>
        <p:pic>
          <p:nvPicPr>
            <p:cNvPr id="59" name="Picture 13" descr="STFC Logo.tif">
              <a:extLst>
                <a:ext uri="{FF2B5EF4-FFF2-40B4-BE49-F238E27FC236}">
                  <a16:creationId xmlns:a16="http://schemas.microsoft.com/office/drawing/2014/main" id="{A46029DC-6ADC-174A-A41D-216E9962E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685" y="2677539"/>
              <a:ext cx="1390276" cy="302567"/>
            </a:xfrm>
            <a:prstGeom prst="rect">
              <a:avLst/>
            </a:prstGeom>
          </p:spPr>
        </p:pic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id="{F033AB50-6399-394F-A524-1CCBF504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0416" y="1993152"/>
              <a:ext cx="576922" cy="536183"/>
            </a:xfrm>
            <a:prstGeom prst="rect">
              <a:avLst/>
            </a:prstGeom>
          </p:spPr>
        </p:pic>
        <p:pic>
          <p:nvPicPr>
            <p:cNvPr id="61" name="Picture 15">
              <a:extLst>
                <a:ext uri="{FF2B5EF4-FFF2-40B4-BE49-F238E27FC236}">
                  <a16:creationId xmlns:a16="http://schemas.microsoft.com/office/drawing/2014/main" id="{D9E09047-A124-EA47-9530-E16995D0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6535" y="2160838"/>
              <a:ext cx="911578" cy="490507"/>
            </a:xfrm>
            <a:prstGeom prst="rect">
              <a:avLst/>
            </a:prstGeom>
          </p:spPr>
        </p:pic>
        <p:pic>
          <p:nvPicPr>
            <p:cNvPr id="62" name="Picture 17">
              <a:extLst>
                <a:ext uri="{FF2B5EF4-FFF2-40B4-BE49-F238E27FC236}">
                  <a16:creationId xmlns:a16="http://schemas.microsoft.com/office/drawing/2014/main" id="{6EC886BE-A69E-5344-867C-AF3517F5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5518" y="2176116"/>
              <a:ext cx="554675" cy="464487"/>
            </a:xfrm>
            <a:prstGeom prst="rect">
              <a:avLst/>
            </a:prstGeom>
          </p:spPr>
        </p:pic>
        <p:pic>
          <p:nvPicPr>
            <p:cNvPr id="63" name="Picture 20">
              <a:extLst>
                <a:ext uri="{FF2B5EF4-FFF2-40B4-BE49-F238E27FC236}">
                  <a16:creationId xmlns:a16="http://schemas.microsoft.com/office/drawing/2014/main" id="{88CCEAD4-3F6F-3645-9A77-7A849967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386" y="1914377"/>
              <a:ext cx="652304" cy="610005"/>
            </a:xfrm>
            <a:prstGeom prst="rect">
              <a:avLst/>
            </a:prstGeom>
          </p:spPr>
        </p:pic>
        <p:sp>
          <p:nvSpPr>
            <p:cNvPr id="64" name="TextBox 22">
              <a:extLst>
                <a:ext uri="{FF2B5EF4-FFF2-40B4-BE49-F238E27FC236}">
                  <a16:creationId xmlns:a16="http://schemas.microsoft.com/office/drawing/2014/main" id="{983C68F2-59D5-8542-9F60-907DBF5A04F2}"/>
                </a:ext>
              </a:extLst>
            </p:cNvPr>
            <p:cNvSpPr txBox="1"/>
            <p:nvPr/>
          </p:nvSpPr>
          <p:spPr>
            <a:xfrm>
              <a:off x="6766086" y="1076155"/>
              <a:ext cx="2245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Specimen Preparation</a:t>
              </a:r>
            </a:p>
          </p:txBody>
        </p:sp>
        <p:pic>
          <p:nvPicPr>
            <p:cNvPr id="65" name="Picture 11">
              <a:extLst>
                <a:ext uri="{FF2B5EF4-FFF2-40B4-BE49-F238E27FC236}">
                  <a16:creationId xmlns:a16="http://schemas.microsoft.com/office/drawing/2014/main" id="{6EFD989F-4E67-744E-8843-019636280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626" y="1091443"/>
              <a:ext cx="1073140" cy="1065626"/>
            </a:xfrm>
            <a:prstGeom prst="rect">
              <a:avLst/>
            </a:prstGeom>
          </p:spPr>
        </p:pic>
      </p:grpSp>
      <p:sp>
        <p:nvSpPr>
          <p:cNvPr id="66" name="Right Arrow 21">
            <a:extLst>
              <a:ext uri="{FF2B5EF4-FFF2-40B4-BE49-F238E27FC236}">
                <a16:creationId xmlns:a16="http://schemas.microsoft.com/office/drawing/2014/main" id="{449A4DEB-8C0B-5348-B68F-3C48C55F8788}"/>
              </a:ext>
            </a:extLst>
          </p:cNvPr>
          <p:cNvSpPr/>
          <p:nvPr/>
        </p:nvSpPr>
        <p:spPr>
          <a:xfrm rot="10800000">
            <a:off x="5027675" y="1970698"/>
            <a:ext cx="806239" cy="350254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ight Arrow 21">
            <a:extLst>
              <a:ext uri="{FF2B5EF4-FFF2-40B4-BE49-F238E27FC236}">
                <a16:creationId xmlns:a16="http://schemas.microsoft.com/office/drawing/2014/main" id="{C354762B-681E-2649-97BD-1BB8FEA6C377}"/>
              </a:ext>
            </a:extLst>
          </p:cNvPr>
          <p:cNvSpPr/>
          <p:nvPr/>
        </p:nvSpPr>
        <p:spPr>
          <a:xfrm rot="5400000">
            <a:off x="7032794" y="3068073"/>
            <a:ext cx="738292" cy="350254"/>
          </a:xfrm>
          <a:prstGeom prst="rightArrow">
            <a:avLst/>
          </a:prstGeom>
          <a:gradFill rotWithShape="1">
            <a:gsLst>
              <a:gs pos="0">
                <a:srgbClr val="004C97">
                  <a:lumMod val="40000"/>
                  <a:lumOff val="60000"/>
                </a:srgbClr>
              </a:gs>
              <a:gs pos="100000">
                <a:srgbClr val="004C97">
                  <a:lumMod val="50000"/>
                </a:srgbClr>
              </a:gs>
            </a:gsLst>
            <a:lin ang="16200000" scaled="0"/>
          </a:gra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8" name="図 3">
            <a:extLst>
              <a:ext uri="{FF2B5EF4-FFF2-40B4-BE49-F238E27FC236}">
                <a16:creationId xmlns:a16="http://schemas.microsoft.com/office/drawing/2014/main" id="{E3C06253-56C3-6E4B-A0D4-09857EBFEE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210" t="7429" r="3424" b="11261"/>
          <a:stretch/>
        </p:blipFill>
        <p:spPr>
          <a:xfrm>
            <a:off x="6108975" y="5693274"/>
            <a:ext cx="1620111" cy="392566"/>
          </a:xfrm>
          <a:prstGeom prst="rect">
            <a:avLst/>
          </a:prstGeom>
        </p:spPr>
      </p:pic>
      <p:pic>
        <p:nvPicPr>
          <p:cNvPr id="70" name="図 5">
            <a:extLst>
              <a:ext uri="{FF2B5EF4-FFF2-40B4-BE49-F238E27FC236}">
                <a16:creationId xmlns:a16="http://schemas.microsoft.com/office/drawing/2014/main" id="{AE350C31-3515-2344-AEF7-E585AD07E4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195" y="5271120"/>
            <a:ext cx="1117884" cy="821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図 76">
            <a:extLst>
              <a:ext uri="{FF2B5EF4-FFF2-40B4-BE49-F238E27FC236}">
                <a16:creationId xmlns:a16="http://schemas.microsoft.com/office/drawing/2014/main" id="{1596F1E4-40D5-0C48-A89B-74B6A42628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41549" y="3479580"/>
            <a:ext cx="1012787" cy="760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15">
            <a:extLst>
              <a:ext uri="{FF2B5EF4-FFF2-40B4-BE49-F238E27FC236}">
                <a16:creationId xmlns:a16="http://schemas.microsoft.com/office/drawing/2014/main" id="{F13139B9-BD3B-2744-8A3A-6CD079D6913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026" y="3855735"/>
            <a:ext cx="1114855" cy="4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49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err="1"/>
              <a:t>RaDIATE</a:t>
            </a:r>
            <a:r>
              <a:rPr lang="en-US" sz="3200" b="0" dirty="0"/>
              <a:t> Irradiation run at BNL-BLIP Facility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887" y="4518081"/>
            <a:ext cx="2551605" cy="163814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102" y="942765"/>
            <a:ext cx="1832294" cy="21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72FFE3-D23F-2B40-BE50-A55773A7BD12}"/>
              </a:ext>
            </a:extLst>
          </p:cNvPr>
          <p:cNvGrpSpPr/>
          <p:nvPr/>
        </p:nvGrpSpPr>
        <p:grpSpPr>
          <a:xfrm>
            <a:off x="7150412" y="943911"/>
            <a:ext cx="1334124" cy="1253292"/>
            <a:chOff x="7320139" y="4287952"/>
            <a:chExt cx="1419296" cy="141929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9" y="4287952"/>
              <a:ext cx="1419296" cy="1419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直線矢印コネクタ 29"/>
            <p:cNvCxnSpPr/>
            <p:nvPr/>
          </p:nvCxnSpPr>
          <p:spPr bwMode="auto">
            <a:xfrm>
              <a:off x="7475292" y="5474616"/>
              <a:ext cx="1147352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7" name="正方形/長方形 31"/>
            <p:cNvSpPr/>
            <p:nvPr/>
          </p:nvSpPr>
          <p:spPr>
            <a:xfrm>
              <a:off x="7523077" y="5175562"/>
              <a:ext cx="8117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latin typeface="+mn-lt"/>
                  <a:ea typeface="小塚ゴシック Pro R" panose="020B0400000000000000" pitchFamily="34" charset="-128"/>
                </a:rPr>
                <a:t>3.4mm </a:t>
              </a:r>
              <a:endParaRPr lang="ja-JP" altLang="en-US" sz="160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18" name="正方形/長方形 15"/>
          <p:cNvSpPr/>
          <p:nvPr/>
        </p:nvSpPr>
        <p:spPr>
          <a:xfrm>
            <a:off x="5119382" y="2851811"/>
            <a:ext cx="1715734" cy="276999"/>
          </a:xfrm>
          <a:prstGeom prst="rect">
            <a:avLst/>
          </a:prstGeom>
          <a:solidFill>
            <a:schemeClr val="lt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002060"/>
                </a:solidFill>
                <a:latin typeface="+mn-lt"/>
                <a:ea typeface="小塚ゴシック Pro M" panose="020B0700000000000000" pitchFamily="34" charset="-128"/>
              </a:rPr>
              <a:t>Meso</a:t>
            </a:r>
            <a:r>
              <a:rPr lang="en-US" altLang="ja-JP" sz="1200" dirty="0">
                <a:solidFill>
                  <a:srgbClr val="002060"/>
                </a:solidFill>
                <a:latin typeface="+mn-lt"/>
                <a:ea typeface="小塚ゴシック Pro M" panose="020B0700000000000000" pitchFamily="34" charset="-128"/>
              </a:rPr>
              <a:t>-scale fatigue foil </a:t>
            </a:r>
            <a:endParaRPr lang="ja-JP" altLang="en-US" sz="1200" dirty="0">
              <a:solidFill>
                <a:srgbClr val="002060"/>
              </a:solidFill>
              <a:latin typeface="+mn-lt"/>
              <a:ea typeface="小塚ゴシック Pro M" panose="020B0700000000000000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92434" y="3218374"/>
            <a:ext cx="315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3971"/>
                </a:solidFill>
                <a:latin typeface="+mn-lt"/>
              </a:rPr>
              <a:t>The J-PARC capsules include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alloy Gr. 1, 2, 5, 23 and </a:t>
            </a:r>
            <a:r>
              <a:rPr lang="en-US" sz="1400" dirty="0" err="1">
                <a:solidFill>
                  <a:srgbClr val="003971"/>
                </a:solidFill>
                <a:latin typeface="+mn-lt"/>
              </a:rPr>
              <a:t>Ti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15-3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>
                <a:solidFill>
                  <a:srgbClr val="003971"/>
                </a:solidFill>
                <a:latin typeface="+mn-lt"/>
              </a:rPr>
              <a:t>Tensile, micro-structural, fatigue, &amp; </a:t>
            </a:r>
            <a:r>
              <a:rPr lang="en-US" sz="1400" dirty="0" err="1">
                <a:solidFill>
                  <a:srgbClr val="003971"/>
                </a:solidFill>
                <a:latin typeface="+mn-lt"/>
              </a:rPr>
              <a:t>meso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-scale fatigue specimens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>
                <a:solidFill>
                  <a:srgbClr val="003971"/>
                </a:solidFill>
                <a:latin typeface="+mn-lt"/>
              </a:rPr>
              <a:t>SiC</a:t>
            </a:r>
            <a:r>
              <a:rPr lang="en-US" sz="1400" dirty="0">
                <a:solidFill>
                  <a:srgbClr val="003971"/>
                </a:solidFill>
                <a:latin typeface="+mn-lt"/>
              </a:rPr>
              <a:t> coated graphite specimens</a:t>
            </a:r>
          </a:p>
        </p:txBody>
      </p:sp>
      <p:pic>
        <p:nvPicPr>
          <p:cNvPr id="25" name="Content Placeholder 9"/>
          <p:cNvPicPr>
            <a:picLocks noGrp="1"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85928" y="914128"/>
            <a:ext cx="2382502" cy="2347178"/>
          </a:xfrm>
          <a:prstGeom prst="rect">
            <a:avLst/>
          </a:prstGeom>
        </p:spPr>
      </p:pic>
      <p:grpSp>
        <p:nvGrpSpPr>
          <p:cNvPr id="26" name="グループ化 24"/>
          <p:cNvGrpSpPr/>
          <p:nvPr/>
        </p:nvGrpSpPr>
        <p:grpSpPr>
          <a:xfrm>
            <a:off x="262882" y="936982"/>
            <a:ext cx="2363132" cy="2346588"/>
            <a:chOff x="107504" y="908719"/>
            <a:chExt cx="2664296" cy="2645643"/>
          </a:xfrm>
        </p:grpSpPr>
        <p:pic>
          <p:nvPicPr>
            <p:cNvPr id="27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908719"/>
              <a:ext cx="2664296" cy="2645643"/>
            </a:xfrm>
            <a:prstGeom prst="rect">
              <a:avLst/>
            </a:prstGeom>
          </p:spPr>
        </p:pic>
        <p:cxnSp>
          <p:nvCxnSpPr>
            <p:cNvPr id="28" name="直線矢印コネクタ 17"/>
            <p:cNvCxnSpPr/>
            <p:nvPr/>
          </p:nvCxnSpPr>
          <p:spPr bwMode="auto">
            <a:xfrm>
              <a:off x="535503" y="2656391"/>
              <a:ext cx="1800200" cy="51409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正方形/長方形 19"/>
            <p:cNvSpPr/>
            <p:nvPr/>
          </p:nvSpPr>
          <p:spPr>
            <a:xfrm>
              <a:off x="967550" y="2655886"/>
              <a:ext cx="1140057" cy="347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rgbClr val="FFFF00"/>
                  </a:solidFill>
                  <a:latin typeface="+mn-lt"/>
                  <a:ea typeface="小塚ゴシック Pro R" panose="020B0400000000000000" pitchFamily="34" charset="-128"/>
                </a:rPr>
                <a:t>48mm </a:t>
              </a:r>
              <a:endParaRPr lang="ja-JP" altLang="en-US" sz="140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30" name="正方形/長方形 71">
            <a:extLst>
              <a:ext uri="{FF2B5EF4-FFF2-40B4-BE49-F238E27FC236}">
                <a16:creationId xmlns:a16="http://schemas.microsoft.com/office/drawing/2014/main" id="{650A17F2-164C-BC40-BD63-C6199F4B53DB}"/>
              </a:ext>
            </a:extLst>
          </p:cNvPr>
          <p:cNvSpPr/>
          <p:nvPr/>
        </p:nvSpPr>
        <p:spPr>
          <a:xfrm>
            <a:off x="262882" y="943911"/>
            <a:ext cx="1334917" cy="338554"/>
          </a:xfrm>
          <a:prstGeom prst="rect">
            <a:avLst/>
          </a:prstGeom>
          <a:solidFill>
            <a:schemeClr val="accent6">
              <a:lumMod val="75000"/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Tensile, Micro</a:t>
            </a:r>
            <a:endParaRPr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4C6DB-925D-6345-9C29-C9B81314213E}"/>
              </a:ext>
            </a:extLst>
          </p:cNvPr>
          <p:cNvGrpSpPr/>
          <p:nvPr/>
        </p:nvGrpSpPr>
        <p:grpSpPr>
          <a:xfrm>
            <a:off x="7142621" y="2213301"/>
            <a:ext cx="1385764" cy="909581"/>
            <a:chOff x="227343" y="829636"/>
            <a:chExt cx="1385764" cy="909581"/>
          </a:xfrm>
        </p:grpSpPr>
        <p:pic>
          <p:nvPicPr>
            <p:cNvPr id="31" name="図 121">
              <a:extLst>
                <a:ext uri="{FF2B5EF4-FFF2-40B4-BE49-F238E27FC236}">
                  <a16:creationId xmlns:a16="http://schemas.microsoft.com/office/drawing/2014/main" id="{FB6FA04C-C329-42EF-96FA-B9ABE9F19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305" y="880678"/>
              <a:ext cx="1303728" cy="85853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541867" y="1309511"/>
              <a:ext cx="767644" cy="18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98311" y="1274991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10 mm</a:t>
              </a:r>
            </a:p>
          </p:txBody>
        </p:sp>
        <p:sp>
          <p:nvSpPr>
            <p:cNvPr id="33" name="正方形/長方形 71">
              <a:extLst>
                <a:ext uri="{FF2B5EF4-FFF2-40B4-BE49-F238E27FC236}">
                  <a16:creationId xmlns:a16="http://schemas.microsoft.com/office/drawing/2014/main" id="{2830A0B0-C6E6-6C45-8164-DD4CE95D2862}"/>
                </a:ext>
              </a:extLst>
            </p:cNvPr>
            <p:cNvSpPr/>
            <p:nvPr/>
          </p:nvSpPr>
          <p:spPr>
            <a:xfrm>
              <a:off x="227343" y="829636"/>
              <a:ext cx="13857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err="1">
                  <a:solidFill>
                    <a:srgbClr val="FFFF00"/>
                  </a:solidFill>
                </a:rPr>
                <a:t>SiC</a:t>
              </a:r>
              <a:r>
                <a:rPr lang="en-US" altLang="ja-JP" sz="1200" dirty="0">
                  <a:solidFill>
                    <a:srgbClr val="FFFF00"/>
                  </a:solidFill>
                </a:rPr>
                <a:t> coated graphite</a:t>
              </a:r>
              <a:endParaRPr lang="ja-JP" alt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262F764-E1EA-1D4F-B907-50691E71C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r="2842"/>
          <a:stretch/>
        </p:blipFill>
        <p:spPr>
          <a:xfrm rot="5400000">
            <a:off x="578802" y="4631907"/>
            <a:ext cx="1750049" cy="15707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957619-B531-944A-A914-40EF93223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62" t="25049" r="11040"/>
          <a:stretch/>
        </p:blipFill>
        <p:spPr>
          <a:xfrm>
            <a:off x="2788371" y="3349351"/>
            <a:ext cx="3014043" cy="29507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CEEBDC-BBF3-2040-95A3-19BD0DBE10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882" y="3397556"/>
            <a:ext cx="1550985" cy="11044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26810A3-E96C-954A-994F-CA023D3D83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944" b="10553"/>
          <a:stretch/>
        </p:blipFill>
        <p:spPr>
          <a:xfrm>
            <a:off x="2363026" y="3349611"/>
            <a:ext cx="1486260" cy="1516066"/>
          </a:xfrm>
          <a:prstGeom prst="rect">
            <a:avLst/>
          </a:prstGeom>
        </p:spPr>
      </p:pic>
      <p:cxnSp>
        <p:nvCxnSpPr>
          <p:cNvPr id="39" name="直線矢印コネクタ 17">
            <a:extLst>
              <a:ext uri="{FF2B5EF4-FFF2-40B4-BE49-F238E27FC236}">
                <a16:creationId xmlns:a16="http://schemas.microsoft.com/office/drawing/2014/main" id="{495BE1BA-6556-FC4B-BD3E-6267C7DF269C}"/>
              </a:ext>
            </a:extLst>
          </p:cNvPr>
          <p:cNvCxnSpPr>
            <a:cxnSpLocks/>
          </p:cNvCxnSpPr>
          <p:nvPr/>
        </p:nvCxnSpPr>
        <p:spPr bwMode="auto">
          <a:xfrm>
            <a:off x="986010" y="5394902"/>
            <a:ext cx="1008043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4" name="正方形/長方形 19">
            <a:extLst>
              <a:ext uri="{FF2B5EF4-FFF2-40B4-BE49-F238E27FC236}">
                <a16:creationId xmlns:a16="http://schemas.microsoft.com/office/drawing/2014/main" id="{CA9260E9-DB84-2F4F-BF83-F776A68E54DE}"/>
              </a:ext>
            </a:extLst>
          </p:cNvPr>
          <p:cNvSpPr/>
          <p:nvPr/>
        </p:nvSpPr>
        <p:spPr>
          <a:xfrm>
            <a:off x="1105445" y="5114732"/>
            <a:ext cx="1011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00"/>
                </a:solidFill>
                <a:latin typeface="+mn-lt"/>
                <a:ea typeface="小塚ゴシック Pro R" panose="020B0400000000000000" pitchFamily="34" charset="-128"/>
              </a:rPr>
              <a:t>70mm </a:t>
            </a:r>
            <a:endParaRPr lang="ja-JP" altLang="en-US" sz="14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494E71B-7847-0442-A0C0-9906E492E1A1}"/>
              </a:ext>
            </a:extLst>
          </p:cNvPr>
          <p:cNvCxnSpPr>
            <a:cxnSpLocks/>
          </p:cNvCxnSpPr>
          <p:nvPr/>
        </p:nvCxnSpPr>
        <p:spPr>
          <a:xfrm flipH="1">
            <a:off x="1152436" y="2994809"/>
            <a:ext cx="96073" cy="526480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正方形/長方形 71">
            <a:extLst>
              <a:ext uri="{FF2B5EF4-FFF2-40B4-BE49-F238E27FC236}">
                <a16:creationId xmlns:a16="http://schemas.microsoft.com/office/drawing/2014/main" id="{A11D23E2-10A1-334E-AB4A-00E3759257C3}"/>
              </a:ext>
            </a:extLst>
          </p:cNvPr>
          <p:cNvSpPr/>
          <p:nvPr/>
        </p:nvSpPr>
        <p:spPr>
          <a:xfrm>
            <a:off x="2698351" y="943911"/>
            <a:ext cx="1376274" cy="338554"/>
          </a:xfrm>
          <a:prstGeom prst="rect">
            <a:avLst/>
          </a:prstGeom>
          <a:solidFill>
            <a:schemeClr val="accent6">
              <a:lumMod val="75000"/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Bend - Fatigue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3E09A-0373-AD40-B26F-A1440284BBE0}"/>
              </a:ext>
            </a:extLst>
          </p:cNvPr>
          <p:cNvCxnSpPr>
            <a:cxnSpLocks/>
          </p:cNvCxnSpPr>
          <p:nvPr/>
        </p:nvCxnSpPr>
        <p:spPr>
          <a:xfrm>
            <a:off x="914400" y="4418703"/>
            <a:ext cx="275208" cy="614531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7AA2A7-524D-0E47-A223-110284F8C652}"/>
              </a:ext>
            </a:extLst>
          </p:cNvPr>
          <p:cNvCxnSpPr>
            <a:cxnSpLocks/>
          </p:cNvCxnSpPr>
          <p:nvPr/>
        </p:nvCxnSpPr>
        <p:spPr>
          <a:xfrm flipV="1">
            <a:off x="2004646" y="4542267"/>
            <a:ext cx="693705" cy="48310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62E3FDC-B200-F940-ABE0-877E0834F12C}"/>
              </a:ext>
            </a:extLst>
          </p:cNvPr>
          <p:cNvCxnSpPr>
            <a:cxnSpLocks/>
          </p:cNvCxnSpPr>
          <p:nvPr/>
        </p:nvCxnSpPr>
        <p:spPr>
          <a:xfrm>
            <a:off x="3217985" y="4717643"/>
            <a:ext cx="70880" cy="526606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157E95-62CB-5F44-8C5A-A16560616F2A}"/>
              </a:ext>
            </a:extLst>
          </p:cNvPr>
          <p:cNvCxnSpPr>
            <a:cxnSpLocks/>
          </p:cNvCxnSpPr>
          <p:nvPr/>
        </p:nvCxnSpPr>
        <p:spPr>
          <a:xfrm flipV="1">
            <a:off x="3812868" y="4283242"/>
            <a:ext cx="947553" cy="1103687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EEC1560-2148-474B-A45A-D1670E6C3345}"/>
              </a:ext>
            </a:extLst>
          </p:cNvPr>
          <p:cNvCxnSpPr>
            <a:cxnSpLocks/>
          </p:cNvCxnSpPr>
          <p:nvPr/>
        </p:nvCxnSpPr>
        <p:spPr>
          <a:xfrm>
            <a:off x="5515276" y="4309052"/>
            <a:ext cx="1825896" cy="805680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436B7D9-2C61-7A48-B691-C8C1B448BDD1}"/>
              </a:ext>
            </a:extLst>
          </p:cNvPr>
          <p:cNvSpPr txBox="1"/>
          <p:nvPr/>
        </p:nvSpPr>
        <p:spPr>
          <a:xfrm>
            <a:off x="6152887" y="5293125"/>
            <a:ext cx="997525" cy="276999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Proton Beam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DCC75EE-63CE-294A-BC64-6E5979FE9788}"/>
              </a:ext>
            </a:extLst>
          </p:cNvPr>
          <p:cNvCxnSpPr>
            <a:cxnSpLocks/>
          </p:cNvCxnSpPr>
          <p:nvPr/>
        </p:nvCxnSpPr>
        <p:spPr>
          <a:xfrm>
            <a:off x="5952056" y="5329179"/>
            <a:ext cx="1376762" cy="797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60405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39157</TotalTime>
  <Words>2725</Words>
  <Application>Microsoft Macintosh PowerPoint</Application>
  <PresentationFormat>On-screen Show (4:3)</PresentationFormat>
  <Paragraphs>400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Yu Gothic UI</vt:lpstr>
      <vt:lpstr>Arial</vt:lpstr>
      <vt:lpstr>Calibri</vt:lpstr>
      <vt:lpstr>Helvetica</vt:lpstr>
      <vt:lpstr>Lucida Grande</vt:lpstr>
      <vt:lpstr>Symbol</vt:lpstr>
      <vt:lpstr>Wingdings</vt:lpstr>
      <vt:lpstr>小塚ゴシック Pro M</vt:lpstr>
      <vt:lpstr>FNAL_TemplatePC_060514</vt:lpstr>
      <vt:lpstr>Fermilab: Footer Only</vt:lpstr>
      <vt:lpstr>PowerPoint Presentation</vt:lpstr>
      <vt:lpstr>PowerPoint Presentation</vt:lpstr>
      <vt:lpstr>PowerPoint Presentation</vt:lpstr>
      <vt:lpstr>Past Experience is our Motivation</vt:lpstr>
      <vt:lpstr>Radiation Damage and Thermal Shock: The Primary Challenges to Targetry Materials</vt:lpstr>
      <vt:lpstr>PowerPoint Presentation</vt:lpstr>
      <vt:lpstr>Of Specific Concern: Titanium Beam Windows at the J-PARC Neutrino Facility</vt:lpstr>
      <vt:lpstr>RaDIATE Program Work Flow</vt:lpstr>
      <vt:lpstr>RaDIATE Irradiation run at BNL-BLIP Facility</vt:lpstr>
      <vt:lpstr>RaDIATE Irradiation Run Completed in March 2018</vt:lpstr>
      <vt:lpstr>DS Ti-1 (0.25 DPA)Tensile Results</vt:lpstr>
      <vt:lpstr>DS Ti-1 (0.25 DPA) Microscopy (TEM) Results</vt:lpstr>
      <vt:lpstr>2 Methods of fatigue testing of irradiated Ti alloys</vt:lpstr>
      <vt:lpstr>SiC Coated Graphite (Poster Session)</vt:lpstr>
      <vt:lpstr>World First:  Response of Irradiated Materials to Thermal Shock Induced By High Intensity Proton Beam</vt:lpstr>
      <vt:lpstr>HRMT-43 Experiment Set-up</vt:lpstr>
      <vt:lpstr>Successful Beam Exposure at CERN</vt:lpstr>
      <vt:lpstr>Exciting work in 2019/2020</vt:lpstr>
      <vt:lpstr>US-Japan Program: A Significant Part of the Global High Power Targetry (HPT) R&amp;D Program</vt:lpstr>
      <vt:lpstr>HPT R&amp;D Roadmap</vt:lpstr>
      <vt:lpstr>PowerPoint Presentation</vt:lpstr>
      <vt:lpstr>Summary</vt:lpstr>
      <vt:lpstr>PowerPoint Presentation</vt:lpstr>
      <vt:lpstr>Back up slides follow</vt:lpstr>
      <vt:lpstr>Specimen capsules from first BLIP irradiation phase received at PNNL</vt:lpstr>
      <vt:lpstr>PNNL Begins PIE work</vt:lpstr>
      <vt:lpstr>Thermal Shock (stress waves)</vt:lpstr>
      <vt:lpstr>Stress wave example: T2K window</vt:lpstr>
      <vt:lpstr>Radiation Damage</vt:lpstr>
      <vt:lpstr>Examples of radiation damage</vt:lpstr>
      <vt:lpstr>Radiation Damage</vt:lpstr>
      <vt:lpstr>RaDIATE R&amp;D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Patrick G Hurh</cp:lastModifiedBy>
  <cp:revision>467</cp:revision>
  <cp:lastPrinted>2014-01-20T19:40:21Z</cp:lastPrinted>
  <dcterms:created xsi:type="dcterms:W3CDTF">2014-06-19T15:29:50Z</dcterms:created>
  <dcterms:modified xsi:type="dcterms:W3CDTF">2019-05-16T18:28:59Z</dcterms:modified>
</cp:coreProperties>
</file>