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5" r:id="rId2"/>
  </p:sldMasterIdLst>
  <p:notesMasterIdLst>
    <p:notesMasterId r:id="rId13"/>
  </p:notesMasterIdLst>
  <p:handoutMasterIdLst>
    <p:handoutMasterId r:id="rId14"/>
  </p:handoutMasterIdLst>
  <p:sldIdLst>
    <p:sldId id="597" r:id="rId3"/>
    <p:sldId id="598" r:id="rId4"/>
    <p:sldId id="667" r:id="rId5"/>
    <p:sldId id="658" r:id="rId6"/>
    <p:sldId id="600" r:id="rId7"/>
    <p:sldId id="666" r:id="rId8"/>
    <p:sldId id="606" r:id="rId9"/>
    <p:sldId id="663" r:id="rId10"/>
    <p:sldId id="664" r:id="rId11"/>
    <p:sldId id="613" r:id="rId1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5" clrIdx="0">
    <p:extLst>
      <p:ext uri="{19B8F6BF-5375-455C-9EA6-DF929625EA0E}">
        <p15:presenceInfo xmlns:p15="http://schemas.microsoft.com/office/powerpoint/2012/main" userId="S-1-5-21-1644491937-1202660629-839522115-70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46" autoAdjust="0"/>
    <p:restoredTop sz="94660"/>
  </p:normalViewPr>
  <p:slideViewPr>
    <p:cSldViewPr snapToGrid="0" snapToObjects="1" showGuides="1">
      <p:cViewPr varScale="1">
        <p:scale>
          <a:sx n="68" d="100"/>
          <a:sy n="68" d="100"/>
        </p:scale>
        <p:origin x="1536" y="7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3" d="2"/>
        <a:sy n="3" d="2"/>
      </p:scale>
      <p:origin x="0" y="0"/>
    </p:cViewPr>
  </p:notesTextViewPr>
  <p:sorterViewPr>
    <p:cViewPr>
      <p:scale>
        <a:sx n="70" d="100"/>
        <a:sy n="7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7977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5/30/2019</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I. Kourbanis| Booster ORBUMP Magnets PDR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96317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5/30/2019</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I. Kourbanis| Booster ORBUMP Magnets PDR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51187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5/30/2019</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b="1"/>
              <a:t>I. Kourbanis| Booster ORBUMP Magnets PDR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81093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5/30/2019</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I. Kourbanis| Booster ORBUMP Magnets PDR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593833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5/30/2019</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b="1"/>
              <a:t>I. Kourbanis| Booster ORBUMP Magnets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93057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5/30/2019</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b="1"/>
              <a:t>I. Kourbanis| Booster ORBUMP Magnets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82863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17761" y="840137"/>
            <a:ext cx="9189720" cy="3303368"/>
          </a:xfrm>
          <a:prstGeom prst="rect">
            <a:avLst/>
          </a:prstGeom>
        </p:spPr>
      </p:pic>
    </p:spTree>
    <p:extLst>
      <p:ext uri="{BB962C8B-B14F-4D97-AF65-F5344CB8AC3E}">
        <p14:creationId xmlns:p14="http://schemas.microsoft.com/office/powerpoint/2010/main" val="8151199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5/30/2019</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 Kourbanis| Booster ORBUMP Magnets PDR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5/30/2019</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 Kourbanis| Booster ORBUMP Magnets PDR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5/30/2019</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I. Kourbanis| Booster ORBUMP Magnets PDR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5/30/2019</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 Kourbanis| Booster ORBUMP Magnets PDR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5/30/2019</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I. Kourbanis| Booster ORBUMP Magnets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5/30/2019</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I. Kourbanis| Booster ORBUMP Magnets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a:t>5/30/2019</a:t>
            </a:r>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b="1"/>
              <a:t>I. Kourbanis| Booster ORBUMP Magnets PDR review</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238566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17761" y="840137"/>
            <a:ext cx="9189720" cy="3303368"/>
          </a:xfrm>
          <a:prstGeom prst="rect">
            <a:avLst/>
          </a:prstGeom>
        </p:spPr>
      </p:pic>
    </p:spTree>
    <p:extLst>
      <p:ext uri="{BB962C8B-B14F-4D97-AF65-F5344CB8AC3E}">
        <p14:creationId xmlns:p14="http://schemas.microsoft.com/office/powerpoint/2010/main" val="3966679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microsoft.com/office/2007/relationships/hdphoto" Target="../media/hdphoto1.wdp"/><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5/30/2019</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 Kourbanis| Booster ORBUMP Magnets PDR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4"/>
            <a:stretch>
              <a:fillRect/>
            </a:stretch>
          </p:blipFill>
          <p:spPr>
            <a:xfrm>
              <a:off x="7816741" y="6203027"/>
              <a:ext cx="1119436" cy="440660"/>
            </a:xfrm>
            <a:prstGeom prst="rect">
              <a:avLst/>
            </a:prstGeom>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4" r:id="rId9"/>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5/30/2019</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I. Kourbanis| Booster ORBUMP Magnets PDR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3"/>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3373727384"/>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4"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945E882-FC58-43CF-8A93-57E3E35DAF98}"/>
              </a:ext>
            </a:extLst>
          </p:cNvPr>
          <p:cNvSpPr>
            <a:spLocks noGrp="1"/>
          </p:cNvSpPr>
          <p:nvPr>
            <p:ph type="body" sz="quarter" idx="11"/>
          </p:nvPr>
        </p:nvSpPr>
        <p:spPr>
          <a:xfrm>
            <a:off x="219719" y="4000972"/>
            <a:ext cx="8667106" cy="1003049"/>
          </a:xfrm>
        </p:spPr>
        <p:txBody>
          <a:bodyPr>
            <a:normAutofit/>
          </a:bodyPr>
          <a:lstStyle/>
          <a:p>
            <a:r>
              <a:rPr lang="en-US" dirty="0"/>
              <a:t>Introduction </a:t>
            </a:r>
          </a:p>
        </p:txBody>
      </p:sp>
      <p:sp>
        <p:nvSpPr>
          <p:cNvPr id="8" name="Text Placeholder 7">
            <a:extLst>
              <a:ext uri="{FF2B5EF4-FFF2-40B4-BE49-F238E27FC236}">
                <a16:creationId xmlns:a16="http://schemas.microsoft.com/office/drawing/2014/main" id="{706E3073-2A0B-4F90-9542-2C3154C13E9F}"/>
              </a:ext>
            </a:extLst>
          </p:cNvPr>
          <p:cNvSpPr>
            <a:spLocks noGrp="1"/>
          </p:cNvSpPr>
          <p:nvPr>
            <p:ph type="body" sz="quarter" idx="10"/>
          </p:nvPr>
        </p:nvSpPr>
        <p:spPr/>
        <p:txBody>
          <a:bodyPr/>
          <a:lstStyle/>
          <a:p>
            <a:r>
              <a:rPr lang="en-US" dirty="0"/>
              <a:t>Ioanis Kourbanis </a:t>
            </a:r>
          </a:p>
          <a:p>
            <a:r>
              <a:rPr lang="en-US" dirty="0"/>
              <a:t>PIP-II Booster ORBUMP Magnets PDR</a:t>
            </a:r>
          </a:p>
          <a:p>
            <a:r>
              <a:rPr lang="en-US" dirty="0"/>
              <a:t>30 May 2019</a:t>
            </a:r>
          </a:p>
          <a:p>
            <a:endParaRPr lang="en-US" dirty="0"/>
          </a:p>
        </p:txBody>
      </p:sp>
      <p:pic>
        <p:nvPicPr>
          <p:cNvPr id="4" name="Picture 3">
            <a:extLst>
              <a:ext uri="{FF2B5EF4-FFF2-40B4-BE49-F238E27FC236}">
                <a16:creationId xmlns:a16="http://schemas.microsoft.com/office/drawing/2014/main" id="{0A8BD15B-8660-45E6-9A6F-B412599FAF08}"/>
              </a:ext>
            </a:extLst>
          </p:cNvPr>
          <p:cNvPicPr>
            <a:picLocks noChangeAspect="1"/>
          </p:cNvPicPr>
          <p:nvPr/>
        </p:nvPicPr>
        <p:blipFill rotWithShape="1">
          <a:blip r:embed="rId2"/>
          <a:srcRect t="10700" b="17543"/>
          <a:stretch/>
        </p:blipFill>
        <p:spPr>
          <a:xfrm>
            <a:off x="1" y="840137"/>
            <a:ext cx="9171958" cy="3303368"/>
          </a:xfrm>
          <a:prstGeom prst="rect">
            <a:avLst/>
          </a:prstGeom>
        </p:spPr>
      </p:pic>
    </p:spTree>
    <p:extLst>
      <p:ext uri="{BB962C8B-B14F-4D97-AF65-F5344CB8AC3E}">
        <p14:creationId xmlns:p14="http://schemas.microsoft.com/office/powerpoint/2010/main" val="2647428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1D9253-5941-47FD-8CBD-C1A44BA7608B}"/>
              </a:ext>
            </a:extLst>
          </p:cNvPr>
          <p:cNvSpPr>
            <a:spLocks noGrp="1"/>
          </p:cNvSpPr>
          <p:nvPr>
            <p:ph type="dt" sz="half" idx="10"/>
          </p:nvPr>
        </p:nvSpPr>
        <p:spPr/>
        <p:txBody>
          <a:bodyPr/>
          <a:lstStyle/>
          <a:p>
            <a:r>
              <a:rPr lang="en-US" altLang="en-US"/>
              <a:t>5/30/2019</a:t>
            </a:r>
            <a:endParaRPr lang="en-US" altLang="en-US" dirty="0"/>
          </a:p>
        </p:txBody>
      </p:sp>
      <p:sp>
        <p:nvSpPr>
          <p:cNvPr id="5" name="Slide Number Placeholder 4">
            <a:extLst>
              <a:ext uri="{FF2B5EF4-FFF2-40B4-BE49-F238E27FC236}">
                <a16:creationId xmlns:a16="http://schemas.microsoft.com/office/drawing/2014/main" id="{ED21A8DF-3F5B-43E8-8AFF-D69191CA38E6}"/>
              </a:ext>
            </a:extLst>
          </p:cNvPr>
          <p:cNvSpPr>
            <a:spLocks noGrp="1"/>
          </p:cNvSpPr>
          <p:nvPr>
            <p:ph type="sldNum" sz="quarter" idx="12"/>
          </p:nvPr>
        </p:nvSpPr>
        <p:spPr/>
        <p:txBody>
          <a:bodyPr/>
          <a:lstStyle/>
          <a:p>
            <a:fld id="{D4078CA2-75EA-4F42-B0AF-FB0975373545}" type="slidenum">
              <a:rPr lang="en-US" altLang="en-US" smtClean="0"/>
              <a:pPr/>
              <a:t>10</a:t>
            </a:fld>
            <a:endParaRPr lang="en-US" altLang="en-US" dirty="0"/>
          </a:p>
        </p:txBody>
      </p:sp>
      <p:sp>
        <p:nvSpPr>
          <p:cNvPr id="6" name="Title 1">
            <a:extLst>
              <a:ext uri="{FF2B5EF4-FFF2-40B4-BE49-F238E27FC236}">
                <a16:creationId xmlns:a16="http://schemas.microsoft.com/office/drawing/2014/main" id="{892A80C1-4A22-4B21-AC37-2CE7881BF32E}"/>
              </a:ext>
            </a:extLst>
          </p:cNvPr>
          <p:cNvSpPr>
            <a:spLocks noGrp="1"/>
          </p:cNvSpPr>
          <p:nvPr>
            <p:ph type="title"/>
          </p:nvPr>
        </p:nvSpPr>
        <p:spPr>
          <a:xfrm>
            <a:off x="228600" y="465691"/>
            <a:ext cx="8686800" cy="427877"/>
          </a:xfrm>
        </p:spPr>
        <p:txBody>
          <a:bodyPr/>
          <a:lstStyle/>
          <a:p>
            <a:r>
              <a:rPr lang="en-US" dirty="0"/>
              <a:t>END</a:t>
            </a:r>
          </a:p>
        </p:txBody>
      </p:sp>
      <p:sp>
        <p:nvSpPr>
          <p:cNvPr id="2" name="Footer Placeholder 1">
            <a:extLst>
              <a:ext uri="{FF2B5EF4-FFF2-40B4-BE49-F238E27FC236}">
                <a16:creationId xmlns:a16="http://schemas.microsoft.com/office/drawing/2014/main" id="{BF956A13-19C9-4FDE-904D-DF541DF5DD9F}"/>
              </a:ext>
            </a:extLst>
          </p:cNvPr>
          <p:cNvSpPr>
            <a:spLocks noGrp="1"/>
          </p:cNvSpPr>
          <p:nvPr>
            <p:ph type="ftr" sz="quarter" idx="11"/>
          </p:nvPr>
        </p:nvSpPr>
        <p:spPr/>
        <p:txBody>
          <a:bodyPr/>
          <a:lstStyle/>
          <a:p>
            <a:pPr>
              <a:defRPr/>
            </a:pPr>
            <a:r>
              <a:rPr lang="en-US" b="1"/>
              <a:t>I. Kourbanis| Booster ORBUMP Magnets PDR review</a:t>
            </a:r>
            <a:endParaRPr lang="en-US" b="1" dirty="0"/>
          </a:p>
        </p:txBody>
      </p:sp>
    </p:spTree>
    <p:extLst>
      <p:ext uri="{BB962C8B-B14F-4D97-AF65-F5344CB8AC3E}">
        <p14:creationId xmlns:p14="http://schemas.microsoft.com/office/powerpoint/2010/main" val="391167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10"/>
          </p:nvPr>
        </p:nvSpPr>
        <p:spPr/>
        <p:txBody>
          <a:bodyPr/>
          <a:lstStyle/>
          <a:p>
            <a:r>
              <a:rPr lang="en-US" altLang="en-US"/>
              <a:t>5/30/2019</a:t>
            </a:r>
            <a:endParaRPr lang="en-US" altLang="en-US" dirty="0"/>
          </a:p>
        </p:txBody>
      </p:sp>
      <p:sp>
        <p:nvSpPr>
          <p:cNvPr id="10" name="Title 1">
            <a:extLst>
              <a:ext uri="{FF2B5EF4-FFF2-40B4-BE49-F238E27FC236}">
                <a16:creationId xmlns:a16="http://schemas.microsoft.com/office/drawing/2014/main" id="{97CB1093-59EB-4CF5-A277-CC349021855A}"/>
              </a:ext>
            </a:extLst>
          </p:cNvPr>
          <p:cNvSpPr>
            <a:spLocks noGrp="1"/>
          </p:cNvSpPr>
          <p:nvPr>
            <p:ph type="title"/>
          </p:nvPr>
        </p:nvSpPr>
        <p:spPr>
          <a:xfrm>
            <a:off x="228600" y="465691"/>
            <a:ext cx="8686800" cy="427877"/>
          </a:xfrm>
        </p:spPr>
        <p:txBody>
          <a:bodyPr/>
          <a:lstStyle/>
          <a:p>
            <a:r>
              <a:rPr lang="en-US" dirty="0"/>
              <a:t>Outline</a:t>
            </a:r>
          </a:p>
        </p:txBody>
      </p:sp>
      <p:sp>
        <p:nvSpPr>
          <p:cNvPr id="11" name="Content Placeholder 2">
            <a:extLst>
              <a:ext uri="{FF2B5EF4-FFF2-40B4-BE49-F238E27FC236}">
                <a16:creationId xmlns:a16="http://schemas.microsoft.com/office/drawing/2014/main" id="{F6B5BC1D-CA49-440F-9A50-C6EF16D4C00A}"/>
              </a:ext>
            </a:extLst>
          </p:cNvPr>
          <p:cNvSpPr>
            <a:spLocks noGrp="1"/>
          </p:cNvSpPr>
          <p:nvPr>
            <p:ph idx="1"/>
          </p:nvPr>
        </p:nvSpPr>
        <p:spPr>
          <a:xfrm>
            <a:off x="228600" y="1043046"/>
            <a:ext cx="8672513" cy="4987867"/>
          </a:xfrm>
        </p:spPr>
        <p:txBody>
          <a:bodyPr>
            <a:normAutofit/>
          </a:bodyPr>
          <a:lstStyle/>
          <a:p>
            <a:pPr marL="0" indent="0">
              <a:buNone/>
            </a:pPr>
            <a:endParaRPr lang="en-US" dirty="0"/>
          </a:p>
          <a:p>
            <a:r>
              <a:rPr lang="en-US" dirty="0"/>
              <a:t>PIP II Scope</a:t>
            </a:r>
          </a:p>
          <a:p>
            <a:r>
              <a:rPr lang="en-US" dirty="0"/>
              <a:t>PIP II Requirements</a:t>
            </a:r>
          </a:p>
          <a:p>
            <a:r>
              <a:rPr lang="en-US" dirty="0"/>
              <a:t>Accelerator Upgrades Scope</a:t>
            </a:r>
          </a:p>
          <a:p>
            <a:r>
              <a:rPr lang="en-US" dirty="0"/>
              <a:t>Booster Upgrades Scope</a:t>
            </a:r>
          </a:p>
          <a:p>
            <a:r>
              <a:rPr lang="en-US" dirty="0"/>
              <a:t>Organization</a:t>
            </a:r>
          </a:p>
          <a:p>
            <a:r>
              <a:rPr lang="en-US" dirty="0"/>
              <a:t>Review Charge</a:t>
            </a:r>
          </a:p>
          <a:p>
            <a:r>
              <a:rPr lang="en-US" dirty="0"/>
              <a:t>Agenda</a:t>
            </a:r>
          </a:p>
        </p:txBody>
      </p:sp>
      <p:sp>
        <p:nvSpPr>
          <p:cNvPr id="2" name="Footer Placeholder 1">
            <a:extLst>
              <a:ext uri="{FF2B5EF4-FFF2-40B4-BE49-F238E27FC236}">
                <a16:creationId xmlns:a16="http://schemas.microsoft.com/office/drawing/2014/main" id="{64604FA7-7F1C-4041-90AE-DBEFA633F9CF}"/>
              </a:ext>
            </a:extLst>
          </p:cNvPr>
          <p:cNvSpPr>
            <a:spLocks noGrp="1"/>
          </p:cNvSpPr>
          <p:nvPr>
            <p:ph type="ftr" sz="quarter" idx="11"/>
          </p:nvPr>
        </p:nvSpPr>
        <p:spPr/>
        <p:txBody>
          <a:bodyPr/>
          <a:lstStyle/>
          <a:p>
            <a:pPr>
              <a:defRPr/>
            </a:pPr>
            <a:r>
              <a:rPr lang="en-US" b="1"/>
              <a:t>I. Kourbanis| Booster ORBUMP Magnets PDR review</a:t>
            </a:r>
            <a:endParaRPr lang="en-US" b="1" dirty="0"/>
          </a:p>
        </p:txBody>
      </p:sp>
    </p:spTree>
    <p:extLst>
      <p:ext uri="{BB962C8B-B14F-4D97-AF65-F5344CB8AC3E}">
        <p14:creationId xmlns:p14="http://schemas.microsoft.com/office/powerpoint/2010/main" val="407067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6C34BF0-9EB3-49C8-A4D1-0AEA7ADAC43E}"/>
              </a:ext>
            </a:extLst>
          </p:cNvPr>
          <p:cNvPicPr>
            <a:picLocks noGrp="1" noChangeAspect="1"/>
          </p:cNvPicPr>
          <p:nvPr>
            <p:ph idx="1"/>
          </p:nvPr>
        </p:nvPicPr>
        <p:blipFill>
          <a:blip r:embed="rId2"/>
          <a:stretch>
            <a:fillRect/>
          </a:stretch>
        </p:blipFill>
        <p:spPr>
          <a:xfrm>
            <a:off x="228600" y="1035919"/>
            <a:ext cx="5145258" cy="4255377"/>
          </a:xfrm>
          <a:prstGeom prst="rect">
            <a:avLst/>
          </a:prstGeom>
        </p:spPr>
      </p:pic>
      <p:sp>
        <p:nvSpPr>
          <p:cNvPr id="3" name="Title 2">
            <a:extLst>
              <a:ext uri="{FF2B5EF4-FFF2-40B4-BE49-F238E27FC236}">
                <a16:creationId xmlns:a16="http://schemas.microsoft.com/office/drawing/2014/main" id="{BA21D7D0-318A-4332-B8F5-4CFC30765406}"/>
              </a:ext>
            </a:extLst>
          </p:cNvPr>
          <p:cNvSpPr>
            <a:spLocks noGrp="1"/>
          </p:cNvSpPr>
          <p:nvPr>
            <p:ph type="title"/>
          </p:nvPr>
        </p:nvSpPr>
        <p:spPr>
          <a:xfrm>
            <a:off x="228600" y="110914"/>
            <a:ext cx="8686800" cy="427877"/>
          </a:xfrm>
        </p:spPr>
        <p:txBody>
          <a:bodyPr/>
          <a:lstStyle/>
          <a:p>
            <a:r>
              <a:rPr lang="en-US" dirty="0"/>
              <a:t>PIP II Scope</a:t>
            </a:r>
          </a:p>
        </p:txBody>
      </p:sp>
      <p:sp>
        <p:nvSpPr>
          <p:cNvPr id="4" name="Date Placeholder 3">
            <a:extLst>
              <a:ext uri="{FF2B5EF4-FFF2-40B4-BE49-F238E27FC236}">
                <a16:creationId xmlns:a16="http://schemas.microsoft.com/office/drawing/2014/main" id="{99964371-9FF3-47C3-B40F-3CB37DCD74C5}"/>
              </a:ext>
            </a:extLst>
          </p:cNvPr>
          <p:cNvSpPr>
            <a:spLocks noGrp="1"/>
          </p:cNvSpPr>
          <p:nvPr>
            <p:ph type="dt" sz="half" idx="2"/>
          </p:nvPr>
        </p:nvSpPr>
        <p:spPr/>
        <p:txBody>
          <a:bodyPr/>
          <a:lstStyle/>
          <a:p>
            <a:pPr>
              <a:defRPr/>
            </a:pPr>
            <a:r>
              <a:rPr lang="en-US"/>
              <a:t>5/30/2019</a:t>
            </a:r>
            <a:endParaRPr lang="en-US" dirty="0"/>
          </a:p>
        </p:txBody>
      </p:sp>
      <p:sp>
        <p:nvSpPr>
          <p:cNvPr id="5" name="Footer Placeholder 4">
            <a:extLst>
              <a:ext uri="{FF2B5EF4-FFF2-40B4-BE49-F238E27FC236}">
                <a16:creationId xmlns:a16="http://schemas.microsoft.com/office/drawing/2014/main" id="{140C21CE-B35A-4705-AC55-493872C5EA42}"/>
              </a:ext>
            </a:extLst>
          </p:cNvPr>
          <p:cNvSpPr>
            <a:spLocks noGrp="1"/>
          </p:cNvSpPr>
          <p:nvPr>
            <p:ph type="ftr" sz="quarter" idx="3"/>
          </p:nvPr>
        </p:nvSpPr>
        <p:spPr/>
        <p:txBody>
          <a:bodyPr/>
          <a:lstStyle/>
          <a:p>
            <a:pPr>
              <a:defRPr/>
            </a:pPr>
            <a:r>
              <a:rPr lang="en-US"/>
              <a:t>I. Kourbanis| Booster ORBUMP Magnets PDR review</a:t>
            </a:r>
            <a:endParaRPr lang="en-US" b="1" dirty="0"/>
          </a:p>
        </p:txBody>
      </p:sp>
      <p:sp>
        <p:nvSpPr>
          <p:cNvPr id="6" name="Slide Number Placeholder 5">
            <a:extLst>
              <a:ext uri="{FF2B5EF4-FFF2-40B4-BE49-F238E27FC236}">
                <a16:creationId xmlns:a16="http://schemas.microsoft.com/office/drawing/2014/main" id="{64A7B74E-2807-47D1-8619-AA0726646DF0}"/>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8" name="Content Placeholder 2">
            <a:extLst>
              <a:ext uri="{FF2B5EF4-FFF2-40B4-BE49-F238E27FC236}">
                <a16:creationId xmlns:a16="http://schemas.microsoft.com/office/drawing/2014/main" id="{BF6BFEEC-F38A-474C-948D-181A7728C48D}"/>
              </a:ext>
            </a:extLst>
          </p:cNvPr>
          <p:cNvSpPr txBox="1">
            <a:spLocks/>
          </p:cNvSpPr>
          <p:nvPr/>
        </p:nvSpPr>
        <p:spPr>
          <a:xfrm>
            <a:off x="5657454" y="1135205"/>
            <a:ext cx="3257946" cy="4469078"/>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None/>
            </a:pPr>
            <a:r>
              <a:rPr lang="en-US" sz="1800" b="1" dirty="0">
                <a:solidFill>
                  <a:srgbClr val="000000"/>
                </a:solidFill>
              </a:rPr>
              <a:t>800 MeV H−  </a:t>
            </a:r>
            <a:r>
              <a:rPr lang="en-US" sz="1800" b="1" dirty="0" err="1">
                <a:solidFill>
                  <a:srgbClr val="000000"/>
                </a:solidFill>
              </a:rPr>
              <a:t>linac</a:t>
            </a:r>
            <a:endParaRPr lang="en-US" sz="1800" b="1" dirty="0">
              <a:solidFill>
                <a:srgbClr val="000000"/>
              </a:solidFill>
            </a:endParaRPr>
          </a:p>
          <a:p>
            <a:pPr lvl="1">
              <a:spcBef>
                <a:spcPts val="0"/>
              </a:spcBef>
              <a:spcAft>
                <a:spcPts val="0"/>
              </a:spcAft>
              <a:buFont typeface="Arial" panose="020B0604020202020204" pitchFamily="34" charset="0"/>
              <a:buChar char="•"/>
            </a:pPr>
            <a:r>
              <a:rPr lang="en-US" sz="1600" dirty="0">
                <a:solidFill>
                  <a:schemeClr val="tx2"/>
                </a:solidFill>
              </a:rPr>
              <a:t>Warm Front End</a:t>
            </a:r>
          </a:p>
          <a:p>
            <a:pPr lvl="1">
              <a:spcBef>
                <a:spcPts val="0"/>
              </a:spcBef>
              <a:spcAft>
                <a:spcPts val="0"/>
              </a:spcAft>
              <a:buFont typeface="Arial" panose="020B0604020202020204" pitchFamily="34" charset="0"/>
              <a:buChar char="•"/>
            </a:pPr>
            <a:r>
              <a:rPr lang="en-US" sz="1600" dirty="0">
                <a:solidFill>
                  <a:schemeClr val="tx2"/>
                </a:solidFill>
              </a:rPr>
              <a:t>SRF section</a:t>
            </a:r>
          </a:p>
          <a:p>
            <a:pPr marL="0" indent="0">
              <a:spcBef>
                <a:spcPts val="0"/>
              </a:spcBef>
              <a:spcAft>
                <a:spcPts val="0"/>
              </a:spcAft>
              <a:buNone/>
            </a:pPr>
            <a:r>
              <a:rPr lang="en-US" sz="1800" b="1" dirty="0" err="1">
                <a:solidFill>
                  <a:srgbClr val="000000"/>
                </a:solidFill>
              </a:rPr>
              <a:t>Linac</a:t>
            </a:r>
            <a:r>
              <a:rPr lang="en-US" sz="1800" b="1" dirty="0">
                <a:solidFill>
                  <a:srgbClr val="000000"/>
                </a:solidFill>
              </a:rPr>
              <a:t>-to-Booster transfer line</a:t>
            </a:r>
          </a:p>
          <a:p>
            <a:pPr lvl="1">
              <a:spcBef>
                <a:spcPts val="0"/>
              </a:spcBef>
              <a:spcAft>
                <a:spcPts val="0"/>
              </a:spcAft>
              <a:buFont typeface="Arial" panose="020B0604020202020204" pitchFamily="34" charset="0"/>
              <a:buChar char="•"/>
            </a:pPr>
            <a:r>
              <a:rPr lang="en-US" sz="1600" dirty="0">
                <a:solidFill>
                  <a:schemeClr val="tx2"/>
                </a:solidFill>
              </a:rPr>
              <a:t>3-way beam split</a:t>
            </a:r>
          </a:p>
          <a:p>
            <a:pPr marL="0" indent="0">
              <a:spcBef>
                <a:spcPts val="0"/>
              </a:spcBef>
              <a:spcAft>
                <a:spcPts val="0"/>
              </a:spcAft>
              <a:buNone/>
            </a:pPr>
            <a:r>
              <a:rPr lang="en-US" sz="1800" b="1" dirty="0">
                <a:solidFill>
                  <a:srgbClr val="000000"/>
                </a:solidFill>
              </a:rPr>
              <a:t>Upgraded Booster</a:t>
            </a:r>
            <a:r>
              <a:rPr lang="en-US" sz="1800" dirty="0">
                <a:solidFill>
                  <a:srgbClr val="000000"/>
                </a:solidFill>
              </a:rPr>
              <a:t> </a:t>
            </a:r>
          </a:p>
          <a:p>
            <a:pPr lvl="1">
              <a:spcBef>
                <a:spcPts val="0"/>
              </a:spcBef>
              <a:spcAft>
                <a:spcPts val="0"/>
              </a:spcAft>
              <a:buFont typeface="Arial" panose="020B0604020202020204" pitchFamily="34" charset="0"/>
              <a:buChar char="•"/>
            </a:pPr>
            <a:r>
              <a:rPr lang="en-US" sz="1600" dirty="0">
                <a:solidFill>
                  <a:schemeClr val="tx2"/>
                </a:solidFill>
              </a:rPr>
              <a:t>20 Hz, 800 MeV injection</a:t>
            </a:r>
          </a:p>
          <a:p>
            <a:pPr lvl="1">
              <a:spcBef>
                <a:spcPts val="0"/>
              </a:spcBef>
              <a:spcAft>
                <a:spcPts val="0"/>
              </a:spcAft>
              <a:buFont typeface="Arial" panose="020B0604020202020204" pitchFamily="34" charset="0"/>
              <a:buChar char="•"/>
            </a:pPr>
            <a:r>
              <a:rPr lang="en-US" sz="1600" dirty="0">
                <a:solidFill>
                  <a:schemeClr val="tx2"/>
                </a:solidFill>
              </a:rPr>
              <a:t>New injection area </a:t>
            </a:r>
          </a:p>
          <a:p>
            <a:pPr marL="0" indent="0">
              <a:spcBef>
                <a:spcPts val="0"/>
              </a:spcBef>
              <a:spcAft>
                <a:spcPts val="0"/>
              </a:spcAft>
              <a:buNone/>
            </a:pPr>
            <a:r>
              <a:rPr lang="en-US" sz="1800" b="1" dirty="0">
                <a:solidFill>
                  <a:srgbClr val="000000"/>
                </a:solidFill>
              </a:rPr>
              <a:t>Upgraded Recycler &amp; Main Injector</a:t>
            </a:r>
          </a:p>
          <a:p>
            <a:pPr lvl="1">
              <a:spcBef>
                <a:spcPts val="0"/>
              </a:spcBef>
              <a:spcAft>
                <a:spcPts val="0"/>
              </a:spcAft>
              <a:buFont typeface="Arial" panose="020B0604020202020204" pitchFamily="34" charset="0"/>
              <a:buChar char="•"/>
            </a:pPr>
            <a:r>
              <a:rPr lang="en-US" sz="1600" dirty="0">
                <a:solidFill>
                  <a:schemeClr val="tx2"/>
                </a:solidFill>
              </a:rPr>
              <a:t>RF in both rings</a:t>
            </a:r>
          </a:p>
          <a:p>
            <a:pPr marL="0" indent="0">
              <a:spcBef>
                <a:spcPts val="0"/>
              </a:spcBef>
              <a:spcAft>
                <a:spcPts val="0"/>
              </a:spcAft>
              <a:buNone/>
            </a:pPr>
            <a:r>
              <a:rPr lang="en-US" sz="1800" b="1" dirty="0">
                <a:solidFill>
                  <a:srgbClr val="000000"/>
                </a:solidFill>
              </a:rPr>
              <a:t>Conventional facilities </a:t>
            </a:r>
          </a:p>
          <a:p>
            <a:pPr lvl="1" indent="-342900">
              <a:spcBef>
                <a:spcPts val="0"/>
              </a:spcBef>
              <a:spcAft>
                <a:spcPts val="0"/>
              </a:spcAft>
              <a:buFont typeface="Arial" panose="020B0604020202020204" pitchFamily="34" charset="0"/>
              <a:buChar char="•"/>
            </a:pPr>
            <a:r>
              <a:rPr lang="en-US" sz="1600" dirty="0" err="1">
                <a:solidFill>
                  <a:schemeClr val="tx2"/>
                </a:solidFill>
              </a:rPr>
              <a:t>Linac</a:t>
            </a:r>
            <a:r>
              <a:rPr lang="en-US" sz="1600" dirty="0">
                <a:solidFill>
                  <a:schemeClr val="tx2"/>
                </a:solidFill>
              </a:rPr>
              <a:t> Tunnel includes 2 empty slots </a:t>
            </a:r>
          </a:p>
          <a:p>
            <a:pPr lvl="1" indent="-342900">
              <a:spcBef>
                <a:spcPts val="0"/>
              </a:spcBef>
              <a:spcAft>
                <a:spcPts val="0"/>
              </a:spcAft>
              <a:buFont typeface="Arial" panose="020B0604020202020204" pitchFamily="34" charset="0"/>
              <a:buChar char="•"/>
            </a:pPr>
            <a:r>
              <a:rPr lang="en-US" sz="1600" dirty="0">
                <a:solidFill>
                  <a:schemeClr val="tx2"/>
                </a:solidFill>
              </a:rPr>
              <a:t>Upgrade capability to 1GeV </a:t>
            </a:r>
          </a:p>
          <a:p>
            <a:endParaRPr lang="en-US" dirty="0"/>
          </a:p>
        </p:txBody>
      </p:sp>
    </p:spTree>
    <p:extLst>
      <p:ext uri="{BB962C8B-B14F-4D97-AF65-F5344CB8AC3E}">
        <p14:creationId xmlns:p14="http://schemas.microsoft.com/office/powerpoint/2010/main" val="36660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7905C-9362-4844-801F-6D8F5285E647}"/>
              </a:ext>
            </a:extLst>
          </p:cNvPr>
          <p:cNvSpPr>
            <a:spLocks noGrp="1"/>
          </p:cNvSpPr>
          <p:nvPr>
            <p:ph idx="1"/>
          </p:nvPr>
        </p:nvSpPr>
        <p:spPr/>
        <p:txBody>
          <a:bodyPr/>
          <a:lstStyle/>
          <a:p>
            <a:r>
              <a:rPr lang="en-US" dirty="0"/>
              <a:t>Project FRS requirements: Deliver ≥1.0 MW of proton beam power from Main Injector, over the energy range 60-120 GeV. </a:t>
            </a:r>
            <a:endParaRPr lang="en-US" dirty="0">
              <a:solidFill>
                <a:srgbClr val="7030A0"/>
              </a:solidFill>
            </a:endParaRPr>
          </a:p>
          <a:p>
            <a:r>
              <a:rPr lang="en-US" dirty="0"/>
              <a:t>All Accelerator Upgrades required to meet the FRS requirements are part of 121.05 L2 WBS.</a:t>
            </a:r>
          </a:p>
          <a:p>
            <a:r>
              <a:rPr lang="en-US" dirty="0"/>
              <a:t>In addition WBS 121.05 WBS includes the Transfer Line from the </a:t>
            </a:r>
            <a:r>
              <a:rPr lang="en-US" dirty="0" err="1"/>
              <a:t>Linac</a:t>
            </a:r>
            <a:r>
              <a:rPr lang="en-US" dirty="0"/>
              <a:t> to the Booster  the Beam Absorber Line and the Beam Dump.</a:t>
            </a:r>
          </a:p>
        </p:txBody>
      </p:sp>
      <p:sp>
        <p:nvSpPr>
          <p:cNvPr id="3" name="Title 2">
            <a:extLst>
              <a:ext uri="{FF2B5EF4-FFF2-40B4-BE49-F238E27FC236}">
                <a16:creationId xmlns:a16="http://schemas.microsoft.com/office/drawing/2014/main" id="{D13C2160-54E2-455D-A592-30925736E053}"/>
              </a:ext>
            </a:extLst>
          </p:cNvPr>
          <p:cNvSpPr>
            <a:spLocks noGrp="1"/>
          </p:cNvSpPr>
          <p:nvPr>
            <p:ph type="title"/>
          </p:nvPr>
        </p:nvSpPr>
        <p:spPr/>
        <p:txBody>
          <a:bodyPr/>
          <a:lstStyle/>
          <a:p>
            <a:r>
              <a:rPr lang="en-US" dirty="0"/>
              <a:t>PIP II Requirements (Existing Accelerators)</a:t>
            </a:r>
          </a:p>
        </p:txBody>
      </p:sp>
      <p:sp>
        <p:nvSpPr>
          <p:cNvPr id="4" name="Date Placeholder 3">
            <a:extLst>
              <a:ext uri="{FF2B5EF4-FFF2-40B4-BE49-F238E27FC236}">
                <a16:creationId xmlns:a16="http://schemas.microsoft.com/office/drawing/2014/main" id="{DF29FDC0-F440-47D7-8767-3276FDE6CA97}"/>
              </a:ext>
            </a:extLst>
          </p:cNvPr>
          <p:cNvSpPr>
            <a:spLocks noGrp="1"/>
          </p:cNvSpPr>
          <p:nvPr>
            <p:ph type="dt" sz="half" idx="2"/>
          </p:nvPr>
        </p:nvSpPr>
        <p:spPr/>
        <p:txBody>
          <a:bodyPr/>
          <a:lstStyle/>
          <a:p>
            <a:pPr>
              <a:defRPr/>
            </a:pPr>
            <a:r>
              <a:rPr lang="en-US"/>
              <a:t>5/30/2019</a:t>
            </a:r>
            <a:endParaRPr lang="en-US" dirty="0"/>
          </a:p>
        </p:txBody>
      </p:sp>
      <p:sp>
        <p:nvSpPr>
          <p:cNvPr id="5" name="Slide Number Placeholder 4">
            <a:extLst>
              <a:ext uri="{FF2B5EF4-FFF2-40B4-BE49-F238E27FC236}">
                <a16:creationId xmlns:a16="http://schemas.microsoft.com/office/drawing/2014/main" id="{E26766A1-1890-4091-BFA8-B386B7F9AEB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6" name="Footer Placeholder 5">
            <a:extLst>
              <a:ext uri="{FF2B5EF4-FFF2-40B4-BE49-F238E27FC236}">
                <a16:creationId xmlns:a16="http://schemas.microsoft.com/office/drawing/2014/main" id="{9E5E5500-DD74-474A-A146-57184335120D}"/>
              </a:ext>
            </a:extLst>
          </p:cNvPr>
          <p:cNvSpPr>
            <a:spLocks noGrp="1"/>
          </p:cNvSpPr>
          <p:nvPr>
            <p:ph type="ftr" sz="quarter" idx="3"/>
          </p:nvPr>
        </p:nvSpPr>
        <p:spPr/>
        <p:txBody>
          <a:bodyPr/>
          <a:lstStyle/>
          <a:p>
            <a:pPr>
              <a:defRPr/>
            </a:pPr>
            <a:r>
              <a:rPr lang="en-US"/>
              <a:t>I. Kourbanis| Booster ORBUMP Magnets PDR review</a:t>
            </a:r>
            <a:endParaRPr lang="en-US" b="1" dirty="0"/>
          </a:p>
        </p:txBody>
      </p:sp>
    </p:spTree>
    <p:extLst>
      <p:ext uri="{BB962C8B-B14F-4D97-AF65-F5344CB8AC3E}">
        <p14:creationId xmlns:p14="http://schemas.microsoft.com/office/powerpoint/2010/main" val="395748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r>
              <a:rPr lang="en-US" altLang="en-US"/>
              <a:t>5/30/2019</a:t>
            </a:r>
            <a:endParaRPr lang="en-US" altLang="en-US" dirty="0"/>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fld id="{D4078CA2-75EA-4F42-B0AF-FB0975373545}" type="slidenum">
              <a:rPr lang="en-US" altLang="en-US" smtClean="0"/>
              <a:pPr/>
              <a:t>5</a:t>
            </a:fld>
            <a:endParaRPr lang="en-US" altLang="en-US" dirty="0"/>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dirty="0"/>
              <a:t>121.05 L2 System Scope </a:t>
            </a:r>
          </a:p>
        </p:txBody>
      </p:sp>
      <p:sp>
        <p:nvSpPr>
          <p:cNvPr id="7" name="Content Placeholder 2">
            <a:extLst>
              <a:ext uri="{FF2B5EF4-FFF2-40B4-BE49-F238E27FC236}">
                <a16:creationId xmlns:a16="http://schemas.microsoft.com/office/drawing/2014/main" id="{5EC27172-1D56-453F-AC28-C864C8C1C5C1}"/>
              </a:ext>
            </a:extLst>
          </p:cNvPr>
          <p:cNvSpPr>
            <a:spLocks noGrp="1"/>
          </p:cNvSpPr>
          <p:nvPr>
            <p:ph idx="1"/>
          </p:nvPr>
        </p:nvSpPr>
        <p:spPr>
          <a:xfrm>
            <a:off x="228600" y="1043046"/>
            <a:ext cx="8672513" cy="4987867"/>
          </a:xfrm>
        </p:spPr>
        <p:txBody>
          <a:bodyPr>
            <a:normAutofit/>
          </a:bodyPr>
          <a:lstStyle/>
          <a:p>
            <a:r>
              <a:rPr lang="en-US" dirty="0"/>
              <a:t>WBS Dictionary Definition: pip2-docdb #599</a:t>
            </a:r>
          </a:p>
          <a:p>
            <a:r>
              <a:rPr lang="en-US" sz="2800" dirty="0"/>
              <a:t>Labor, materials, travel, and costs associated with the management, design, procurement, fabrication, and installation of  and upgrades to the Booster, Recycler, and Main Injector to accommodate increased injection energy, increased intensity and higher repetition rates. Includes the design and installation of the beam line from the superconducting </a:t>
            </a:r>
            <a:r>
              <a:rPr lang="en-US" sz="2800" dirty="0" err="1"/>
              <a:t>Linac</a:t>
            </a:r>
            <a:r>
              <a:rPr lang="en-US" sz="2800" dirty="0"/>
              <a:t> to the Booster and the Beam absorber line and beam dump.</a:t>
            </a:r>
          </a:p>
          <a:p>
            <a:endParaRPr lang="en-US" dirty="0"/>
          </a:p>
        </p:txBody>
      </p:sp>
      <p:sp>
        <p:nvSpPr>
          <p:cNvPr id="2" name="Footer Placeholder 1">
            <a:extLst>
              <a:ext uri="{FF2B5EF4-FFF2-40B4-BE49-F238E27FC236}">
                <a16:creationId xmlns:a16="http://schemas.microsoft.com/office/drawing/2014/main" id="{2E357217-6439-4ACA-BB43-B331074EB1FA}"/>
              </a:ext>
            </a:extLst>
          </p:cNvPr>
          <p:cNvSpPr>
            <a:spLocks noGrp="1"/>
          </p:cNvSpPr>
          <p:nvPr>
            <p:ph type="ftr" sz="quarter" idx="11"/>
          </p:nvPr>
        </p:nvSpPr>
        <p:spPr/>
        <p:txBody>
          <a:bodyPr/>
          <a:lstStyle/>
          <a:p>
            <a:pPr>
              <a:defRPr/>
            </a:pPr>
            <a:r>
              <a:rPr lang="en-US" b="1"/>
              <a:t>I. Kourbanis| Booster ORBUMP Magnets PDR review</a:t>
            </a:r>
            <a:endParaRPr lang="en-US" b="1" dirty="0"/>
          </a:p>
        </p:txBody>
      </p:sp>
    </p:spTree>
    <p:extLst>
      <p:ext uri="{BB962C8B-B14F-4D97-AF65-F5344CB8AC3E}">
        <p14:creationId xmlns:p14="http://schemas.microsoft.com/office/powerpoint/2010/main" val="230240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D1F1-F496-40C0-88FC-5ECA965BBD5C}"/>
              </a:ext>
            </a:extLst>
          </p:cNvPr>
          <p:cNvSpPr>
            <a:spLocks noGrp="1"/>
          </p:cNvSpPr>
          <p:nvPr>
            <p:ph type="title"/>
          </p:nvPr>
        </p:nvSpPr>
        <p:spPr/>
        <p:txBody>
          <a:bodyPr/>
          <a:lstStyle/>
          <a:p>
            <a:r>
              <a:rPr lang="en-US" dirty="0"/>
              <a:t>121.05.04 Booster - Scope</a:t>
            </a:r>
          </a:p>
        </p:txBody>
      </p:sp>
      <p:sp>
        <p:nvSpPr>
          <p:cNvPr id="3" name="Content Placeholder 2">
            <a:extLst>
              <a:ext uri="{FF2B5EF4-FFF2-40B4-BE49-F238E27FC236}">
                <a16:creationId xmlns:a16="http://schemas.microsoft.com/office/drawing/2014/main" id="{FFF598FF-6710-4795-9BCF-A9C1E3BFAB8F}"/>
              </a:ext>
            </a:extLst>
          </p:cNvPr>
          <p:cNvSpPr>
            <a:spLocks noGrp="1"/>
          </p:cNvSpPr>
          <p:nvPr>
            <p:ph idx="1"/>
          </p:nvPr>
        </p:nvSpPr>
        <p:spPr/>
        <p:txBody>
          <a:bodyPr/>
          <a:lstStyle/>
          <a:p>
            <a:pPr lvl="0"/>
            <a:r>
              <a:rPr lang="en-US" dirty="0"/>
              <a:t>121.05.04.02  </a:t>
            </a:r>
            <a:r>
              <a:rPr lang="en-US" dirty="0" err="1"/>
              <a:t>AccU</a:t>
            </a:r>
            <a:r>
              <a:rPr lang="en-US" dirty="0"/>
              <a:t> – BSTR  - 800MeV Injection System</a:t>
            </a:r>
          </a:p>
          <a:p>
            <a:pPr lvl="1"/>
            <a:r>
              <a:rPr lang="en-US" dirty="0"/>
              <a:t>New Girder for mounting injection components</a:t>
            </a:r>
          </a:p>
          <a:p>
            <a:pPr lvl="1"/>
            <a:r>
              <a:rPr lang="en-US" dirty="0">
                <a:solidFill>
                  <a:srgbClr val="FF0000"/>
                </a:solidFill>
              </a:rPr>
              <a:t>ORBUMP magnets </a:t>
            </a:r>
            <a:r>
              <a:rPr lang="en-US" dirty="0"/>
              <a:t>&amp; power supply (4)</a:t>
            </a:r>
          </a:p>
          <a:p>
            <a:pPr lvl="1"/>
            <a:r>
              <a:rPr lang="en-US" dirty="0"/>
              <a:t>Injection waste beam absorber assembly</a:t>
            </a:r>
          </a:p>
          <a:p>
            <a:pPr lvl="1"/>
            <a:r>
              <a:rPr lang="en-US" dirty="0"/>
              <a:t>Stripping Foil Assembly</a:t>
            </a:r>
          </a:p>
          <a:p>
            <a:pPr lvl="1"/>
            <a:r>
              <a:rPr lang="en-US" dirty="0"/>
              <a:t>H &amp; V Painting magnets &amp; power supplies (8)</a:t>
            </a:r>
          </a:p>
          <a:p>
            <a:pPr lvl="1"/>
            <a:r>
              <a:rPr lang="en-US" dirty="0"/>
              <a:t>New “D” combined function magnets (2)</a:t>
            </a:r>
          </a:p>
          <a:p>
            <a:pPr lvl="0"/>
            <a:r>
              <a:rPr lang="en-US" dirty="0"/>
              <a:t>121.05.04.03  </a:t>
            </a:r>
            <a:r>
              <a:rPr lang="en-US" dirty="0" err="1"/>
              <a:t>AccU</a:t>
            </a:r>
            <a:r>
              <a:rPr lang="en-US" dirty="0"/>
              <a:t>  - BSTR – 20Hz Upgrade</a:t>
            </a:r>
          </a:p>
          <a:p>
            <a:pPr lvl="1"/>
            <a:r>
              <a:rPr lang="en-US" dirty="0"/>
              <a:t>Resonant Capacitors </a:t>
            </a:r>
          </a:p>
          <a:p>
            <a:pPr lvl="1"/>
            <a:r>
              <a:rPr lang="en-US" dirty="0"/>
              <a:t>Accelerator Controls (local to GMPS)</a:t>
            </a:r>
          </a:p>
          <a:p>
            <a:pPr lvl="1"/>
            <a:r>
              <a:rPr lang="en-US" dirty="0"/>
              <a:t>Magnet girder Chokes</a:t>
            </a:r>
          </a:p>
          <a:p>
            <a:pPr lvl="1"/>
            <a:r>
              <a:rPr lang="en-US" dirty="0"/>
              <a:t>Booster Power Supplies &amp; controls</a:t>
            </a:r>
          </a:p>
          <a:p>
            <a:pPr lvl="1"/>
            <a:r>
              <a:rPr lang="en-US" dirty="0"/>
              <a:t>Integration and testing </a:t>
            </a:r>
          </a:p>
          <a:p>
            <a:endParaRPr lang="en-US" dirty="0"/>
          </a:p>
        </p:txBody>
      </p:sp>
      <p:sp>
        <p:nvSpPr>
          <p:cNvPr id="4" name="Date Placeholder 3">
            <a:extLst>
              <a:ext uri="{FF2B5EF4-FFF2-40B4-BE49-F238E27FC236}">
                <a16:creationId xmlns:a16="http://schemas.microsoft.com/office/drawing/2014/main" id="{25AB0C14-2C02-4D72-83CF-D2951F05B023}"/>
              </a:ext>
            </a:extLst>
          </p:cNvPr>
          <p:cNvSpPr>
            <a:spLocks noGrp="1"/>
          </p:cNvSpPr>
          <p:nvPr>
            <p:ph type="dt" sz="half" idx="10"/>
          </p:nvPr>
        </p:nvSpPr>
        <p:spPr/>
        <p:txBody>
          <a:bodyPr/>
          <a:lstStyle/>
          <a:p>
            <a:r>
              <a:rPr lang="en-US" altLang="en-US"/>
              <a:t>5/30/2019</a:t>
            </a:r>
            <a:endParaRPr lang="en-US" altLang="en-US" dirty="0"/>
          </a:p>
        </p:txBody>
      </p:sp>
      <p:sp>
        <p:nvSpPr>
          <p:cNvPr id="5" name="Footer Placeholder 4">
            <a:extLst>
              <a:ext uri="{FF2B5EF4-FFF2-40B4-BE49-F238E27FC236}">
                <a16:creationId xmlns:a16="http://schemas.microsoft.com/office/drawing/2014/main" id="{DF6F008D-97E3-40CE-88C2-789F18EF7352}"/>
              </a:ext>
            </a:extLst>
          </p:cNvPr>
          <p:cNvSpPr>
            <a:spLocks noGrp="1"/>
          </p:cNvSpPr>
          <p:nvPr>
            <p:ph type="ftr" sz="quarter" idx="11"/>
          </p:nvPr>
        </p:nvSpPr>
        <p:spPr/>
        <p:txBody>
          <a:bodyPr/>
          <a:lstStyle/>
          <a:p>
            <a:pPr>
              <a:defRPr/>
            </a:pPr>
            <a:r>
              <a:rPr lang="en-US" b="1"/>
              <a:t>I. Kourbanis| Booster ORBUMP Magnets PDR review</a:t>
            </a:r>
            <a:endParaRPr lang="en-US" b="1" dirty="0"/>
          </a:p>
        </p:txBody>
      </p:sp>
      <p:sp>
        <p:nvSpPr>
          <p:cNvPr id="6" name="Slide Number Placeholder 5">
            <a:extLst>
              <a:ext uri="{FF2B5EF4-FFF2-40B4-BE49-F238E27FC236}">
                <a16:creationId xmlns:a16="http://schemas.microsoft.com/office/drawing/2014/main" id="{393D6DEB-5CE2-4E4A-9AE8-4F52854B0FB3}"/>
              </a:ext>
            </a:extLst>
          </p:cNvPr>
          <p:cNvSpPr>
            <a:spLocks noGrp="1"/>
          </p:cNvSpPr>
          <p:nvPr>
            <p:ph type="sldNum" sz="quarter" idx="12"/>
          </p:nvPr>
        </p:nvSpPr>
        <p:spPr/>
        <p:txBody>
          <a:bodyPr/>
          <a:lstStyle/>
          <a:p>
            <a:fld id="{D4078CA2-75EA-4F42-B0AF-FB0975373545}" type="slidenum">
              <a:rPr lang="en-US" altLang="en-US" smtClean="0"/>
              <a:pPr/>
              <a:t>6</a:t>
            </a:fld>
            <a:endParaRPr lang="en-US" altLang="en-US" dirty="0"/>
          </a:p>
        </p:txBody>
      </p:sp>
    </p:spTree>
    <p:extLst>
      <p:ext uri="{BB962C8B-B14F-4D97-AF65-F5344CB8AC3E}">
        <p14:creationId xmlns:p14="http://schemas.microsoft.com/office/powerpoint/2010/main" val="322346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5944-1899-4184-8ED6-6C55161FA933}"/>
              </a:ext>
            </a:extLst>
          </p:cNvPr>
          <p:cNvSpPr>
            <a:spLocks noGrp="1"/>
          </p:cNvSpPr>
          <p:nvPr>
            <p:ph type="title"/>
          </p:nvPr>
        </p:nvSpPr>
        <p:spPr/>
        <p:txBody>
          <a:bodyPr/>
          <a:lstStyle/>
          <a:p>
            <a:r>
              <a:rPr lang="en-US" dirty="0"/>
              <a:t>Organization</a:t>
            </a:r>
          </a:p>
        </p:txBody>
      </p:sp>
      <p:sp>
        <p:nvSpPr>
          <p:cNvPr id="3" name="Content Placeholder 2">
            <a:extLst>
              <a:ext uri="{FF2B5EF4-FFF2-40B4-BE49-F238E27FC236}">
                <a16:creationId xmlns:a16="http://schemas.microsoft.com/office/drawing/2014/main" id="{A7826D0E-13D6-44A6-AEEF-10086676AE7A}"/>
              </a:ext>
            </a:extLst>
          </p:cNvPr>
          <p:cNvSpPr>
            <a:spLocks noGrp="1"/>
          </p:cNvSpPr>
          <p:nvPr>
            <p:ph idx="1"/>
          </p:nvPr>
        </p:nvSpPr>
        <p:spPr>
          <a:xfrm>
            <a:off x="228600" y="5789613"/>
            <a:ext cx="8672513" cy="241300"/>
          </a:xfrm>
        </p:spPr>
        <p:txBody>
          <a:bodyPr>
            <a:normAutofit fontScale="77500" lnSpcReduction="20000"/>
          </a:bodyPr>
          <a:lstStyle/>
          <a:p>
            <a:endParaRPr lang="en-US" dirty="0">
              <a:solidFill>
                <a:srgbClr val="FF0000"/>
              </a:solidFill>
            </a:endParaRPr>
          </a:p>
          <a:p>
            <a:endParaRPr lang="en-US" dirty="0"/>
          </a:p>
        </p:txBody>
      </p:sp>
      <p:sp>
        <p:nvSpPr>
          <p:cNvPr id="4" name="Date Placeholder 3">
            <a:extLst>
              <a:ext uri="{FF2B5EF4-FFF2-40B4-BE49-F238E27FC236}">
                <a16:creationId xmlns:a16="http://schemas.microsoft.com/office/drawing/2014/main" id="{9FDEE7B4-7766-4172-8CC8-0143FC7827E2}"/>
              </a:ext>
            </a:extLst>
          </p:cNvPr>
          <p:cNvSpPr>
            <a:spLocks noGrp="1"/>
          </p:cNvSpPr>
          <p:nvPr>
            <p:ph type="dt" sz="half" idx="10"/>
          </p:nvPr>
        </p:nvSpPr>
        <p:spPr/>
        <p:txBody>
          <a:bodyPr/>
          <a:lstStyle/>
          <a:p>
            <a:r>
              <a:rPr lang="en-US" altLang="en-US"/>
              <a:t>5/30/2019</a:t>
            </a:r>
            <a:endParaRPr lang="en-US" altLang="en-US" dirty="0"/>
          </a:p>
        </p:txBody>
      </p:sp>
      <p:sp>
        <p:nvSpPr>
          <p:cNvPr id="5" name="Slide Number Placeholder 4">
            <a:extLst>
              <a:ext uri="{FF2B5EF4-FFF2-40B4-BE49-F238E27FC236}">
                <a16:creationId xmlns:a16="http://schemas.microsoft.com/office/drawing/2014/main" id="{42627EE5-9B02-4B01-844D-E66BCD5D2B6E}"/>
              </a:ext>
            </a:extLst>
          </p:cNvPr>
          <p:cNvSpPr>
            <a:spLocks noGrp="1"/>
          </p:cNvSpPr>
          <p:nvPr>
            <p:ph type="sldNum" sz="quarter" idx="12"/>
          </p:nvPr>
        </p:nvSpPr>
        <p:spPr/>
        <p:txBody>
          <a:bodyPr/>
          <a:lstStyle/>
          <a:p>
            <a:fld id="{D4078CA2-75EA-4F42-B0AF-FB0975373545}" type="slidenum">
              <a:rPr lang="en-US" altLang="en-US" smtClean="0"/>
              <a:pPr/>
              <a:t>7</a:t>
            </a:fld>
            <a:endParaRPr lang="en-US" altLang="en-US" dirty="0"/>
          </a:p>
        </p:txBody>
      </p:sp>
      <p:sp>
        <p:nvSpPr>
          <p:cNvPr id="6" name="Text Box 1760">
            <a:extLst>
              <a:ext uri="{FF2B5EF4-FFF2-40B4-BE49-F238E27FC236}">
                <a16:creationId xmlns:a16="http://schemas.microsoft.com/office/drawing/2014/main" id="{11DC8BE4-7059-445F-BF7F-D9D322AA83BB}"/>
              </a:ext>
            </a:extLst>
          </p:cNvPr>
          <p:cNvSpPr txBox="1">
            <a:spLocks noChangeArrowheads="1"/>
          </p:cNvSpPr>
          <p:nvPr/>
        </p:nvSpPr>
        <p:spPr bwMode="auto">
          <a:xfrm>
            <a:off x="3842141" y="3830752"/>
            <a:ext cx="1638634" cy="5192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WBS 121.05.04</a:t>
            </a:r>
          </a:p>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Booster</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D. Johnson</a:t>
            </a:r>
            <a:endParaRPr lang="en-US" sz="900" b="1" dirty="0">
              <a:effectLst/>
              <a:latin typeface="Helvetica" panose="020B0604020202020204" pitchFamily="34" charset="0"/>
              <a:ea typeface="Helvetica" charset="0"/>
              <a:cs typeface="Helvetica" panose="020B0604020202020204" pitchFamily="34" charset="0"/>
            </a:endParaRPr>
          </a:p>
        </p:txBody>
      </p:sp>
      <p:sp>
        <p:nvSpPr>
          <p:cNvPr id="7" name="Text Box 1760">
            <a:extLst>
              <a:ext uri="{FF2B5EF4-FFF2-40B4-BE49-F238E27FC236}">
                <a16:creationId xmlns:a16="http://schemas.microsoft.com/office/drawing/2014/main" id="{F50FAD86-5F0C-4043-B907-93F38FCC225A}"/>
              </a:ext>
            </a:extLst>
          </p:cNvPr>
          <p:cNvSpPr txBox="1">
            <a:spLocks noChangeArrowheads="1"/>
          </p:cNvSpPr>
          <p:nvPr/>
        </p:nvSpPr>
        <p:spPr bwMode="auto">
          <a:xfrm>
            <a:off x="3844555" y="4454144"/>
            <a:ext cx="1636218" cy="5606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WBS 121.05.05</a:t>
            </a:r>
          </a:p>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MI/RR</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J. </a:t>
            </a:r>
            <a:r>
              <a:rPr lang="en-US" sz="900" b="1" dirty="0" err="1">
                <a:latin typeface="Helvetica" panose="020B0604020202020204" pitchFamily="34" charset="0"/>
                <a:ea typeface="Helvetica" charset="0"/>
                <a:cs typeface="Helvetica" panose="020B0604020202020204" pitchFamily="34" charset="0"/>
              </a:rPr>
              <a:t>Dey</a:t>
            </a:r>
            <a:endParaRPr lang="en-US" sz="900" b="1" dirty="0">
              <a:effectLst/>
              <a:latin typeface="Helvetica" panose="020B0604020202020204" pitchFamily="34" charset="0"/>
              <a:ea typeface="Helvetica" charset="0"/>
              <a:cs typeface="Helvetica" panose="020B0604020202020204" pitchFamily="34" charset="0"/>
            </a:endParaRPr>
          </a:p>
        </p:txBody>
      </p:sp>
      <p:sp>
        <p:nvSpPr>
          <p:cNvPr id="8" name="Text Box 1873">
            <a:extLst>
              <a:ext uri="{FF2B5EF4-FFF2-40B4-BE49-F238E27FC236}">
                <a16:creationId xmlns:a16="http://schemas.microsoft.com/office/drawing/2014/main" id="{6D9C202C-D6B5-453F-8FEC-DAEF3D85035F}"/>
              </a:ext>
            </a:extLst>
          </p:cNvPr>
          <p:cNvSpPr txBox="1">
            <a:spLocks noChangeArrowheads="1"/>
          </p:cNvSpPr>
          <p:nvPr/>
        </p:nvSpPr>
        <p:spPr bwMode="auto">
          <a:xfrm>
            <a:off x="3288637" y="701363"/>
            <a:ext cx="2192137" cy="10439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spcBef>
                <a:spcPts val="0"/>
              </a:spcBef>
              <a:spcAft>
                <a:spcPts val="0"/>
              </a:spcAft>
            </a:pPr>
            <a:r>
              <a:rPr lang="en-US" sz="1200" u="sng" dirty="0">
                <a:latin typeface="Helvetica" panose="020B0604020202020204" pitchFamily="34" charset="0"/>
                <a:ea typeface="Helvetica" charset="0"/>
                <a:cs typeface="Helvetica" panose="020B0604020202020204" pitchFamily="34" charset="0"/>
              </a:rPr>
              <a:t>WBS 121.05</a:t>
            </a:r>
          </a:p>
          <a:p>
            <a:pPr marL="0" marR="0" algn="ctr">
              <a:spcBef>
                <a:spcPts val="0"/>
              </a:spcBef>
              <a:spcAft>
                <a:spcPts val="0"/>
              </a:spcAft>
            </a:pPr>
            <a:r>
              <a:rPr lang="en-US" sz="1200" u="sng" dirty="0">
                <a:latin typeface="Helvetica" panose="020B0604020202020204" pitchFamily="34" charset="0"/>
                <a:ea typeface="Helvetica" charset="0"/>
                <a:cs typeface="Helvetica" panose="020B0604020202020204" pitchFamily="34" charset="0"/>
              </a:rPr>
              <a:t>ACCELERATOR COMPLEX</a:t>
            </a:r>
            <a:r>
              <a:rPr lang="en-US" sz="1200" u="sng" dirty="0">
                <a:effectLst/>
                <a:latin typeface="Helvetica" panose="020B0604020202020204" pitchFamily="34" charset="0"/>
                <a:ea typeface="Helvetica" charset="0"/>
                <a:cs typeface="Helvetica" panose="020B0604020202020204" pitchFamily="34" charset="0"/>
              </a:rPr>
              <a:t> UPGRADES</a:t>
            </a:r>
            <a:endParaRPr lang="en-US" sz="12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I. </a:t>
            </a:r>
            <a:r>
              <a:rPr lang="en-US" sz="900" b="1" dirty="0" err="1">
                <a:latin typeface="Helvetica" panose="020B0604020202020204" pitchFamily="34" charset="0"/>
                <a:ea typeface="Helvetica" charset="0"/>
                <a:cs typeface="Helvetica" panose="020B0604020202020204" pitchFamily="34" charset="0"/>
              </a:rPr>
              <a:t>Kourbanis</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9" name="Text Box 1760">
            <a:extLst>
              <a:ext uri="{FF2B5EF4-FFF2-40B4-BE49-F238E27FC236}">
                <a16:creationId xmlns:a16="http://schemas.microsoft.com/office/drawing/2014/main" id="{B1DEB59C-ED98-47DF-9F58-C04BB3D1FD44}"/>
              </a:ext>
            </a:extLst>
          </p:cNvPr>
          <p:cNvSpPr txBox="1">
            <a:spLocks noChangeArrowheads="1"/>
          </p:cNvSpPr>
          <p:nvPr/>
        </p:nvSpPr>
        <p:spPr bwMode="auto">
          <a:xfrm>
            <a:off x="3837063" y="2514215"/>
            <a:ext cx="1636716" cy="5927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WBS 121.05.02</a:t>
            </a:r>
          </a:p>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Transfer Line/Beam absorber</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M. Xiao</a:t>
            </a:r>
            <a:endParaRPr lang="en-US" sz="900" b="1" dirty="0">
              <a:effectLst/>
              <a:latin typeface="Helvetica" panose="020B0604020202020204" pitchFamily="34" charset="0"/>
              <a:ea typeface="Helvetica" charset="0"/>
              <a:cs typeface="Helvetica" panose="020B0604020202020204" pitchFamily="34" charset="0"/>
            </a:endParaRPr>
          </a:p>
        </p:txBody>
      </p:sp>
      <p:cxnSp>
        <p:nvCxnSpPr>
          <p:cNvPr id="10" name="Straight Connector 9">
            <a:extLst>
              <a:ext uri="{FF2B5EF4-FFF2-40B4-BE49-F238E27FC236}">
                <a16:creationId xmlns:a16="http://schemas.microsoft.com/office/drawing/2014/main" id="{9CE6392C-CB28-4BBB-8D29-CDA93FD9FD1A}"/>
              </a:ext>
            </a:extLst>
          </p:cNvPr>
          <p:cNvCxnSpPr>
            <a:cxnSpLocks/>
          </p:cNvCxnSpPr>
          <p:nvPr/>
        </p:nvCxnSpPr>
        <p:spPr>
          <a:xfrm flipV="1">
            <a:off x="3512234" y="1745298"/>
            <a:ext cx="14287" cy="33245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760">
            <a:extLst>
              <a:ext uri="{FF2B5EF4-FFF2-40B4-BE49-F238E27FC236}">
                <a16:creationId xmlns:a16="http://schemas.microsoft.com/office/drawing/2014/main" id="{9D99732A-E687-408F-B956-36BA66DB2221}"/>
              </a:ext>
            </a:extLst>
          </p:cNvPr>
          <p:cNvSpPr txBox="1">
            <a:spLocks noChangeArrowheads="1"/>
          </p:cNvSpPr>
          <p:nvPr/>
        </p:nvSpPr>
        <p:spPr bwMode="auto">
          <a:xfrm>
            <a:off x="3835152" y="3175415"/>
            <a:ext cx="1638630" cy="5869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900" dirty="0">
                <a:latin typeface="Helvetica" panose="020B0604020202020204" pitchFamily="34" charset="0"/>
                <a:ea typeface="Helvetica" charset="0"/>
                <a:cs typeface="Helvetica" panose="020B0604020202020204" pitchFamily="34" charset="0"/>
              </a:rPr>
              <a:t>WBS 121.05.03</a:t>
            </a:r>
          </a:p>
          <a:p>
            <a:pPr marL="0" marR="0" algn="ctr">
              <a:spcBef>
                <a:spcPts val="300"/>
              </a:spcBef>
              <a:spcAft>
                <a:spcPts val="0"/>
              </a:spcAft>
            </a:pPr>
            <a:r>
              <a:rPr lang="en-US" sz="900" dirty="0">
                <a:latin typeface="Helvetica" panose="020B0604020202020204" pitchFamily="34" charset="0"/>
                <a:ea typeface="Helvetica" charset="0"/>
                <a:cs typeface="Helvetica" panose="020B0604020202020204" pitchFamily="34" charset="0"/>
              </a:rPr>
              <a:t>Beam Transfer Line </a:t>
            </a:r>
            <a:r>
              <a:rPr lang="en-US" sz="900" dirty="0">
                <a:effectLst/>
                <a:latin typeface="Helvetica" panose="020B0604020202020204" pitchFamily="34" charset="0"/>
                <a:ea typeface="Helvetica" charset="0"/>
                <a:cs typeface="Helvetica" panose="020B0604020202020204" pitchFamily="34" charset="0"/>
              </a:rPr>
              <a:t>Installation</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D. Morris</a:t>
            </a:r>
            <a:endParaRPr lang="en-US" sz="900" b="1" dirty="0">
              <a:effectLst/>
              <a:latin typeface="Helvetica" panose="020B0604020202020204" pitchFamily="34" charset="0"/>
              <a:ea typeface="Helvetica" charset="0"/>
              <a:cs typeface="Helvetica" panose="020B0604020202020204" pitchFamily="34" charset="0"/>
            </a:endParaRPr>
          </a:p>
        </p:txBody>
      </p:sp>
      <p:cxnSp>
        <p:nvCxnSpPr>
          <p:cNvPr id="12" name="Straight Connector 11">
            <a:extLst>
              <a:ext uri="{FF2B5EF4-FFF2-40B4-BE49-F238E27FC236}">
                <a16:creationId xmlns:a16="http://schemas.microsoft.com/office/drawing/2014/main" id="{596C50C3-07F3-4748-86D7-71C56675A988}"/>
              </a:ext>
            </a:extLst>
          </p:cNvPr>
          <p:cNvCxnSpPr>
            <a:cxnSpLocks/>
          </p:cNvCxnSpPr>
          <p:nvPr/>
        </p:nvCxnSpPr>
        <p:spPr>
          <a:xfrm flipH="1">
            <a:off x="3486727" y="2788276"/>
            <a:ext cx="3578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2D3609-BD99-454B-B126-7873E2CC80BF}"/>
              </a:ext>
            </a:extLst>
          </p:cNvPr>
          <p:cNvCxnSpPr>
            <a:cxnSpLocks/>
            <a:stCxn id="6" idx="1"/>
          </p:cNvCxnSpPr>
          <p:nvPr/>
        </p:nvCxnSpPr>
        <p:spPr>
          <a:xfrm flipH="1">
            <a:off x="3497577" y="4090390"/>
            <a:ext cx="3445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4421B7-4E58-4B6A-B461-61A1EDB4C937}"/>
              </a:ext>
            </a:extLst>
          </p:cNvPr>
          <p:cNvCxnSpPr>
            <a:cxnSpLocks/>
          </p:cNvCxnSpPr>
          <p:nvPr/>
        </p:nvCxnSpPr>
        <p:spPr>
          <a:xfrm flipH="1">
            <a:off x="3514250" y="4734487"/>
            <a:ext cx="3209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1760">
            <a:extLst>
              <a:ext uri="{FF2B5EF4-FFF2-40B4-BE49-F238E27FC236}">
                <a16:creationId xmlns:a16="http://schemas.microsoft.com/office/drawing/2014/main" id="{F92DF3FD-9A24-4033-9A20-E165F5B5E9D9}"/>
              </a:ext>
            </a:extLst>
          </p:cNvPr>
          <p:cNvSpPr txBox="1">
            <a:spLocks noChangeArrowheads="1"/>
          </p:cNvSpPr>
          <p:nvPr/>
        </p:nvSpPr>
        <p:spPr bwMode="auto">
          <a:xfrm>
            <a:off x="3837063" y="1823193"/>
            <a:ext cx="1643712" cy="5869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1000" dirty="0">
                <a:effectLst/>
                <a:latin typeface="Helvetica" panose="020B0604020202020204" pitchFamily="34" charset="0"/>
                <a:ea typeface="Helvetica" charset="0"/>
                <a:cs typeface="Helvetica" panose="020B0604020202020204" pitchFamily="34" charset="0"/>
              </a:rPr>
              <a:t>WBS 121.05.01 Project Management</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I. </a:t>
            </a:r>
            <a:r>
              <a:rPr lang="en-US" sz="900" b="1" dirty="0" err="1">
                <a:latin typeface="Helvetica" panose="020B0604020202020204" pitchFamily="34" charset="0"/>
                <a:ea typeface="Helvetica" charset="0"/>
                <a:cs typeface="Helvetica" panose="020B0604020202020204" pitchFamily="34" charset="0"/>
              </a:rPr>
              <a:t>Kourbanis</a:t>
            </a:r>
            <a:endParaRPr lang="en-US" sz="900" b="1" dirty="0">
              <a:effectLst/>
              <a:latin typeface="Helvetica" panose="020B0604020202020204" pitchFamily="34" charset="0"/>
              <a:ea typeface="Helvetica" charset="0"/>
              <a:cs typeface="Helvetica" panose="020B0604020202020204" pitchFamily="34" charset="0"/>
            </a:endParaRPr>
          </a:p>
        </p:txBody>
      </p:sp>
      <p:cxnSp>
        <p:nvCxnSpPr>
          <p:cNvPr id="16" name="Straight Connector 15">
            <a:extLst>
              <a:ext uri="{FF2B5EF4-FFF2-40B4-BE49-F238E27FC236}">
                <a16:creationId xmlns:a16="http://schemas.microsoft.com/office/drawing/2014/main" id="{CE2EDA37-465F-461B-A051-B018632E63AD}"/>
              </a:ext>
            </a:extLst>
          </p:cNvPr>
          <p:cNvCxnSpPr>
            <a:cxnSpLocks/>
            <a:stCxn id="15" idx="1"/>
          </p:cNvCxnSpPr>
          <p:nvPr/>
        </p:nvCxnSpPr>
        <p:spPr>
          <a:xfrm flipH="1" flipV="1">
            <a:off x="3526521" y="2110201"/>
            <a:ext cx="310542" cy="6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D929EA-B579-4651-BDF2-692C1817BCB5}"/>
              </a:ext>
            </a:extLst>
          </p:cNvPr>
          <p:cNvCxnSpPr>
            <a:cxnSpLocks/>
            <a:stCxn id="11" idx="1"/>
          </p:cNvCxnSpPr>
          <p:nvPr/>
        </p:nvCxnSpPr>
        <p:spPr>
          <a:xfrm flipH="1" flipV="1">
            <a:off x="3514250" y="3465667"/>
            <a:ext cx="320902" cy="3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7188C88-21AC-4E86-BE4A-BFE7FC2D9BC1}"/>
              </a:ext>
            </a:extLst>
          </p:cNvPr>
          <p:cNvSpPr/>
          <p:nvPr/>
        </p:nvSpPr>
        <p:spPr>
          <a:xfrm>
            <a:off x="6102276" y="3468869"/>
            <a:ext cx="2563422" cy="963388"/>
          </a:xfrm>
          <a:prstGeom prst="rect">
            <a:avLst/>
          </a:prstGeom>
          <a:noFill/>
          <a:ln>
            <a:solidFill>
              <a:srgbClr val="50504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50504E"/>
                </a:solidFill>
              </a:rPr>
              <a:t>121.05.04.02 800 MeV Injection System</a:t>
            </a:r>
          </a:p>
          <a:p>
            <a:pPr algn="ctr"/>
            <a:r>
              <a:rPr lang="en-US" sz="1000" dirty="0">
                <a:solidFill>
                  <a:srgbClr val="50504E"/>
                </a:solidFill>
              </a:rPr>
              <a:t>121.05.04.02.01 Injection Girder Magnets</a:t>
            </a:r>
          </a:p>
          <a:p>
            <a:pPr algn="ctr"/>
            <a:r>
              <a:rPr lang="en-US" sz="1000" dirty="0">
                <a:solidFill>
                  <a:srgbClr val="50504E"/>
                </a:solidFill>
              </a:rPr>
              <a:t>Magnetic calculations (V. </a:t>
            </a:r>
            <a:r>
              <a:rPr lang="en-US" sz="1000" dirty="0" err="1">
                <a:solidFill>
                  <a:srgbClr val="50504E"/>
                </a:solidFill>
              </a:rPr>
              <a:t>Kashikhin</a:t>
            </a:r>
            <a:r>
              <a:rPr lang="en-US" sz="1000" dirty="0">
                <a:solidFill>
                  <a:srgbClr val="50504E"/>
                </a:solidFill>
              </a:rPr>
              <a:t>)</a:t>
            </a:r>
          </a:p>
          <a:p>
            <a:pPr algn="ctr"/>
            <a:r>
              <a:rPr lang="en-US" sz="1000" dirty="0">
                <a:solidFill>
                  <a:srgbClr val="50504E"/>
                </a:solidFill>
              </a:rPr>
              <a:t>Mechanical Design (J. Amann)</a:t>
            </a:r>
          </a:p>
        </p:txBody>
      </p:sp>
      <p:sp>
        <p:nvSpPr>
          <p:cNvPr id="21" name="Footer Placeholder 20">
            <a:extLst>
              <a:ext uri="{FF2B5EF4-FFF2-40B4-BE49-F238E27FC236}">
                <a16:creationId xmlns:a16="http://schemas.microsoft.com/office/drawing/2014/main" id="{060CDC56-A240-4D70-9D4B-B51FD3AC981C}"/>
              </a:ext>
            </a:extLst>
          </p:cNvPr>
          <p:cNvSpPr>
            <a:spLocks noGrp="1"/>
          </p:cNvSpPr>
          <p:nvPr>
            <p:ph type="ftr" sz="quarter" idx="11"/>
          </p:nvPr>
        </p:nvSpPr>
        <p:spPr/>
        <p:txBody>
          <a:bodyPr/>
          <a:lstStyle/>
          <a:p>
            <a:pPr>
              <a:defRPr/>
            </a:pPr>
            <a:r>
              <a:rPr lang="en-US" b="1"/>
              <a:t>I. Kourbanis| Booster ORBUMP Magnets PDR review</a:t>
            </a:r>
            <a:endParaRPr lang="en-US" b="1" dirty="0"/>
          </a:p>
        </p:txBody>
      </p:sp>
      <p:cxnSp>
        <p:nvCxnSpPr>
          <p:cNvPr id="23" name="Straight Connector 22">
            <a:extLst>
              <a:ext uri="{FF2B5EF4-FFF2-40B4-BE49-F238E27FC236}">
                <a16:creationId xmlns:a16="http://schemas.microsoft.com/office/drawing/2014/main" id="{043A46BA-84AE-4E1B-8EDC-CD0F2DEF20D9}"/>
              </a:ext>
            </a:extLst>
          </p:cNvPr>
          <p:cNvCxnSpPr>
            <a:cxnSpLocks/>
          </p:cNvCxnSpPr>
          <p:nvPr/>
        </p:nvCxnSpPr>
        <p:spPr>
          <a:xfrm>
            <a:off x="5473779" y="4126263"/>
            <a:ext cx="628497" cy="202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273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0DB041-ACF8-46C3-BC13-3C07E71FC129}"/>
              </a:ext>
            </a:extLst>
          </p:cNvPr>
          <p:cNvSpPr>
            <a:spLocks noGrp="1"/>
          </p:cNvSpPr>
          <p:nvPr>
            <p:ph idx="1"/>
          </p:nvPr>
        </p:nvSpPr>
        <p:spPr>
          <a:xfrm>
            <a:off x="228600" y="971550"/>
            <a:ext cx="8672513" cy="5176032"/>
          </a:xfrm>
        </p:spPr>
        <p:txBody>
          <a:bodyPr/>
          <a:lstStyle/>
          <a:p>
            <a:pPr marL="0" indent="0">
              <a:buNone/>
            </a:pPr>
            <a:r>
              <a:rPr lang="en-US" dirty="0"/>
              <a:t> </a:t>
            </a:r>
          </a:p>
          <a:p>
            <a:pPr lvl="0"/>
            <a:r>
              <a:rPr lang="en-US" dirty="0"/>
              <a:t>Are the requirements documented, clear, complete and appropriate? </a:t>
            </a:r>
          </a:p>
          <a:p>
            <a:pPr lvl="0"/>
            <a:r>
              <a:rPr lang="en-US" dirty="0"/>
              <a:t>Is the proposed design for the ORBUMP magnets likely to meet requirements?  Explain any deficiencies or concerns.   </a:t>
            </a:r>
          </a:p>
          <a:p>
            <a:pPr lvl="0"/>
            <a:r>
              <a:rPr lang="en-US" dirty="0"/>
              <a:t>Are there any features present (or absent) that threaten the intended function and performance of this design?   </a:t>
            </a:r>
          </a:p>
          <a:p>
            <a:pPr lvl="0"/>
            <a:r>
              <a:rPr lang="en-US" dirty="0"/>
              <a:t>Have safety and environmental aspects been appropriately considered?   </a:t>
            </a:r>
          </a:p>
          <a:p>
            <a:pPr lvl="0"/>
            <a:r>
              <a:rPr lang="en-US" dirty="0"/>
              <a:t>Have quality aspects been appropriately considered?    </a:t>
            </a:r>
          </a:p>
          <a:p>
            <a:pPr marL="0" indent="0">
              <a:buNone/>
            </a:pPr>
            <a:r>
              <a:rPr lang="en-US" dirty="0"/>
              <a:t> </a:t>
            </a:r>
          </a:p>
          <a:p>
            <a:endParaRPr lang="en-US" dirty="0"/>
          </a:p>
        </p:txBody>
      </p:sp>
      <p:sp>
        <p:nvSpPr>
          <p:cNvPr id="3" name="Title 2">
            <a:extLst>
              <a:ext uri="{FF2B5EF4-FFF2-40B4-BE49-F238E27FC236}">
                <a16:creationId xmlns:a16="http://schemas.microsoft.com/office/drawing/2014/main" id="{AB4B783C-D8D0-4A42-98CB-C5B8F3026F6A}"/>
              </a:ext>
            </a:extLst>
          </p:cNvPr>
          <p:cNvSpPr>
            <a:spLocks noGrp="1"/>
          </p:cNvSpPr>
          <p:nvPr>
            <p:ph type="title"/>
          </p:nvPr>
        </p:nvSpPr>
        <p:spPr/>
        <p:txBody>
          <a:bodyPr/>
          <a:lstStyle/>
          <a:p>
            <a:r>
              <a:rPr lang="en-US" dirty="0"/>
              <a:t>Review Charge Questions</a:t>
            </a:r>
          </a:p>
        </p:txBody>
      </p:sp>
      <p:sp>
        <p:nvSpPr>
          <p:cNvPr id="4" name="Date Placeholder 3">
            <a:extLst>
              <a:ext uri="{FF2B5EF4-FFF2-40B4-BE49-F238E27FC236}">
                <a16:creationId xmlns:a16="http://schemas.microsoft.com/office/drawing/2014/main" id="{C856A78A-4E0E-4984-9A07-61D01B43800D}"/>
              </a:ext>
            </a:extLst>
          </p:cNvPr>
          <p:cNvSpPr>
            <a:spLocks noGrp="1"/>
          </p:cNvSpPr>
          <p:nvPr>
            <p:ph type="dt" sz="half" idx="2"/>
          </p:nvPr>
        </p:nvSpPr>
        <p:spPr/>
        <p:txBody>
          <a:bodyPr/>
          <a:lstStyle/>
          <a:p>
            <a:pPr>
              <a:defRPr/>
            </a:pPr>
            <a:r>
              <a:rPr lang="en-US"/>
              <a:t>5/30/2019</a:t>
            </a:r>
            <a:endParaRPr lang="en-US" dirty="0"/>
          </a:p>
        </p:txBody>
      </p:sp>
      <p:sp>
        <p:nvSpPr>
          <p:cNvPr id="5" name="Slide Number Placeholder 4">
            <a:extLst>
              <a:ext uri="{FF2B5EF4-FFF2-40B4-BE49-F238E27FC236}">
                <a16:creationId xmlns:a16="http://schemas.microsoft.com/office/drawing/2014/main" id="{2313E12B-AAC3-4E6E-BAE0-7B392E0FE97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6" name="Footer Placeholder 5">
            <a:extLst>
              <a:ext uri="{FF2B5EF4-FFF2-40B4-BE49-F238E27FC236}">
                <a16:creationId xmlns:a16="http://schemas.microsoft.com/office/drawing/2014/main" id="{DFC53BA6-6A4F-4232-98A7-F1113D2CEF96}"/>
              </a:ext>
            </a:extLst>
          </p:cNvPr>
          <p:cNvSpPr>
            <a:spLocks noGrp="1"/>
          </p:cNvSpPr>
          <p:nvPr>
            <p:ph type="ftr" sz="quarter" idx="3"/>
          </p:nvPr>
        </p:nvSpPr>
        <p:spPr/>
        <p:txBody>
          <a:bodyPr/>
          <a:lstStyle/>
          <a:p>
            <a:pPr>
              <a:defRPr/>
            </a:pPr>
            <a:r>
              <a:rPr lang="en-US"/>
              <a:t>I. Kourbanis| Booster ORBUMP Magnets PDR review</a:t>
            </a:r>
            <a:endParaRPr lang="en-US" b="1" dirty="0"/>
          </a:p>
        </p:txBody>
      </p:sp>
    </p:spTree>
    <p:extLst>
      <p:ext uri="{BB962C8B-B14F-4D97-AF65-F5344CB8AC3E}">
        <p14:creationId xmlns:p14="http://schemas.microsoft.com/office/powerpoint/2010/main" val="120001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5EF43B-7364-43B9-B88F-09BE91BB51DF}"/>
              </a:ext>
            </a:extLst>
          </p:cNvPr>
          <p:cNvSpPr>
            <a:spLocks noGrp="1"/>
          </p:cNvSpPr>
          <p:nvPr>
            <p:ph idx="1"/>
          </p:nvPr>
        </p:nvSpPr>
        <p:spPr/>
        <p:txBody>
          <a:bodyPr/>
          <a:lstStyle/>
          <a:p>
            <a:pPr lvl="0" fontAlgn="auto"/>
            <a:r>
              <a:rPr lang="en-US" dirty="0"/>
              <a:t>Introduction:  I. Kourbanis</a:t>
            </a:r>
          </a:p>
          <a:p>
            <a:pPr lvl="0" fontAlgn="auto"/>
            <a:endParaRPr lang="en-US" sz="2400" dirty="0"/>
          </a:p>
          <a:p>
            <a:pPr lvl="0" fontAlgn="auto"/>
            <a:r>
              <a:rPr lang="en-US" dirty="0"/>
              <a:t>Physics Requirements: D. Johnson.</a:t>
            </a:r>
          </a:p>
          <a:p>
            <a:pPr lvl="0" fontAlgn="auto"/>
            <a:endParaRPr lang="en-US" sz="2400" dirty="0"/>
          </a:p>
          <a:p>
            <a:pPr lvl="0" hangingPunct="0"/>
            <a:r>
              <a:rPr lang="en-US" dirty="0"/>
              <a:t>Magnetic Design: V. </a:t>
            </a:r>
            <a:r>
              <a:rPr lang="en-US" dirty="0" err="1"/>
              <a:t>Kashikhin</a:t>
            </a:r>
            <a:endParaRPr lang="en-US" dirty="0"/>
          </a:p>
          <a:p>
            <a:pPr lvl="0" hangingPunct="0"/>
            <a:r>
              <a:rPr lang="en-US" dirty="0"/>
              <a:t> </a:t>
            </a:r>
          </a:p>
          <a:p>
            <a:pPr lvl="0" fontAlgn="auto"/>
            <a:r>
              <a:rPr lang="en-US" dirty="0"/>
              <a:t>Mechanical Design: J. Amann</a:t>
            </a:r>
          </a:p>
          <a:p>
            <a:pPr lvl="0" fontAlgn="auto"/>
            <a:r>
              <a:rPr lang="en-US" sz="2400" dirty="0"/>
              <a:t>     </a:t>
            </a:r>
          </a:p>
          <a:p>
            <a:pPr lvl="0" fontAlgn="auto"/>
            <a:r>
              <a:rPr lang="en-US" dirty="0"/>
              <a:t>Closeout – Review Chair</a:t>
            </a:r>
          </a:p>
          <a:p>
            <a:pPr marL="457200" lvl="1" indent="0">
              <a:buNone/>
            </a:pPr>
            <a:endParaRPr lang="en-US" sz="2400" b="1" dirty="0"/>
          </a:p>
          <a:p>
            <a:endParaRPr lang="en-US" dirty="0"/>
          </a:p>
        </p:txBody>
      </p:sp>
      <p:sp>
        <p:nvSpPr>
          <p:cNvPr id="3" name="Title 2">
            <a:extLst>
              <a:ext uri="{FF2B5EF4-FFF2-40B4-BE49-F238E27FC236}">
                <a16:creationId xmlns:a16="http://schemas.microsoft.com/office/drawing/2014/main" id="{AEEF8DE3-7E5A-4E5A-B90D-274E0141EE58}"/>
              </a:ext>
            </a:extLst>
          </p:cNvPr>
          <p:cNvSpPr>
            <a:spLocks noGrp="1"/>
          </p:cNvSpPr>
          <p:nvPr>
            <p:ph type="title"/>
          </p:nvPr>
        </p:nvSpPr>
        <p:spPr/>
        <p:txBody>
          <a:bodyPr/>
          <a:lstStyle/>
          <a:p>
            <a:r>
              <a:rPr lang="en-US" dirty="0"/>
              <a:t>Review Agenda</a:t>
            </a:r>
          </a:p>
        </p:txBody>
      </p:sp>
      <p:sp>
        <p:nvSpPr>
          <p:cNvPr id="4" name="Date Placeholder 3">
            <a:extLst>
              <a:ext uri="{FF2B5EF4-FFF2-40B4-BE49-F238E27FC236}">
                <a16:creationId xmlns:a16="http://schemas.microsoft.com/office/drawing/2014/main" id="{54B35500-2AB8-4405-9667-BC502E1B9751}"/>
              </a:ext>
            </a:extLst>
          </p:cNvPr>
          <p:cNvSpPr>
            <a:spLocks noGrp="1"/>
          </p:cNvSpPr>
          <p:nvPr>
            <p:ph type="dt" sz="half" idx="2"/>
          </p:nvPr>
        </p:nvSpPr>
        <p:spPr/>
        <p:txBody>
          <a:bodyPr/>
          <a:lstStyle/>
          <a:p>
            <a:pPr>
              <a:defRPr/>
            </a:pPr>
            <a:r>
              <a:rPr lang="en-US"/>
              <a:t>5/30/2019</a:t>
            </a:r>
            <a:endParaRPr lang="en-US" dirty="0"/>
          </a:p>
        </p:txBody>
      </p:sp>
      <p:sp>
        <p:nvSpPr>
          <p:cNvPr id="5" name="Footer Placeholder 4">
            <a:extLst>
              <a:ext uri="{FF2B5EF4-FFF2-40B4-BE49-F238E27FC236}">
                <a16:creationId xmlns:a16="http://schemas.microsoft.com/office/drawing/2014/main" id="{7EA4506C-6C8C-452E-A54D-9434F77A3AEA}"/>
              </a:ext>
            </a:extLst>
          </p:cNvPr>
          <p:cNvSpPr>
            <a:spLocks noGrp="1"/>
          </p:cNvSpPr>
          <p:nvPr>
            <p:ph type="ftr" sz="quarter" idx="3"/>
          </p:nvPr>
        </p:nvSpPr>
        <p:spPr/>
        <p:txBody>
          <a:bodyPr/>
          <a:lstStyle/>
          <a:p>
            <a:pPr>
              <a:defRPr/>
            </a:pPr>
            <a:r>
              <a:rPr lang="en-US"/>
              <a:t>I. Kourbanis| Booster ORBUMP Magnets PDR review</a:t>
            </a:r>
            <a:endParaRPr lang="en-US" b="1" dirty="0"/>
          </a:p>
        </p:txBody>
      </p:sp>
      <p:sp>
        <p:nvSpPr>
          <p:cNvPr id="6" name="Slide Number Placeholder 5">
            <a:extLst>
              <a:ext uri="{FF2B5EF4-FFF2-40B4-BE49-F238E27FC236}">
                <a16:creationId xmlns:a16="http://schemas.microsoft.com/office/drawing/2014/main" id="{9D25C555-9CED-475B-ACBF-E206BCC3A93B}"/>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3602010144"/>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29127</TotalTime>
  <Words>522</Words>
  <Application>Microsoft Office PowerPoint</Application>
  <PresentationFormat>On-screen Show (4:3)</PresentationFormat>
  <Paragraphs>117</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MS PGothic</vt:lpstr>
      <vt:lpstr>Arial</vt:lpstr>
      <vt:lpstr>Calibri</vt:lpstr>
      <vt:lpstr>Geneva</vt:lpstr>
      <vt:lpstr>Helvetica</vt:lpstr>
      <vt:lpstr>Fermilab_PPT_090815</vt:lpstr>
      <vt:lpstr>1_Fermilab_PPT_090815</vt:lpstr>
      <vt:lpstr>PowerPoint Presentation</vt:lpstr>
      <vt:lpstr>Outline</vt:lpstr>
      <vt:lpstr>PIP II Scope</vt:lpstr>
      <vt:lpstr>PIP II Requirements (Existing Accelerators)</vt:lpstr>
      <vt:lpstr>121.05 L2 System Scope </vt:lpstr>
      <vt:lpstr>121.05.04 Booster - Scope</vt:lpstr>
      <vt:lpstr>Organization</vt:lpstr>
      <vt:lpstr>Review Charge Questions</vt:lpstr>
      <vt:lpstr>Review Agenda</vt:lpstr>
      <vt:lpstr>END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Ioanis Kourbanis x4423 09037N</cp:lastModifiedBy>
  <cp:revision>369</cp:revision>
  <cp:lastPrinted>2014-01-20T19:40:21Z</cp:lastPrinted>
  <dcterms:created xsi:type="dcterms:W3CDTF">2014-01-03T20:18:13Z</dcterms:created>
  <dcterms:modified xsi:type="dcterms:W3CDTF">2019-05-30T03:21:08Z</dcterms:modified>
</cp:coreProperties>
</file>