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1" r:id="rId3"/>
    <p:sldId id="262" r:id="rId4"/>
    <p:sldId id="257" r:id="rId5"/>
    <p:sldId id="263" r:id="rId6"/>
    <p:sldId id="258" r:id="rId7"/>
    <p:sldId id="260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2"/>
  </p:normalViewPr>
  <p:slideViewPr>
    <p:cSldViewPr snapToGrid="0" snapToObjects="1">
      <p:cViewPr>
        <p:scale>
          <a:sx n="109" d="100"/>
          <a:sy n="109" d="100"/>
        </p:scale>
        <p:origin x="68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A928C-2A71-B444-A84A-E1906F736AAB}" type="datetimeFigureOut">
              <a:rPr lang="en-US" smtClean="0"/>
              <a:t>6/13/19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5DF1C-993B-7142-B1EA-B1405C125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3F6C4-6BD9-4BC1-A96E-5F5B12088C6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84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AE7AF-6C69-43BA-AA68-8459E82BD8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D71D-927B-A742-AC2C-E53138AEDCF3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8062-0007-0A41-87D9-F45C0B0E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8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D71D-927B-A742-AC2C-E53138AEDCF3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8062-0007-0A41-87D9-F45C0B0E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9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D71D-927B-A742-AC2C-E53138AEDCF3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8062-0007-0A41-87D9-F45C0B0E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1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D71D-927B-A742-AC2C-E53138AEDCF3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8062-0007-0A41-87D9-F45C0B0E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97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D71D-927B-A742-AC2C-E53138AEDCF3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8062-0007-0A41-87D9-F45C0B0E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25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D71D-927B-A742-AC2C-E53138AEDCF3}" type="datetimeFigureOut">
              <a:rPr lang="en-US" smtClean="0"/>
              <a:t>6/13/19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8062-0007-0A41-87D9-F45C0B0E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D71D-927B-A742-AC2C-E53138AEDCF3}" type="datetimeFigureOut">
              <a:rPr lang="en-US" smtClean="0"/>
              <a:t>6/13/19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8062-0007-0A41-87D9-F45C0B0E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2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D71D-927B-A742-AC2C-E53138AEDCF3}" type="datetimeFigureOut">
              <a:rPr lang="en-US" smtClean="0"/>
              <a:t>6/13/19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8062-0007-0A41-87D9-F45C0B0E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6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D71D-927B-A742-AC2C-E53138AEDCF3}" type="datetimeFigureOut">
              <a:rPr lang="en-US" smtClean="0"/>
              <a:t>6/13/19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8062-0007-0A41-87D9-F45C0B0E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1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D71D-927B-A742-AC2C-E53138AEDCF3}" type="datetimeFigureOut">
              <a:rPr lang="en-US" smtClean="0"/>
              <a:t>6/13/19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8062-0007-0A41-87D9-F45C0B0E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0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D71D-927B-A742-AC2C-E53138AEDCF3}" type="datetimeFigureOut">
              <a:rPr lang="en-US" smtClean="0"/>
              <a:t>6/13/19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8062-0007-0A41-87D9-F45C0B0E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31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BD71D-927B-A742-AC2C-E53138AEDCF3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28062-0007-0A41-87D9-F45C0B0E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2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latin typeface="Avenir Book" charset="0"/>
                <a:ea typeface="Avenir Book" charset="0"/>
                <a:cs typeface="Avenir Book" charset="0"/>
              </a:rPr>
              <a:t>Informal </a:t>
            </a:r>
            <a:r>
              <a:rPr lang="en-US" sz="4400" b="1" dirty="0">
                <a:latin typeface="Avenir Book" charset="0"/>
                <a:ea typeface="Avenir Book" charset="0"/>
                <a:cs typeface="Avenir Book" charset="0"/>
              </a:rPr>
              <a:t>DOE Briefing : USCMS/FNAL Computing Innovation towards </a:t>
            </a:r>
            <a:r>
              <a:rPr lang="en-US" sz="4400" b="1" dirty="0" smtClean="0">
                <a:latin typeface="Avenir Book" charset="0"/>
                <a:ea typeface="Avenir Book" charset="0"/>
                <a:cs typeface="Avenir Book" charset="0"/>
              </a:rPr>
              <a:t>HL-LHC</a:t>
            </a:r>
            <a:endParaRPr lang="en-US" sz="4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June 13, Germantown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54" y="0"/>
            <a:ext cx="12192000" cy="67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8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309" y="154966"/>
            <a:ext cx="8235461" cy="623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0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11" y="310661"/>
            <a:ext cx="7428749" cy="60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61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714" y="310661"/>
            <a:ext cx="3980094" cy="5591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1" y="310661"/>
            <a:ext cx="7428749" cy="60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25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421" y="-9860"/>
            <a:ext cx="10060211" cy="862096"/>
          </a:xfrm>
        </p:spPr>
        <p:txBody>
          <a:bodyPr>
            <a:noAutofit/>
          </a:bodyPr>
          <a:lstStyle/>
          <a:p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Caltech Tier2 overflow to Caltech HPC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856" y="0"/>
            <a:ext cx="1984892" cy="852236"/>
          </a:xfrm>
        </p:spPr>
      </p:pic>
      <p:cxnSp>
        <p:nvCxnSpPr>
          <p:cNvPr id="6" name="Straight Connector 5"/>
          <p:cNvCxnSpPr/>
          <p:nvPr/>
        </p:nvCxnSpPr>
        <p:spPr>
          <a:xfrm>
            <a:off x="160421" y="852236"/>
            <a:ext cx="11935326" cy="100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0421" y="6442908"/>
            <a:ext cx="11935326" cy="100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Date Placeholder 13"/>
          <p:cNvSpPr>
            <a:spLocks noGrp="1"/>
          </p:cNvSpPr>
          <p:nvPr>
            <p:ph type="dt" sz="half" idx="10"/>
          </p:nvPr>
        </p:nvSpPr>
        <p:spPr>
          <a:xfrm>
            <a:off x="695826" y="6442907"/>
            <a:ext cx="2743200" cy="365125"/>
          </a:xfrm>
        </p:spPr>
        <p:txBody>
          <a:bodyPr/>
          <a:lstStyle/>
          <a:p>
            <a:fld id="{C78BABAD-41E9-404F-A7B7-ED13FA7215B1}" type="datetime1">
              <a:rPr lang="en-US" smtClean="0"/>
              <a:t>6/13/19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52973" y="6452936"/>
            <a:ext cx="2743200" cy="365125"/>
          </a:xfrm>
        </p:spPr>
        <p:txBody>
          <a:bodyPr/>
          <a:lstStyle/>
          <a:p>
            <a:fld id="{F16C04A8-3194-4548-96B6-07828A9153A5}" type="slidenum">
              <a:rPr lang="en-GB" smtClean="0"/>
              <a:t>6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252" y="857250"/>
            <a:ext cx="9613900" cy="5600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3408456"/>
            <a:ext cx="47974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Server as Gateway:</a:t>
            </a:r>
            <a:br>
              <a:rPr lang="en-US" dirty="0" smtClean="0"/>
            </a:br>
            <a:r>
              <a:rPr lang="en-US" dirty="0" smtClean="0"/>
              <a:t>2 x </a:t>
            </a:r>
            <a:r>
              <a:rPr lang="mr-IN" dirty="0" err="1"/>
              <a:t>Intel</a:t>
            </a:r>
            <a:r>
              <a:rPr lang="mr-IN" dirty="0"/>
              <a:t>(</a:t>
            </a:r>
            <a:r>
              <a:rPr lang="mr-IN" dirty="0" err="1"/>
              <a:t>R</a:t>
            </a:r>
            <a:r>
              <a:rPr lang="mr-IN" dirty="0"/>
              <a:t>) </a:t>
            </a:r>
            <a:r>
              <a:rPr lang="mr-IN" dirty="0" err="1"/>
              <a:t>Xeon</a:t>
            </a:r>
            <a:r>
              <a:rPr lang="mr-IN" dirty="0"/>
              <a:t>(</a:t>
            </a:r>
            <a:r>
              <a:rPr lang="mr-IN" dirty="0" err="1"/>
              <a:t>R</a:t>
            </a:r>
            <a:r>
              <a:rPr lang="mr-IN" dirty="0"/>
              <a:t>) CPU E5-2640 v4 @ </a:t>
            </a:r>
            <a:r>
              <a:rPr lang="mr-IN" dirty="0" smtClean="0"/>
              <a:t>2.40GHz</a:t>
            </a:r>
            <a:r>
              <a:rPr lang="en-US" dirty="0" smtClean="0"/>
              <a:t>;</a:t>
            </a:r>
          </a:p>
          <a:p>
            <a:r>
              <a:rPr lang="en-US" dirty="0" smtClean="0"/>
              <a:t>8 x Kingston </a:t>
            </a:r>
            <a:r>
              <a:rPr lang="en-US" dirty="0"/>
              <a:t>Technology 16GB DDR4, 2400 </a:t>
            </a:r>
            <a:r>
              <a:rPr lang="en-US" dirty="0" smtClean="0"/>
              <a:t>MHz;</a:t>
            </a:r>
            <a:endParaRPr lang="en-US" dirty="0"/>
          </a:p>
          <a:p>
            <a:r>
              <a:rPr lang="en-US" dirty="0" smtClean="0"/>
              <a:t>2 x Samsung </a:t>
            </a:r>
            <a:r>
              <a:rPr lang="pl-PL" dirty="0"/>
              <a:t>MZ7KM240 for </a:t>
            </a:r>
            <a:r>
              <a:rPr lang="pl-PL" dirty="0" smtClean="0"/>
              <a:t>OS;</a:t>
            </a:r>
          </a:p>
          <a:p>
            <a:r>
              <a:rPr lang="pl-PL" dirty="0" smtClean="0"/>
              <a:t>6 </a:t>
            </a:r>
            <a:r>
              <a:rPr lang="pl-PL" dirty="0"/>
              <a:t>x </a:t>
            </a:r>
            <a:r>
              <a:rPr lang="pl-PL" dirty="0" smtClean="0"/>
              <a:t>Samsung MZ7KM480;</a:t>
            </a:r>
          </a:p>
          <a:p>
            <a:r>
              <a:rPr lang="pl-PL" dirty="0" smtClean="0"/>
              <a:t>1 </a:t>
            </a:r>
            <a:r>
              <a:rPr lang="pl-PL" dirty="0"/>
              <a:t>x </a:t>
            </a:r>
            <a:r>
              <a:rPr lang="pl-PL" dirty="0" smtClean="0"/>
              <a:t>ConnectX-4 Dual-Port NIC;</a:t>
            </a:r>
          </a:p>
          <a:p>
            <a:r>
              <a:rPr lang="pl-PL" dirty="0" smtClean="0"/>
              <a:t>1 x ConnectX-4 Dual-Port NIC VPI.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752973" y="1135625"/>
            <a:ext cx="3045737" cy="2934929"/>
          </a:xfrm>
          <a:prstGeom prst="rect">
            <a:avLst/>
          </a:prstGeom>
          <a:solidFill>
            <a:schemeClr val="accent1">
              <a:alpha val="36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470771" y="6438700"/>
            <a:ext cx="1840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Justas </a:t>
            </a:r>
            <a:r>
              <a:rPr lang="en-US" dirty="0" err="1" smtClean="0"/>
              <a:t>Balcas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endParaRPr lang="en-US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13448"/>
            <a:ext cx="5503970" cy="14046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21" y="1279509"/>
            <a:ext cx="2294312" cy="176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573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Caltech HPC-Google </a:t>
            </a:r>
            <a:r>
              <a:rPr lang="en-US" dirty="0"/>
              <a:t>Cloud Bursting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3596" y="870856"/>
            <a:ext cx="8327204" cy="5255308"/>
          </a:xfrm>
        </p:spPr>
        <p:txBody>
          <a:bodyPr/>
          <a:lstStyle/>
          <a:p>
            <a:pPr lvl="0"/>
            <a:r>
              <a:rPr lang="en-US" sz="2400" b="1" dirty="0"/>
              <a:t>Central </a:t>
            </a:r>
            <a:r>
              <a:rPr lang="en-US" sz="2400" b="1" dirty="0"/>
              <a:t>Caltech HPC </a:t>
            </a:r>
            <a:r>
              <a:rPr lang="en-US" sz="2400" b="1" dirty="0"/>
              <a:t>Cloud Bursting to </a:t>
            </a:r>
            <a:r>
              <a:rPr lang="en-US" sz="2400" b="1" dirty="0"/>
              <a:t>Google (24 </a:t>
            </a:r>
            <a:r>
              <a:rPr lang="en-US" sz="2400" b="1" dirty="0"/>
              <a:t>million </a:t>
            </a:r>
            <a:r>
              <a:rPr lang="en-US" sz="2400" b="1" dirty="0"/>
              <a:t>CPU core hours, 20,000 </a:t>
            </a:r>
            <a:r>
              <a:rPr lang="en-US" sz="2400" b="1" dirty="0"/>
              <a:t>NVIDIA TESLA V100 + 8 core 30GB of </a:t>
            </a:r>
            <a:r>
              <a:rPr lang="en-US" sz="2400" b="1" dirty="0"/>
              <a:t>memory, 2000 </a:t>
            </a:r>
            <a:r>
              <a:rPr lang="en-US" sz="2400" b="1" dirty="0"/>
              <a:t>V3 </a:t>
            </a:r>
            <a:r>
              <a:rPr lang="en-US" sz="2400" b="1" dirty="0"/>
              <a:t>TPUs)</a:t>
            </a:r>
            <a:endParaRPr lang="en-US" sz="2400" b="1" dirty="0"/>
          </a:p>
          <a:p>
            <a:pPr lvl="0"/>
            <a:r>
              <a:rPr lang="en-US" sz="2400" b="1" dirty="0" err="1"/>
              <a:t>Tapio</a:t>
            </a:r>
            <a:r>
              <a:rPr lang="en-US" sz="2400" b="1" dirty="0"/>
              <a:t> </a:t>
            </a:r>
            <a:r>
              <a:rPr lang="en-US" sz="2400" b="1" dirty="0"/>
              <a:t>Schneider’s research (Climate Modeling Alliance) based on Google </a:t>
            </a:r>
            <a:r>
              <a:rPr lang="en-US" sz="2400" b="1" dirty="0"/>
              <a:t>Cloud </a:t>
            </a:r>
            <a:endParaRPr lang="en-US" sz="2400" b="1" dirty="0"/>
          </a:p>
          <a:p>
            <a:pPr lvl="0"/>
            <a:r>
              <a:rPr lang="en-US" sz="2000" b="1" dirty="0"/>
              <a:t>Large </a:t>
            </a:r>
            <a:r>
              <a:rPr lang="en-US" sz="2000" b="1" dirty="0"/>
              <a:t>Hadron Collider Data Analysis </a:t>
            </a:r>
            <a:r>
              <a:rPr lang="en-US" sz="2000" b="1" dirty="0"/>
              <a:t>Tier-2 Team </a:t>
            </a:r>
            <a:r>
              <a:rPr lang="en-US" sz="2000" b="1" dirty="0" smtClean="0"/>
              <a:t>will </a:t>
            </a:r>
            <a:r>
              <a:rPr lang="en-US" sz="2000" b="1" dirty="0"/>
              <a:t>test elasticity workflows from T2-HPC-GC</a:t>
            </a:r>
            <a:endParaRPr lang="en-US" sz="2000" b="1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64FF72-7174-C642-B7EA-FAB4E7226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973082"/>
            <a:ext cx="4787814" cy="238326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B48366-5C54-8B41-9625-5858BEECA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025C75-2262-3645-868B-2C8977C28AAC}" type="datetime1">
              <a:rPr lang="en-US" smtClean="0"/>
              <a:t>6/13/19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859156-F21D-9D48-8E84-D6AF18F6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007FB2-0B93-1440-B316-F7D077EA6B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015" y="3715857"/>
            <a:ext cx="2618933" cy="168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014" y="4965895"/>
            <a:ext cx="1677680" cy="94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8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Strategic roadmap towards HL-LHC CS ecosystem</a:t>
            </a:r>
          </a:p>
        </p:txBody>
      </p:sp>
    </p:spTree>
    <p:extLst>
      <p:ext uri="{BB962C8B-B14F-4D97-AF65-F5344CB8AC3E}">
        <p14:creationId xmlns:p14="http://schemas.microsoft.com/office/powerpoint/2010/main" val="182691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99</Words>
  <Application>Microsoft Macintosh PowerPoint</Application>
  <PresentationFormat>Widescreen</PresentationFormat>
  <Paragraphs>22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Avenir Book</vt:lpstr>
      <vt:lpstr>Calibri</vt:lpstr>
      <vt:lpstr>Calibri Light</vt:lpstr>
      <vt:lpstr>Mangal</vt:lpstr>
      <vt:lpstr>Arial</vt:lpstr>
      <vt:lpstr>Office Theme</vt:lpstr>
      <vt:lpstr>Informal DOE Briefing : USCMS/FNAL Computing Innovation towards HL-LHC</vt:lpstr>
      <vt:lpstr>PowerPoint Presentation</vt:lpstr>
      <vt:lpstr>PowerPoint Presentation</vt:lpstr>
      <vt:lpstr>PowerPoint Presentation</vt:lpstr>
      <vt:lpstr>PowerPoint Presentation</vt:lpstr>
      <vt:lpstr>Caltech Tier2 overflow to Caltech HPC</vt:lpstr>
      <vt:lpstr>Caltech HPC-Google Cloud Bursting</vt:lpstr>
      <vt:lpstr>Goals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Informal DOE Briefing : USCMS/FNAL Computing Innovation towards HL-LHC</dc:title>
  <dc:creator>Microsoft Office User</dc:creator>
  <cp:lastModifiedBy>Microsoft Office User</cp:lastModifiedBy>
  <cp:revision>6</cp:revision>
  <dcterms:created xsi:type="dcterms:W3CDTF">2019-06-13T14:34:29Z</dcterms:created>
  <dcterms:modified xsi:type="dcterms:W3CDTF">2019-06-13T15:42:11Z</dcterms:modified>
</cp:coreProperties>
</file>