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75" r:id="rId3"/>
    <p:sldId id="284" r:id="rId4"/>
    <p:sldId id="295" r:id="rId5"/>
    <p:sldId id="296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>
        <p:scale>
          <a:sx n="57" d="100"/>
          <a:sy n="57" d="100"/>
        </p:scale>
        <p:origin x="2454" y="7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By, Neomy O. Gutierrez</a:t>
            </a:r>
          </a:p>
          <a:p>
            <a:r>
              <a:rPr lang="en-US" dirty="0"/>
              <a:t>Advisors: Mandy </a:t>
            </a:r>
            <a:r>
              <a:rPr lang="en-US" dirty="0" err="1"/>
              <a:t>Rominsky</a:t>
            </a:r>
            <a:r>
              <a:rPr lang="en-US" dirty="0"/>
              <a:t> and Evan Niner </a:t>
            </a:r>
          </a:p>
          <a:p>
            <a:r>
              <a:rPr lang="en-US" dirty="0"/>
              <a:t>Location: The Fermilab Test Beam Facility </a:t>
            </a:r>
          </a:p>
          <a:p>
            <a:r>
              <a:rPr lang="en-US" dirty="0"/>
              <a:t>06/10/2019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</p:spPr>
        <p:txBody>
          <a:bodyPr>
            <a:noAutofit/>
          </a:bodyPr>
          <a:lstStyle/>
          <a:p>
            <a:r>
              <a:rPr lang="en-US" dirty="0"/>
              <a:t>The Wire Chambers: User friendly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833789" y="899318"/>
            <a:ext cx="5816600" cy="5059363"/>
          </a:xfrm>
        </p:spPr>
        <p:txBody>
          <a:bodyPr/>
          <a:lstStyle/>
          <a:p>
            <a:pPr lvl="4">
              <a:buFontTx/>
              <a:buChar char="-"/>
            </a:pPr>
            <a:r>
              <a:rPr lang="en-US" sz="2400" dirty="0">
                <a:solidFill>
                  <a:schemeClr val="accent6"/>
                </a:solidFill>
              </a:rPr>
              <a:t>The FTBF is one of the few that carries a beam that can handle high energy that is devoted to detector research and development </a:t>
            </a:r>
          </a:p>
          <a:p>
            <a:pPr lvl="4">
              <a:buFontTx/>
              <a:buChar char="-"/>
            </a:pPr>
            <a:r>
              <a:rPr lang="en-US" sz="2400" dirty="0">
                <a:solidFill>
                  <a:schemeClr val="accent6"/>
                </a:solidFill>
              </a:rPr>
              <a:t>The FTBF has two beam lines, the </a:t>
            </a:r>
            <a:r>
              <a:rPr lang="en-US" sz="2400" dirty="0" err="1">
                <a:solidFill>
                  <a:schemeClr val="accent6"/>
                </a:solidFill>
              </a:rPr>
              <a:t>MTest</a:t>
            </a:r>
            <a:r>
              <a:rPr lang="en-US" sz="2400" dirty="0">
                <a:solidFill>
                  <a:schemeClr val="accent6"/>
                </a:solidFill>
              </a:rPr>
              <a:t> and </a:t>
            </a:r>
            <a:r>
              <a:rPr lang="en-US" sz="2400" dirty="0" err="1">
                <a:solidFill>
                  <a:schemeClr val="accent6"/>
                </a:solidFill>
              </a:rPr>
              <a:t>MCenter</a:t>
            </a:r>
            <a:r>
              <a:rPr lang="en-US" sz="2400" dirty="0">
                <a:solidFill>
                  <a:schemeClr val="accent6"/>
                </a:solidFill>
              </a:rPr>
              <a:t> to provide a variety particle types such as a proton beam and secondary particles called muons, </a:t>
            </a:r>
            <a:r>
              <a:rPr lang="en-US" sz="2400" dirty="0" err="1">
                <a:solidFill>
                  <a:schemeClr val="accent6"/>
                </a:solidFill>
              </a:rPr>
              <a:t>pions</a:t>
            </a:r>
            <a:r>
              <a:rPr lang="en-US" sz="2400" dirty="0">
                <a:solidFill>
                  <a:schemeClr val="accent6"/>
                </a:solidFill>
              </a:rPr>
              <a:t>, electrons, and kaons.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and Users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4408BE-FC34-4310-A94D-AC96DEDDD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612511"/>
              </p:ext>
            </p:extLst>
          </p:nvPr>
        </p:nvGraphicFramePr>
        <p:xfrm>
          <a:off x="3468875" y="69351"/>
          <a:ext cx="4882011" cy="310918"/>
        </p:xfrm>
        <a:graphic>
          <a:graphicData uri="http://schemas.openxmlformats.org/drawingml/2006/table">
            <a:tbl>
              <a:tblPr/>
              <a:tblGrid>
                <a:gridCol w="4882011">
                  <a:extLst>
                    <a:ext uri="{9D8B030D-6E8A-4147-A177-3AD203B41FA5}">
                      <a16:colId xmlns:a16="http://schemas.microsoft.com/office/drawing/2014/main" val="3776588376"/>
                    </a:ext>
                  </a:extLst>
                </a:gridCol>
              </a:tblGrid>
              <a:tr h="278968">
                <a:tc>
                  <a:txBody>
                    <a:bodyPr/>
                    <a:lstStyle/>
                    <a:p>
                      <a:pPr algn="l" rtl="0"/>
                      <a:br>
                        <a:rPr lang="en-US" sz="900" b="0" i="0" dirty="0">
                          <a:solidFill>
                            <a:srgbClr val="51515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0" i="0" dirty="0">
                          <a:solidFill>
                            <a:srgbClr val="515151"/>
                          </a:solidFill>
                          <a:effectLst/>
                          <a:latin typeface="Arial" panose="020B0604020202020204" pitchFamily="34" charset="0"/>
                        </a:rPr>
                        <a:t>James Harrington</a:t>
                      </a:r>
                    </a:p>
                  </a:txBody>
                  <a:tcPr marL="18299" marR="18299" marT="18299" marB="18299" anchor="ctr">
                    <a:lnL>
                      <a:noFill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33617"/>
                  </a:ext>
                </a:extLst>
              </a:tr>
            </a:tbl>
          </a:graphicData>
        </a:graphic>
      </p:graphicFrame>
      <p:pic>
        <p:nvPicPr>
          <p:cNvPr id="1026" name="Picture 2" descr="https://slack-imgs.com/?c=1&amp;url=https%3A%2F%2Fftbf.fnal.gov%2Fwp-content%2Fuploads%2F2015%2F06%2FInstrumentationMap.jpg">
            <a:extLst>
              <a:ext uri="{FF2B5EF4-FFF2-40B4-BE49-F238E27FC236}">
                <a16:creationId xmlns:a16="http://schemas.microsoft.com/office/drawing/2014/main" id="{B7247C8D-4AD1-4970-BB61-7F91F717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37" y="679629"/>
            <a:ext cx="5123563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971549"/>
            <a:ext cx="4206240" cy="5293783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Structure/Description: </a:t>
            </a:r>
          </a:p>
          <a:p>
            <a:pPr lvl="1"/>
            <a:r>
              <a:rPr lang="en-US" sz="2000" dirty="0"/>
              <a:t>The Multi Wire Proportional Chambers (MWPC) is a small rectangular shape instrument that contains multiple wires inside these two planes. </a:t>
            </a:r>
          </a:p>
          <a:p>
            <a:pPr lvl="1"/>
            <a:r>
              <a:rPr lang="en-US" sz="2000" dirty="0"/>
              <a:t>These Wires are going through vertical and horizontal, creating a grid. </a:t>
            </a:r>
          </a:p>
          <a:p>
            <a:pPr lvl="1"/>
            <a:r>
              <a:rPr lang="en-US" sz="2000" dirty="0"/>
              <a:t>128 wires exact</a:t>
            </a:r>
          </a:p>
          <a:p>
            <a:pPr lvl="1"/>
            <a:r>
              <a:rPr lang="en-US" sz="2000" dirty="0"/>
              <a:t>The chambers (4) uses nonmetric amplifier-discriminator cards, where there are 8 cards installed in each plane.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Chambers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9F4969-3D94-435A-BAD6-8AADCB82FB6E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481093" y="3983198"/>
            <a:ext cx="4287140" cy="170640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00ABB-3B40-490F-BBF5-21A7ADB8F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093" y="110914"/>
            <a:ext cx="4563112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681903"/>
            <a:ext cx="3027894" cy="5022676"/>
          </a:xfrm>
        </p:spPr>
        <p:txBody>
          <a:bodyPr/>
          <a:lstStyle/>
          <a:p>
            <a:r>
              <a:rPr lang="en-US" sz="2400" b="0" u="sng" dirty="0">
                <a:solidFill>
                  <a:schemeClr val="tx1"/>
                </a:solidFill>
              </a:rPr>
              <a:t>Use: </a:t>
            </a:r>
          </a:p>
          <a:p>
            <a:pPr marL="342900" indent="-342900">
              <a:buFontTx/>
              <a:buChar char="-"/>
            </a:pPr>
            <a:r>
              <a:rPr lang="en-US" sz="2000" b="0" dirty="0">
                <a:solidFill>
                  <a:schemeClr val="accent6"/>
                </a:solidFill>
              </a:rPr>
              <a:t>It was designed to reduce the amount of matter in the path of the beam.</a:t>
            </a:r>
          </a:p>
          <a:p>
            <a:pPr marL="342900" indent="-342900">
              <a:buFontTx/>
              <a:buChar char="-"/>
            </a:pPr>
            <a:r>
              <a:rPr lang="en-US" sz="2000" b="0" dirty="0">
                <a:solidFill>
                  <a:schemeClr val="accent6"/>
                </a:solidFill>
              </a:rPr>
              <a:t>When it is passing through these chambers, the beam will hit these wires causing there to collect data of where and when the beam hit any of the wires. </a:t>
            </a:r>
          </a:p>
          <a:p>
            <a:pPr marL="342900" indent="-342900">
              <a:buFontTx/>
              <a:buChar char="-"/>
            </a:pPr>
            <a:r>
              <a:rPr lang="en-US" sz="2000" b="0" dirty="0">
                <a:solidFill>
                  <a:schemeClr val="accent6"/>
                </a:solidFill>
              </a:rPr>
              <a:t>This allows one able to adjust it.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3525779" y="681904"/>
            <a:ext cx="5347605" cy="5022675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Issues:</a:t>
            </a:r>
          </a:p>
          <a:p>
            <a:pPr lvl="1"/>
            <a:r>
              <a:rPr lang="en-US" sz="1800" dirty="0"/>
              <a:t>Due to the intense level of beam, these chambers sometimes have difficulties collecting data from being overused.</a:t>
            </a:r>
          </a:p>
          <a:p>
            <a:pPr lvl="1"/>
            <a:r>
              <a:rPr lang="en-US" sz="1800" dirty="0"/>
              <a:t>Therefore, they have to be internally fixed and then tested to put back in the beam.</a:t>
            </a:r>
          </a:p>
          <a:p>
            <a:pPr lvl="1"/>
            <a:r>
              <a:rPr lang="en-US" sz="1800" dirty="0"/>
              <a:t>Each chamber can only handle a certain level of voltage.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Continue…</a:t>
            </a:r>
          </a:p>
        </p:txBody>
      </p:sp>
      <p:pic>
        <p:nvPicPr>
          <p:cNvPr id="2050" name="Picture 2" descr="https://lh6.googleusercontent.com/sgpVfsXsatrj95tbCSksURlmb4xpnn7Em67cp7FZcaKAQdEf2IUm7PZnB8wg_F37KBLTaYCcCoYMqse6vKBi-XQf3yEXEYc9RLnOLSdq6skyU402ox1dX6bc_CxfSEwyEpkGFbKypRU">
            <a:extLst>
              <a:ext uri="{FF2B5EF4-FFF2-40B4-BE49-F238E27FC236}">
                <a16:creationId xmlns:a16="http://schemas.microsoft.com/office/drawing/2014/main" id="{0219BD0C-6584-4952-AABF-154DE72E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67" y="3429000"/>
            <a:ext cx="4555066" cy="274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2250" y="895938"/>
            <a:ext cx="4637617" cy="4285662"/>
          </a:xfrm>
        </p:spPr>
        <p:txBody>
          <a:bodyPr/>
          <a:lstStyle/>
          <a:p>
            <a:r>
              <a:rPr lang="en-US" sz="2000" u="sng" dirty="0"/>
              <a:t>Information: 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accent6"/>
                </a:solidFill>
              </a:rPr>
              <a:t>Users are given multiple codes either from the facility or past users depending on their detector, 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accent6"/>
                </a:solidFill>
              </a:rPr>
              <a:t>If there is a problem, the FTBF staff is able to help and install their detectors. </a:t>
            </a:r>
          </a:p>
          <a:p>
            <a:pPr marL="285750" indent="-285750">
              <a:buFontTx/>
              <a:buChar char="-"/>
            </a:pPr>
            <a:r>
              <a:rPr lang="en-US" b="0" dirty="0">
                <a:solidFill>
                  <a:schemeClr val="accent6"/>
                </a:solidFill>
              </a:rPr>
              <a:t>The purpose of these codes/programs is to adjust the beam in order to collect correct data. </a:t>
            </a:r>
          </a:p>
          <a:p>
            <a:r>
              <a:rPr lang="en-US" sz="2000" u="sng" dirty="0"/>
              <a:t>Task:</a:t>
            </a:r>
          </a:p>
          <a:p>
            <a:pPr marL="342900" indent="-342900">
              <a:buFontTx/>
              <a:buChar char="-"/>
            </a:pPr>
            <a:r>
              <a:rPr lang="en-US" sz="2000" b="0" dirty="0">
                <a:solidFill>
                  <a:schemeClr val="accent6"/>
                </a:solidFill>
              </a:rPr>
              <a:t>Improve and organize the multiple codes/programs, so that is accessible and user friendly for future users in order to run their detector's to collect the data from the Wire Chambers</a:t>
            </a:r>
          </a:p>
          <a:p>
            <a:pPr marL="342900" indent="-342900">
              <a:buFontTx/>
              <a:buChar char="-"/>
            </a:pPr>
            <a:r>
              <a:rPr lang="en-US" sz="2000" b="0" dirty="0">
                <a:solidFill>
                  <a:schemeClr val="accent6"/>
                </a:solidFill>
              </a:rPr>
              <a:t>Able to improve and test these codes through the </a:t>
            </a:r>
            <a:r>
              <a:rPr lang="en-US" sz="2000" b="0" dirty="0" err="1">
                <a:solidFill>
                  <a:schemeClr val="accent6"/>
                </a:solidFill>
              </a:rPr>
              <a:t>otsDAQ</a:t>
            </a:r>
            <a:r>
              <a:rPr lang="en-US" sz="2000" b="0" dirty="0">
                <a:solidFill>
                  <a:schemeClr val="accent6"/>
                </a:solidFill>
              </a:rPr>
              <a:t> program.</a:t>
            </a:r>
          </a:p>
          <a:p>
            <a:pPr marL="342900" indent="-342900">
              <a:buFontTx/>
              <a:buChar char="-"/>
            </a:pPr>
            <a:r>
              <a:rPr lang="en-US" sz="2000" b="0" dirty="0">
                <a:solidFill>
                  <a:schemeClr val="accent6"/>
                </a:solidFill>
              </a:rPr>
              <a:t>Learn and Use Roots and C++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6/10/2019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Project: User Friendly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8926AF-C6D3-431D-A3D0-F4181D7C6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866" y="1148100"/>
            <a:ext cx="4284133" cy="37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(1)</Template>
  <TotalTime>39</TotalTime>
  <Words>385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Beam and Users </vt:lpstr>
      <vt:lpstr>Wire Chambers </vt:lpstr>
      <vt:lpstr>Continue…</vt:lpstr>
      <vt:lpstr>Project: User Friendly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Neomy Gutierrez</dc:creator>
  <cp:lastModifiedBy>Neomy Gutierrez</cp:lastModifiedBy>
  <cp:revision>5</cp:revision>
  <cp:lastPrinted>2014-01-20T19:40:21Z</cp:lastPrinted>
  <dcterms:created xsi:type="dcterms:W3CDTF">2019-06-10T15:48:08Z</dcterms:created>
  <dcterms:modified xsi:type="dcterms:W3CDTF">2019-06-10T16:27:30Z</dcterms:modified>
</cp:coreProperties>
</file>