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52"/>
  </p:notesMasterIdLst>
  <p:handoutMasterIdLst>
    <p:handoutMasterId r:id="rId53"/>
  </p:handoutMasterIdLst>
  <p:sldIdLst>
    <p:sldId id="265" r:id="rId3"/>
    <p:sldId id="349" r:id="rId4"/>
    <p:sldId id="350" r:id="rId5"/>
    <p:sldId id="358" r:id="rId6"/>
    <p:sldId id="359" r:id="rId7"/>
    <p:sldId id="352" r:id="rId8"/>
    <p:sldId id="351" r:id="rId9"/>
    <p:sldId id="360" r:id="rId10"/>
    <p:sldId id="361" r:id="rId11"/>
    <p:sldId id="389" r:id="rId12"/>
    <p:sldId id="390" r:id="rId13"/>
    <p:sldId id="367" r:id="rId14"/>
    <p:sldId id="368" r:id="rId15"/>
    <p:sldId id="369" r:id="rId16"/>
    <p:sldId id="370" r:id="rId17"/>
    <p:sldId id="372" r:id="rId18"/>
    <p:sldId id="387" r:id="rId19"/>
    <p:sldId id="362" r:id="rId20"/>
    <p:sldId id="364" r:id="rId21"/>
    <p:sldId id="363" r:id="rId22"/>
    <p:sldId id="353" r:id="rId23"/>
    <p:sldId id="371" r:id="rId24"/>
    <p:sldId id="373" r:id="rId25"/>
    <p:sldId id="374" r:id="rId26"/>
    <p:sldId id="365" r:id="rId27"/>
    <p:sldId id="354" r:id="rId28"/>
    <p:sldId id="375" r:id="rId29"/>
    <p:sldId id="355" r:id="rId30"/>
    <p:sldId id="356" r:id="rId31"/>
    <p:sldId id="357" r:id="rId32"/>
    <p:sldId id="366" r:id="rId33"/>
    <p:sldId id="272" r:id="rId34"/>
    <p:sldId id="268" r:id="rId35"/>
    <p:sldId id="269" r:id="rId36"/>
    <p:sldId id="270" r:id="rId37"/>
    <p:sldId id="271" r:id="rId38"/>
    <p:sldId id="376" r:id="rId39"/>
    <p:sldId id="385" r:id="rId40"/>
    <p:sldId id="386" r:id="rId41"/>
    <p:sldId id="378" r:id="rId42"/>
    <p:sldId id="379" r:id="rId43"/>
    <p:sldId id="384" r:id="rId44"/>
    <p:sldId id="382" r:id="rId45"/>
    <p:sldId id="383" r:id="rId46"/>
    <p:sldId id="388" r:id="rId47"/>
    <p:sldId id="273" r:id="rId48"/>
    <p:sldId id="274" r:id="rId49"/>
    <p:sldId id="275" r:id="rId50"/>
    <p:sldId id="276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00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9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Booster '19 | S09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08/05/2019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Booster '19 | S09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Beam Studies 2019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S.09: Tune Scans,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Instensity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Scans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J.Eldred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K.Seiya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</a:t>
            </a:r>
            <a:r>
              <a:rPr lang="en-US" altLang="en-US" u="sng" dirty="0" err="1">
                <a:latin typeface="Helvetica" panose="020B0604020202020204" pitchFamily="34" charset="0"/>
                <a:ea typeface="Geneva" pitchFamily="121" charset="-128"/>
              </a:rPr>
              <a:t>V.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Shiltsev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June 27 (whole day) and June 28 (PM),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9212-8C73-4792-B5F5-EDBD7A94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Kyiomi</a:t>
            </a:r>
            <a:r>
              <a:rPr lang="en-US" dirty="0"/>
              <a:t> looked at 9BT CH=-20, IPM data from 0 to 512 turns (first 1msec)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6D8A-B738-462B-AAE3-75CFE77A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9133-21F7-4D17-B080-883B147E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1E4F-C7A3-4F91-8855-6EFBDCBA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13645-39C9-4499-AEC0-9FFC3B01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929929"/>
            <a:ext cx="4612341" cy="46123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0D359C-7577-4C10-B14F-05F986D3D4BF}"/>
              </a:ext>
            </a:extLst>
          </p:cNvPr>
          <p:cNvCxnSpPr>
            <a:cxnSpLocks/>
          </p:cNvCxnSpPr>
          <p:nvPr/>
        </p:nvCxnSpPr>
        <p:spPr>
          <a:xfrm>
            <a:off x="676275" y="1775012"/>
            <a:ext cx="2954431" cy="0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944953-9D7E-412A-AF0D-EA0B445B04D3}"/>
              </a:ext>
            </a:extLst>
          </p:cNvPr>
          <p:cNvCxnSpPr>
            <a:cxnSpLocks/>
          </p:cNvCxnSpPr>
          <p:nvPr/>
        </p:nvCxnSpPr>
        <p:spPr>
          <a:xfrm flipV="1">
            <a:off x="2209239" y="1411941"/>
            <a:ext cx="0" cy="3558829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24A6B9-1080-44B1-94FF-FF716EF9E7E4}"/>
              </a:ext>
            </a:extLst>
          </p:cNvPr>
          <p:cNvSpPr txBox="1"/>
          <p:nvPr/>
        </p:nvSpPr>
        <p:spPr>
          <a:xfrm>
            <a:off x="4464424" y="896533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1: I looked at first 512 turn IPM data.</a:t>
            </a:r>
          </a:p>
          <a:p>
            <a:r>
              <a:rPr lang="en-US" sz="1600" dirty="0"/>
              <a:t>2: The data is the beam size (sigma) which is averaged over 6 turns. </a:t>
            </a:r>
          </a:p>
          <a:p>
            <a:r>
              <a:rPr lang="en-US" sz="1600" dirty="0"/>
              <a:t>3: I fixed </a:t>
            </a:r>
            <a:r>
              <a:rPr lang="en-US" sz="1600" dirty="0" err="1"/>
              <a:t>Qx</a:t>
            </a:r>
            <a:r>
              <a:rPr lang="en-US" sz="1600" dirty="0"/>
              <a:t>=0.76 and scanned vertical tune and plotted BPM data in horizontal and vertical in slide2.</a:t>
            </a:r>
          </a:p>
          <a:p>
            <a:r>
              <a:rPr lang="en-US" sz="1600" dirty="0"/>
              <a:t>4:  I fixed </a:t>
            </a:r>
            <a:r>
              <a:rPr lang="en-US" sz="1600" dirty="0" err="1"/>
              <a:t>Qy</a:t>
            </a:r>
            <a:r>
              <a:rPr lang="en-US" sz="1600" dirty="0"/>
              <a:t>=0.86 and scanned horizontal tune and plotted BPM data in slide3</a:t>
            </a:r>
          </a:p>
          <a:p>
            <a:r>
              <a:rPr lang="en-US" sz="1600" dirty="0"/>
              <a:t>5: Beam size was increased first 200 turns in Horizontal and vertical probably due to multiturn injection and adiabatic capture.</a:t>
            </a:r>
          </a:p>
          <a:p>
            <a:r>
              <a:rPr lang="en-US" sz="1600" dirty="0"/>
              <a:t>6: Intensity kept decreasing from 0 turn to 512 turn.</a:t>
            </a:r>
          </a:p>
          <a:p>
            <a:r>
              <a:rPr lang="en-US" sz="1600" dirty="0"/>
              <a:t>*I have not made this plot, but slide 4 show an example.</a:t>
            </a:r>
          </a:p>
          <a:p>
            <a:r>
              <a:rPr lang="en-US" sz="1600" dirty="0"/>
              <a:t>7: The slide4 shows the horizontal position moved more than 5 mm in 512 turns</a:t>
            </a:r>
          </a:p>
          <a:p>
            <a:r>
              <a:rPr lang="en-US" sz="1600" dirty="0"/>
              <a:t>*I have not made this plot</a:t>
            </a:r>
          </a:p>
          <a:p>
            <a:r>
              <a:rPr lang="en-US" sz="1600" dirty="0"/>
              <a:t>8: * I have to do same analysis with different chromaticity.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**Question**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If beam size is not increasing, why are we loosing beam for 1 </a:t>
            </a:r>
            <a:r>
              <a:rPr lang="en-US" sz="1600" b="1" dirty="0" err="1">
                <a:solidFill>
                  <a:srgbClr val="FF0000"/>
                </a:solidFill>
              </a:rPr>
              <a:t>msec</a:t>
            </a:r>
            <a:r>
              <a:rPr lang="en-US" sz="16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Why is the horizontal position moving?</a:t>
            </a:r>
          </a:p>
        </p:txBody>
      </p:sp>
    </p:spTree>
    <p:extLst>
      <p:ext uri="{BB962C8B-B14F-4D97-AF65-F5344CB8AC3E}">
        <p14:creationId xmlns:p14="http://schemas.microsoft.com/office/powerpoint/2010/main" val="56819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4566-E393-4861-A042-9A0BCD84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EA4459-A0F6-44DC-8631-AF74ADA99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1" y="50442"/>
            <a:ext cx="4423149" cy="44231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615F-0F9F-4876-85F9-E71730B2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794C-7F38-4456-8EAA-E99881A2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827B9-E58B-4337-9604-A089A4D7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D37A4-02EA-48CA-BE23-DCD301FD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81" y="-12512"/>
            <a:ext cx="4423150" cy="442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B2725-1013-40A8-90B8-A140ACFE6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20" y="4152048"/>
            <a:ext cx="3608939" cy="2169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1EE5E-D329-4C0F-91E3-42D1F9FC7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04" y="4212315"/>
            <a:ext cx="3530977" cy="21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4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83A7-F021-417D-B5A4-228E877B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Scans: MW Emittances (8 GeV, </a:t>
            </a:r>
            <a:r>
              <a:rPr lang="en-US" dirty="0" err="1"/>
              <a:t>extr</a:t>
            </a:r>
            <a:r>
              <a:rPr lang="en-US" dirty="0"/>
              <a:t>. beam, 95%)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A0C58E-313F-4CDB-B8D6-A530016D2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5663"/>
            <a:ext cx="7693457" cy="59007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94E-0DC0-41FE-9AB3-304D4E9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F0AE-FF34-4B9E-9C9E-FE8BA4E8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2E4-1BD1-4D9C-9D46-23FBA225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13F77-DA4B-43B9-A259-26BD285AFBF7}"/>
              </a:ext>
            </a:extLst>
          </p:cNvPr>
          <p:cNvSpPr txBox="1"/>
          <p:nvPr/>
        </p:nvSpPr>
        <p:spPr>
          <a:xfrm>
            <a:off x="6988175" y="1292161"/>
            <a:ext cx="204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Signs of scraping?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6F5E0-F72E-4B55-B77E-F1018A8EB711}"/>
              </a:ext>
            </a:extLst>
          </p:cNvPr>
          <p:cNvSpPr txBox="1"/>
          <p:nvPr/>
        </p:nvSpPr>
        <p:spPr>
          <a:xfrm>
            <a:off x="82549" y="858548"/>
            <a:ext cx="391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HEP tunes and Chromaticity (-4/-16)</a:t>
            </a:r>
          </a:p>
        </p:txBody>
      </p:sp>
    </p:spTree>
    <p:extLst>
      <p:ext uri="{BB962C8B-B14F-4D97-AF65-F5344CB8AC3E}">
        <p14:creationId xmlns:p14="http://schemas.microsoft.com/office/powerpoint/2010/main" val="187362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83A7-F021-417D-B5A4-228E877B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Scans: Losses and MW Emittances (rms)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94E-0DC0-41FE-9AB3-304D4E9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F0AE-FF34-4B9E-9C9E-FE8BA4E8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2E4-1BD1-4D9C-9D46-23FBA225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0412ED-7818-43A2-BC43-9DC54C8EC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7045"/>
            <a:ext cx="7283636" cy="558641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55EC68-8630-4770-B182-01863EA5CD31}"/>
              </a:ext>
            </a:extLst>
          </p:cNvPr>
          <p:cNvSpPr txBox="1"/>
          <p:nvPr/>
        </p:nvSpPr>
        <p:spPr>
          <a:xfrm>
            <a:off x="6988175" y="1292161"/>
            <a:ext cx="204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Scraping indeed…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AC0F44-E8DE-4CFA-8BDE-DECEB388385D}"/>
              </a:ext>
            </a:extLst>
          </p:cNvPr>
          <p:cNvSpPr txBox="1"/>
          <p:nvPr/>
        </p:nvSpPr>
        <p:spPr>
          <a:xfrm>
            <a:off x="123825" y="856013"/>
            <a:ext cx="391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HEP tunes and Chromaticity (-4/-16)</a:t>
            </a:r>
          </a:p>
        </p:txBody>
      </p:sp>
    </p:spTree>
    <p:extLst>
      <p:ext uri="{BB962C8B-B14F-4D97-AF65-F5344CB8AC3E}">
        <p14:creationId xmlns:p14="http://schemas.microsoft.com/office/powerpoint/2010/main" val="418341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83A7-F021-417D-B5A4-228E877B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Scans: Losses and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94E-0DC0-41FE-9AB3-304D4E9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F0AE-FF34-4B9E-9C9E-FE8BA4E8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2E4-1BD1-4D9C-9D46-23FBA225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79EDF9-EE3F-48EA-B5CF-21D72BE41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896938"/>
            <a:ext cx="7482337" cy="573881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AAAE52-7D59-4A98-81A3-787A3E55F130}"/>
              </a:ext>
            </a:extLst>
          </p:cNvPr>
          <p:cNvSpPr txBox="1"/>
          <p:nvPr/>
        </p:nvSpPr>
        <p:spPr>
          <a:xfrm>
            <a:off x="6626225" y="895842"/>
            <a:ext cx="228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Things get much worse (~2-3) with higher Q’</a:t>
            </a:r>
          </a:p>
        </p:txBody>
      </p:sp>
    </p:spTree>
    <p:extLst>
      <p:ext uri="{BB962C8B-B14F-4D97-AF65-F5344CB8AC3E}">
        <p14:creationId xmlns:p14="http://schemas.microsoft.com/office/powerpoint/2010/main" val="342341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83A7-F021-417D-B5A4-228E877B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Scans: Emittances and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94E-0DC0-41FE-9AB3-304D4E9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F0AE-FF34-4B9E-9C9E-FE8BA4E8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2E4-1BD1-4D9C-9D46-23FBA225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3E0C21-C5E4-48CC-8A11-DB4975BA0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50" y="1042988"/>
            <a:ext cx="7446529" cy="571134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AAAE52-7D59-4A98-81A3-787A3E55F130}"/>
              </a:ext>
            </a:extLst>
          </p:cNvPr>
          <p:cNvSpPr txBox="1"/>
          <p:nvPr/>
        </p:nvSpPr>
        <p:spPr>
          <a:xfrm>
            <a:off x="6781800" y="89584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Emittances get somewhat lager at higher Q’, but show “scraping”</a:t>
            </a:r>
          </a:p>
        </p:txBody>
      </p:sp>
    </p:spTree>
    <p:extLst>
      <p:ext uri="{BB962C8B-B14F-4D97-AF65-F5344CB8AC3E}">
        <p14:creationId xmlns:p14="http://schemas.microsoft.com/office/powerpoint/2010/main" val="10336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83A7-F021-417D-B5A4-228E877B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94E-0DC0-41FE-9AB3-304D4E9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F0AE-FF34-4B9E-9C9E-FE8BA4E8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2E4-1BD1-4D9C-9D46-23FBA225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AAE52-7D59-4A98-81A3-787A3E55F130}"/>
              </a:ext>
            </a:extLst>
          </p:cNvPr>
          <p:cNvSpPr txBox="1"/>
          <p:nvPr/>
        </p:nvSpPr>
        <p:spPr>
          <a:xfrm>
            <a:off x="452437" y="5502312"/>
            <a:ext cx="39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Booster Acceptance is about 22+-2 pi (mm </a:t>
            </a:r>
            <a:r>
              <a:rPr lang="en-US" sz="1800" dirty="0" err="1"/>
              <a:t>mrad</a:t>
            </a:r>
            <a:r>
              <a:rPr lang="en-US" sz="1800" dirty="0"/>
              <a:t> , normalized)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EE7420-DA7A-43C7-B6F0-C53F9836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203"/>
            <a:ext cx="5279598" cy="4049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D624FA-4DFA-459F-8991-6318D3B65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561" y="3423979"/>
            <a:ext cx="4380964" cy="336011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CEE417-59AC-4504-9C5A-271A18635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5560" y="0"/>
            <a:ext cx="4498440" cy="3429000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9A677FD-320F-4BC2-B02E-0D06682E8815}"/>
              </a:ext>
            </a:extLst>
          </p:cNvPr>
          <p:cNvSpPr txBox="1">
            <a:spLocks/>
          </p:cNvSpPr>
          <p:nvPr/>
        </p:nvSpPr>
        <p:spPr>
          <a:xfrm>
            <a:off x="6180138" y="0"/>
            <a:ext cx="2445160" cy="4095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2 D Gauss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B59876A-F5F5-4D4A-A377-55634B5106FB}"/>
              </a:ext>
            </a:extLst>
          </p:cNvPr>
          <p:cNvSpPr txBox="1">
            <a:spLocks/>
          </p:cNvSpPr>
          <p:nvPr/>
        </p:nvSpPr>
        <p:spPr>
          <a:xfrm>
            <a:off x="1770063" y="1250657"/>
            <a:ext cx="2445160" cy="4095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Booster Loss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EDC3A9-AF89-4047-9728-48451F86C203}"/>
              </a:ext>
            </a:extLst>
          </p:cNvPr>
          <p:cNvCxnSpPr/>
          <p:nvPr/>
        </p:nvCxnSpPr>
        <p:spPr>
          <a:xfrm>
            <a:off x="933450" y="3687528"/>
            <a:ext cx="22669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5D4D3AAD-82F0-482A-914C-E1DCE26C0D63}"/>
              </a:ext>
            </a:extLst>
          </p:cNvPr>
          <p:cNvSpPr/>
          <p:nvPr/>
        </p:nvSpPr>
        <p:spPr>
          <a:xfrm>
            <a:off x="1806576" y="-771519"/>
            <a:ext cx="2646897" cy="4459047"/>
          </a:xfrm>
          <a:prstGeom prst="arc">
            <a:avLst>
              <a:gd name="adj1" fmla="val 961943"/>
              <a:gd name="adj2" fmla="val 536215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F29215-79AD-4525-9B89-FE46021C9FB4}"/>
              </a:ext>
            </a:extLst>
          </p:cNvPr>
          <p:cNvCxnSpPr>
            <a:cxnSpLocks/>
          </p:cNvCxnSpPr>
          <p:nvPr/>
        </p:nvCxnSpPr>
        <p:spPr>
          <a:xfrm>
            <a:off x="6672673" y="2868378"/>
            <a:ext cx="195262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E60FE3-686B-4BE3-ADB5-5B985E2270C6}"/>
              </a:ext>
            </a:extLst>
          </p:cNvPr>
          <p:cNvCxnSpPr>
            <a:cxnSpLocks/>
          </p:cNvCxnSpPr>
          <p:nvPr/>
        </p:nvCxnSpPr>
        <p:spPr>
          <a:xfrm flipV="1">
            <a:off x="6672673" y="2524125"/>
            <a:ext cx="0" cy="3442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5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Chromaticity – Emit Loss vs Charge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545" y="912777"/>
            <a:ext cx="6664823" cy="4286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7226FA-5BE5-4625-B95C-7B2EFCFD3A56}"/>
              </a:ext>
            </a:extLst>
          </p:cNvPr>
          <p:cNvSpPr txBox="1"/>
          <p:nvPr/>
        </p:nvSpPr>
        <p:spPr>
          <a:xfrm>
            <a:off x="2853071" y="1668909"/>
            <a:ext cx="204322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Emittance blow-up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with aperture loss.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2FFBC-F648-4073-BA3A-662B575054FE}"/>
              </a:ext>
            </a:extLst>
          </p:cNvPr>
          <p:cNvSpPr txBox="1"/>
          <p:nvPr/>
        </p:nvSpPr>
        <p:spPr>
          <a:xfrm>
            <a:off x="6878368" y="4386710"/>
            <a:ext cx="1798854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Emittance at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half-integer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resonance limit.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F9148-84A3-485C-A056-EEC6D26E212D}"/>
              </a:ext>
            </a:extLst>
          </p:cNvPr>
          <p:cNvSpPr txBox="1"/>
          <p:nvPr/>
        </p:nvSpPr>
        <p:spPr>
          <a:xfrm>
            <a:off x="3143764" y="5386871"/>
            <a:ext cx="245874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Slow emittance growth.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4C8E11-2EB5-49AD-B343-9BEFB586AA94}"/>
              </a:ext>
            </a:extLst>
          </p:cNvPr>
          <p:cNvCxnSpPr>
            <a:cxnSpLocks/>
          </p:cNvCxnSpPr>
          <p:nvPr/>
        </p:nvCxnSpPr>
        <p:spPr>
          <a:xfrm flipV="1">
            <a:off x="3143764" y="3631019"/>
            <a:ext cx="610873" cy="1755852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91B052-F6B3-46F0-8F80-8FDC74B5E865}"/>
              </a:ext>
            </a:extLst>
          </p:cNvPr>
          <p:cNvCxnSpPr>
            <a:cxnSpLocks/>
          </p:cNvCxnSpPr>
          <p:nvPr/>
        </p:nvCxnSpPr>
        <p:spPr>
          <a:xfrm flipV="1">
            <a:off x="5602507" y="3429000"/>
            <a:ext cx="430406" cy="1957871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9DC14-5879-4385-8A10-B3D4E927CE09}"/>
              </a:ext>
            </a:extLst>
          </p:cNvPr>
          <p:cNvCxnSpPr>
            <a:cxnSpLocks/>
          </p:cNvCxnSpPr>
          <p:nvPr/>
        </p:nvCxnSpPr>
        <p:spPr>
          <a:xfrm flipH="1" flipV="1">
            <a:off x="6326372" y="3181650"/>
            <a:ext cx="1045525" cy="1209674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8065D2-AC68-416E-B58A-BDABC512F864}"/>
              </a:ext>
            </a:extLst>
          </p:cNvPr>
          <p:cNvCxnSpPr>
            <a:cxnSpLocks/>
          </p:cNvCxnSpPr>
          <p:nvPr/>
        </p:nvCxnSpPr>
        <p:spPr>
          <a:xfrm flipH="1" flipV="1">
            <a:off x="4898928" y="1803290"/>
            <a:ext cx="912534" cy="567770"/>
          </a:xfrm>
          <a:prstGeom prst="line">
            <a:avLst/>
          </a:prstGeom>
          <a:ln w="28575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2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DB06-F1E8-4266-892C-5A3DC7C2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651055"/>
            <a:ext cx="7962900" cy="641739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Important issues/notes </a:t>
            </a:r>
            <a:r>
              <a:rPr lang="en-US" dirty="0">
                <a:solidFill>
                  <a:srgbClr val="C00000"/>
                </a:solidFill>
              </a:rPr>
              <a:t>: </a:t>
            </a:r>
            <a:br>
              <a:rPr lang="en-US" dirty="0"/>
            </a:br>
            <a:r>
              <a:rPr lang="en-US" dirty="0"/>
              <a:t>a) on chromaticity Q’</a:t>
            </a:r>
            <a:br>
              <a:rPr lang="en-US" dirty="0"/>
            </a:br>
            <a:r>
              <a:rPr lang="en-US" dirty="0"/>
              <a:t>b) on the ionization profile monitor (IPM)</a:t>
            </a:r>
            <a:br>
              <a:rPr lang="en-US" dirty="0"/>
            </a:br>
            <a:r>
              <a:rPr lang="en-US" dirty="0"/>
              <a:t>c) on ultimate beam out of Booster “now and then”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5C070-EE13-4169-BBEE-93B89A7A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C932-835B-499B-8D64-23EA2A3D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3FF0-439F-4E6B-868B-E0BEE3BC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9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0284-7437-4ACE-BDFB-6F0DABAB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363061"/>
          </a:xfrm>
        </p:spPr>
        <p:txBody>
          <a:bodyPr/>
          <a:lstStyle/>
          <a:p>
            <a:pPr algn="ctr"/>
            <a:r>
              <a:rPr lang="en-US" dirty="0"/>
              <a:t>Measured Q’ (Jeff)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EFDF47-D804-4275-912E-BFEE6558B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622" y="3683053"/>
            <a:ext cx="3841685" cy="307334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622C-8C8D-4F47-A588-3787ED74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234FD-F810-4D36-8B84-1EC50342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53A33-C5A7-4BF4-A994-3E4911E4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60EC2-458D-4A92-BEF0-69130B016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0" y="687230"/>
            <a:ext cx="3744778" cy="2995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C2D26-1194-4380-B40D-BD5A61F0F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9" y="3760577"/>
            <a:ext cx="3744779" cy="2995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45B69B-CB0D-4998-87D0-2F577D19B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622" y="605858"/>
            <a:ext cx="3744778" cy="29958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A65516-F3F9-4016-A115-DCAB1F7A58DC}"/>
              </a:ext>
            </a:extLst>
          </p:cNvPr>
          <p:cNvSpPr txBox="1"/>
          <p:nvPr/>
        </p:nvSpPr>
        <p:spPr>
          <a:xfrm>
            <a:off x="2428874" y="2770683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Q’=-6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BD64B2-B309-47B4-AEB0-DC113729B92F}"/>
              </a:ext>
            </a:extLst>
          </p:cNvPr>
          <p:cNvSpPr txBox="1"/>
          <p:nvPr/>
        </p:nvSpPr>
        <p:spPr>
          <a:xfrm>
            <a:off x="2398778" y="5804753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Q’=-12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4642E5-FA67-47B2-95E8-E0BB35F1F378}"/>
              </a:ext>
            </a:extLst>
          </p:cNvPr>
          <p:cNvSpPr txBox="1"/>
          <p:nvPr/>
        </p:nvSpPr>
        <p:spPr>
          <a:xfrm>
            <a:off x="7726432" y="2770683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Q’=-20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5EBC34-A9B6-4592-A211-76B341E0518F}"/>
              </a:ext>
            </a:extLst>
          </p:cNvPr>
          <p:cNvSpPr txBox="1"/>
          <p:nvPr/>
        </p:nvSpPr>
        <p:spPr>
          <a:xfrm>
            <a:off x="6772405" y="5545604"/>
            <a:ext cx="2276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Operational HEP</a:t>
            </a:r>
          </a:p>
          <a:p>
            <a:r>
              <a:rPr lang="en-US" dirty="0" err="1">
                <a:solidFill>
                  <a:schemeClr val="bg1"/>
                </a:solidFill>
              </a:rPr>
              <a:t>Q’x</a:t>
            </a:r>
            <a:r>
              <a:rPr lang="en-US" dirty="0">
                <a:solidFill>
                  <a:schemeClr val="bg1"/>
                </a:solidFill>
              </a:rPr>
              <a:t>/y=-16/-4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S.09: 	Dependencies of SC effects – </a:t>
            </a:r>
            <a:r>
              <a:rPr lang="en-US" dirty="0">
                <a:solidFill>
                  <a:srgbClr val="C00000"/>
                </a:solidFill>
              </a:rPr>
              <a:t>Original Plan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42887" y="844060"/>
            <a:ext cx="8672513" cy="59107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Objective:</a:t>
            </a:r>
            <a:r>
              <a:rPr lang="en-US" dirty="0"/>
              <a:t> systematic study of the evolution of transverse emittance growth and beam loss over the ramp; effects of the space-charge, tunes, Q’, octupoles, known magnet nonlinear errors// will use of RWM and IPM to carry out corresponding scans (~400)</a:t>
            </a:r>
          </a:p>
          <a:p>
            <a:r>
              <a:rPr lang="en-US" dirty="0"/>
              <a:t>	</a:t>
            </a:r>
            <a:r>
              <a:rPr lang="en-US" i="1" dirty="0"/>
              <a:t>PI’s (Fermilab and non-Fermilab):</a:t>
            </a:r>
            <a:r>
              <a:rPr lang="en-US" dirty="0"/>
              <a:t> </a:t>
            </a:r>
            <a:r>
              <a:rPr lang="en-US" dirty="0" err="1"/>
              <a:t>K.Seiya</a:t>
            </a:r>
            <a:r>
              <a:rPr lang="en-US" dirty="0"/>
              <a:t> and </a:t>
            </a:r>
            <a:r>
              <a:rPr lang="en-US" dirty="0" err="1"/>
              <a:t>V.Shiltsev</a:t>
            </a:r>
            <a:r>
              <a:rPr lang="en-US" dirty="0"/>
              <a:t>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	</a:t>
            </a:r>
            <a:r>
              <a:rPr lang="en-US" i="1" dirty="0"/>
              <a:t>Participants: </a:t>
            </a:r>
            <a:r>
              <a:rPr lang="en-US" dirty="0"/>
              <a:t> (</a:t>
            </a:r>
            <a:r>
              <a:rPr lang="en-US" dirty="0" err="1"/>
              <a:t>J.Eldred</a:t>
            </a:r>
            <a:r>
              <a:rPr lang="en-US" dirty="0"/>
              <a:t>), </a:t>
            </a:r>
            <a:r>
              <a:rPr lang="en-US" dirty="0" err="1"/>
              <a:t>K.Seiya</a:t>
            </a:r>
            <a:r>
              <a:rPr lang="en-US" dirty="0"/>
              <a:t>, </a:t>
            </a:r>
            <a:r>
              <a:rPr lang="en-US" dirty="0" err="1"/>
              <a:t>V.Shiltsev</a:t>
            </a:r>
            <a:r>
              <a:rPr lang="en-US" dirty="0"/>
              <a:t>, CERN, GSI</a:t>
            </a:r>
          </a:p>
          <a:p>
            <a:r>
              <a:rPr lang="en-US" dirty="0"/>
              <a:t>	</a:t>
            </a:r>
            <a:r>
              <a:rPr lang="en-US" i="1" dirty="0"/>
              <a:t>Est. duration: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2 shifts parasitic, 1 shift dedicated</a:t>
            </a:r>
          </a:p>
          <a:p>
            <a:r>
              <a:rPr lang="en-US" dirty="0"/>
              <a:t>	</a:t>
            </a:r>
            <a:r>
              <a:rPr lang="en-US" i="1" dirty="0"/>
              <a:t>Comments:</a:t>
            </a:r>
            <a:r>
              <a:rPr lang="en-US" dirty="0"/>
              <a:t> all instruments have to be available (built and installed); small loss scans at the rate 2-10/min (0.1-1% effect on proton timeline), larger loss results in PA trips and 10-15 min recovery – will be minimized to about 10-15.</a:t>
            </a:r>
          </a:p>
          <a:p>
            <a:pPr marL="0" indent="0">
              <a:lnSpc>
                <a:spcPts val="35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08/05/2019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EA685-237E-40D1-A733-AC6DD65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63EB1-81B8-47A1-A91A-D30846D7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066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DB06-F1E8-4266-892C-5A3DC7C2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Booster chromaticity : model vs reality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5C070-EE13-4169-BBEE-93B89A7A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C932-835B-499B-8D64-23EA2A3D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3FF0-439F-4E6B-868B-E0BEE3BC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AFD2B-3D05-44A0-A8BB-376631E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36" y="914401"/>
            <a:ext cx="8610899" cy="5358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FDA515-A9EF-4095-892E-5C290CAF9F8D}"/>
              </a:ext>
            </a:extLst>
          </p:cNvPr>
          <p:cNvSpPr txBox="1"/>
          <p:nvPr/>
        </p:nvSpPr>
        <p:spPr>
          <a:xfrm>
            <a:off x="5177914" y="5190149"/>
            <a:ext cx="386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From </a:t>
            </a:r>
            <a:r>
              <a:rPr lang="en-US" sz="1800" b="1" dirty="0" err="1"/>
              <a:t>Yu.Alexahin</a:t>
            </a:r>
            <a:endParaRPr lang="en-US" sz="1800" b="1" dirty="0"/>
          </a:p>
          <a:p>
            <a:r>
              <a:rPr lang="en-US" sz="1800" b="1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0000FF"/>
                </a:solidFill>
              </a:rPr>
              <a:t>blue</a:t>
            </a:r>
            <a:r>
              <a:rPr lang="en-US" sz="1800" dirty="0"/>
              <a:t> - measured, </a:t>
            </a:r>
          </a:p>
          <a:p>
            <a:r>
              <a:rPr lang="en-US" sz="1800" dirty="0"/>
              <a:t>magenta and cyan - model.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5458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CC71-98C9-4168-989D-BB4AE0A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S.09: (</a:t>
            </a:r>
            <a:r>
              <a:rPr lang="en-US" dirty="0" err="1"/>
              <a:t>Thur</a:t>
            </a:r>
            <a:r>
              <a:rPr lang="en-US" dirty="0"/>
              <a:t> data) gap in IPM V data stream – very helpful!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F7C6-70D1-4476-9F64-C7C330C7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931695"/>
            <a:ext cx="8672513" cy="525659"/>
          </a:xfrm>
        </p:spPr>
        <p:txBody>
          <a:bodyPr/>
          <a:lstStyle/>
          <a:p>
            <a:r>
              <a:rPr lang="en-US" dirty="0"/>
              <a:t>See around 2000th turn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CF78-ADDA-4DF7-A33F-213C5BFE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6E70-7F6B-427C-8A70-EFC10CF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7691-39C7-440C-A84E-099AF86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02E86-B1D7-4C0B-A0DD-44AFFA30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81" y="1047452"/>
            <a:ext cx="8467725" cy="47630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91F8EF-D46A-4CFE-8FFA-A940F7ED5B68}"/>
              </a:ext>
            </a:extLst>
          </p:cNvPr>
          <p:cNvSpPr/>
          <p:nvPr/>
        </p:nvSpPr>
        <p:spPr>
          <a:xfrm>
            <a:off x="93471" y="1047452"/>
            <a:ext cx="2408569" cy="4016484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ym typeface="Symbol" panose="05050102010706020507" pitchFamily="18" charset="2"/>
              </a:rPr>
              <a:t>  </a:t>
            </a:r>
            <a:r>
              <a:rPr lang="en-US" sz="1600" dirty="0"/>
              <a:t>New IPMs are located ~ at the middle of Long 4:  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</a:t>
            </a:r>
            <a:r>
              <a:rPr lang="en-US" sz="1600" baseline="-25000" dirty="0">
                <a:solidFill>
                  <a:prstClr val="black"/>
                </a:solidFill>
                <a:sym typeface="Symbol" panose="05050102010706020507" pitchFamily="18" charset="2"/>
              </a:rPr>
              <a:t>x</a:t>
            </a:r>
            <a:r>
              <a:rPr lang="en-US" sz="1600" dirty="0"/>
              <a:t>~ 6m, 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</a:t>
            </a:r>
            <a:r>
              <a:rPr lang="en-US" sz="1600" baseline="-25000" dirty="0">
                <a:solidFill>
                  <a:prstClr val="black"/>
                </a:solidFill>
                <a:sym typeface="Symbol" panose="05050102010706020507" pitchFamily="18" charset="2"/>
              </a:rPr>
              <a:t>y</a:t>
            </a:r>
            <a:r>
              <a:rPr lang="en-US" sz="1600" dirty="0"/>
              <a:t>~ 20m </a:t>
            </a:r>
            <a:r>
              <a:rPr lang="en-US" sz="1600" dirty="0" err="1"/>
              <a:t>beta_x</a:t>
            </a:r>
            <a:r>
              <a:rPr lang="en-US" sz="1600" dirty="0"/>
              <a:t>=5.9571m, </a:t>
            </a:r>
            <a:r>
              <a:rPr lang="en-US" sz="1600" dirty="0" err="1"/>
              <a:t>beta_y</a:t>
            </a:r>
            <a:r>
              <a:rPr lang="en-US" sz="1600" dirty="0"/>
              <a:t>=20.106m, </a:t>
            </a:r>
            <a:br>
              <a:rPr lang="en-US" sz="1600" dirty="0"/>
            </a:br>
            <a:r>
              <a:rPr lang="en-US" sz="1600" dirty="0" err="1"/>
              <a:t>disp_x</a:t>
            </a:r>
            <a:r>
              <a:rPr lang="en-US" sz="1600" dirty="0"/>
              <a:t>=1.805m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sz="1600" dirty="0"/>
              <a:t>The data is collected at every turn but the LabView software 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sz="1600" dirty="0"/>
              <a:t>Average position and </a:t>
            </a:r>
            <a:r>
              <a:rPr lang="en-US" sz="1600" dirty="0" err="1"/>
              <a:t>r.m.s.</a:t>
            </a:r>
            <a:r>
              <a:rPr lang="en-US" sz="1600" dirty="0"/>
              <a:t> beam sizes are output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pt-BR" sz="1600" dirty="0"/>
              <a:t>IPM voltages: Horizontal 650, Vertical 600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09AF9C-C3C6-4571-9415-0336B381700A}"/>
              </a:ext>
            </a:extLst>
          </p:cNvPr>
          <p:cNvSpPr/>
          <p:nvPr/>
        </p:nvSpPr>
        <p:spPr>
          <a:xfrm>
            <a:off x="5496448" y="4627266"/>
            <a:ext cx="502418" cy="6330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D70D-CF7A-41FB-82A7-92A81F15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2E27-EEDB-4394-894C-E0F12F9A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DBD1-21CE-4FA8-8A5F-6AB56471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5367-2954-4079-AE06-7A882A90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39296B-C712-4608-BB9E-30ED7E48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-1"/>
            <a:ext cx="7976717" cy="59825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BD0C2C-39C8-4BC1-84C4-9431441A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19152"/>
            <a:ext cx="8153400" cy="6115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17E41-5773-410E-8F72-D2B6BBD4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0" y="6295916"/>
            <a:ext cx="8525670" cy="17146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27B2B2-4253-404E-A20C-3530F4686363}"/>
              </a:ext>
            </a:extLst>
          </p:cNvPr>
          <p:cNvSpPr txBox="1"/>
          <p:nvPr/>
        </p:nvSpPr>
        <p:spPr>
          <a:xfrm>
            <a:off x="228600" y="1601152"/>
            <a:ext cx="109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 turn injection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F5FDE-F045-42DF-8A47-3CD0A05E510B}"/>
              </a:ext>
            </a:extLst>
          </p:cNvPr>
          <p:cNvSpPr txBox="1"/>
          <p:nvPr/>
        </p:nvSpPr>
        <p:spPr>
          <a:xfrm>
            <a:off x="101042" y="4382412"/>
            <a:ext cx="109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 turn injection</a:t>
            </a:r>
          </a:p>
        </p:txBody>
      </p:sp>
    </p:spTree>
    <p:extLst>
      <p:ext uri="{BB962C8B-B14F-4D97-AF65-F5344CB8AC3E}">
        <p14:creationId xmlns:p14="http://schemas.microsoft.com/office/powerpoint/2010/main" val="135617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83A7-F021-417D-B5A4-228E877B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and MW Emittances vs Intensity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94E-0DC0-41FE-9AB3-304D4E9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F0AE-FF34-4B9E-9C9E-FE8BA4E8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2E4-1BD1-4D9C-9D46-23FBA225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3C8C5-75D9-4C8F-9933-BCA8E6E5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5" y="887608"/>
            <a:ext cx="7327102" cy="5619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AAAE52-7D59-4A98-81A3-787A3E55F130}"/>
              </a:ext>
            </a:extLst>
          </p:cNvPr>
          <p:cNvSpPr txBox="1"/>
          <p:nvPr/>
        </p:nvSpPr>
        <p:spPr>
          <a:xfrm>
            <a:off x="6781800" y="89584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Both show growth, but …(see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21670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83A7-F021-417D-B5A4-228E877B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 of IPM / MW Emittances : Three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294E-0DC0-41FE-9AB3-304D4E9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F0AE-FF34-4B9E-9C9E-FE8BA4E8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92E4-1BD1-4D9C-9D46-23FBA225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5068A-6D3C-4B91-B7F2-87AFBDF9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880059"/>
            <a:ext cx="7661650" cy="5876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AAAE52-7D59-4A98-81A3-787A3E55F130}"/>
              </a:ext>
            </a:extLst>
          </p:cNvPr>
          <p:cNvSpPr txBox="1"/>
          <p:nvPr/>
        </p:nvSpPr>
        <p:spPr>
          <a:xfrm>
            <a:off x="2362199" y="4170865"/>
            <a:ext cx="28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Expected: rms vs “95%”</a:t>
            </a:r>
          </a:p>
          <a:p>
            <a:r>
              <a:rPr lang="en-US" sz="1800" dirty="0">
                <a:solidFill>
                  <a:srgbClr val="0000FF"/>
                </a:solidFill>
              </a:rPr>
              <a:t>1:6=0.166 .. Numerical factor of 2 </a:t>
            </a:r>
            <a:r>
              <a:rPr lang="en-US" sz="1800" dirty="0">
                <a:solidFill>
                  <a:srgbClr val="7030A0"/>
                </a:solidFill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94FCE3-9DA4-4B5A-A766-6E381F7F5ACE}"/>
              </a:ext>
            </a:extLst>
          </p:cNvPr>
          <p:cNvCxnSpPr/>
          <p:nvPr/>
        </p:nvCxnSpPr>
        <p:spPr>
          <a:xfrm flipH="1" flipV="1">
            <a:off x="1897855" y="3701188"/>
            <a:ext cx="390525" cy="447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771652-7667-4C39-AA52-8F1F06FDE73A}"/>
              </a:ext>
            </a:extLst>
          </p:cNvPr>
          <p:cNvCxnSpPr>
            <a:cxnSpLocks/>
          </p:cNvCxnSpPr>
          <p:nvPr/>
        </p:nvCxnSpPr>
        <p:spPr>
          <a:xfrm flipV="1">
            <a:off x="1990725" y="1792878"/>
            <a:ext cx="4189413" cy="1825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22FEB52-A461-45AE-951B-76894F6FE93B}"/>
              </a:ext>
            </a:extLst>
          </p:cNvPr>
          <p:cNvSpPr txBox="1"/>
          <p:nvPr/>
        </p:nvSpPr>
        <p:spPr>
          <a:xfrm>
            <a:off x="6227157" y="2705697"/>
            <a:ext cx="76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???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61BF5E-A2E5-46D4-860F-1940F540036F}"/>
              </a:ext>
            </a:extLst>
          </p:cNvPr>
          <p:cNvSpPr txBox="1"/>
          <p:nvPr/>
        </p:nvSpPr>
        <p:spPr>
          <a:xfrm>
            <a:off x="2093118" y="1734962"/>
            <a:ext cx="306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=0.3+0.3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/6.5) - </a:t>
            </a:r>
            <a:r>
              <a:rPr lang="en-US" dirty="0">
                <a:solidFill>
                  <a:srgbClr val="7030A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8732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BEAA-2CCB-4D3B-9582-E0C3367E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1" y="103664"/>
            <a:ext cx="8796329" cy="556015"/>
          </a:xfrm>
        </p:spPr>
        <p:txBody>
          <a:bodyPr/>
          <a:lstStyle/>
          <a:p>
            <a:r>
              <a:rPr lang="en-US" dirty="0"/>
              <a:t>IPM vs MW (ionization profile monitor vs multiwire chamber)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87E388-4530-4E53-A284-EF9A1B25D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16" y="3408292"/>
            <a:ext cx="5014913" cy="164753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D71B-AB72-472A-80BE-2DBEE81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2726-5546-4CF4-89C3-80A12C7B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529-6551-4F48-93A6-968B3E14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650F1-FB06-4F7B-B77E-C8190875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1" y="852249"/>
            <a:ext cx="5222358" cy="228833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11F64-0C6C-4DDB-88DD-204FB8679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958" y="883877"/>
            <a:ext cx="3573971" cy="41719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2BEF9-4DE2-4C7F-80E9-83A45CAD9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4" y="5867039"/>
            <a:ext cx="3118101" cy="8477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821A4-265E-405F-AFA7-D98E9B142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413" y="5280025"/>
            <a:ext cx="5505450" cy="147637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893C2C-DA11-428A-B106-A5D15B4FBACC}"/>
              </a:ext>
            </a:extLst>
          </p:cNvPr>
          <p:cNvSpPr txBox="1"/>
          <p:nvPr/>
        </p:nvSpPr>
        <p:spPr>
          <a:xfrm>
            <a:off x="326516" y="5418027"/>
            <a:ext cx="386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While AGS IPM (PAC1987):</a:t>
            </a:r>
          </a:p>
        </p:txBody>
      </p:sp>
    </p:spTree>
    <p:extLst>
      <p:ext uri="{BB962C8B-B14F-4D97-AF65-F5344CB8AC3E}">
        <p14:creationId xmlns:p14="http://schemas.microsoft.com/office/powerpoint/2010/main" val="3139981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CC71-98C9-4168-989D-BB4AE0A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S.09: (Fri data) 6e12 </a:t>
            </a:r>
            <a:r>
              <a:rPr lang="en-US" dirty="0" err="1"/>
              <a:t>ppp</a:t>
            </a:r>
            <a:r>
              <a:rPr lang="en-US" dirty="0"/>
              <a:t> – Booster record?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F7C6-70D1-4476-9F64-C7C330C7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1" y="4817582"/>
            <a:ext cx="1785571" cy="14247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6e12/7e12=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86%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Transmission efficiency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CF78-ADDA-4DF7-A33F-213C5BFE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6E70-7F6B-427C-8A70-EFC10CF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7691-39C7-440C-A84E-099AF86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1F8EF-D46A-4CFE-8FFA-A940F7ED5B68}"/>
              </a:ext>
            </a:extLst>
          </p:cNvPr>
          <p:cNvSpPr/>
          <p:nvPr/>
        </p:nvSpPr>
        <p:spPr>
          <a:xfrm>
            <a:off x="93471" y="1047452"/>
            <a:ext cx="1785571" cy="312393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C00000"/>
                </a:solidFill>
                <a:sym typeface="Symbol" panose="05050102010706020507" pitchFamily="18" charset="2"/>
              </a:rPr>
              <a:t>(per Jeff)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/>
              <a:t>“…I went through some </a:t>
            </a:r>
            <a:r>
              <a:rPr lang="en-US" sz="1600" dirty="0" err="1"/>
              <a:t>Elog</a:t>
            </a:r>
            <a:r>
              <a:rPr lang="en-US" sz="1600" dirty="0"/>
              <a:t> history and Datalogger data, and I think it is a record.</a:t>
            </a:r>
            <a:br>
              <a:rPr lang="en-US" sz="1600" dirty="0"/>
            </a:br>
            <a:r>
              <a:rPr lang="en-US" sz="1600" dirty="0"/>
              <a:t>I could not find any prior occasion in which the Booster successfully extracted above 6e12.”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FA4AD-C714-46A1-8152-A78FC110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44" y="950215"/>
            <a:ext cx="6615166" cy="5292133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DF28F4FA-0BF0-49D9-AB31-5CA9D73F7807}"/>
              </a:ext>
            </a:extLst>
          </p:cNvPr>
          <p:cNvSpPr/>
          <p:nvPr/>
        </p:nvSpPr>
        <p:spPr>
          <a:xfrm>
            <a:off x="3840008" y="2285568"/>
            <a:ext cx="7485217" cy="647700"/>
          </a:xfrm>
          <a:prstGeom prst="arc">
            <a:avLst>
              <a:gd name="adj1" fmla="val 4166641"/>
              <a:gd name="adj2" fmla="val 10772843"/>
            </a:avLst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C0D6E-C43B-4AE7-8803-E61EF36934E9}"/>
              </a:ext>
            </a:extLst>
          </p:cNvPr>
          <p:cNvSpPr txBox="1"/>
          <p:nvPr/>
        </p:nvSpPr>
        <p:spPr>
          <a:xfrm>
            <a:off x="5848350" y="1993299"/>
            <a:ext cx="259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in PIP-II era: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6.5e12; &lt;3.6% loss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3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E859-017C-4F71-9DE9-28B9FC31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(Tentative) Summary of S09 Study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1646-2B14-4735-8CB0-32B274F6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59007"/>
            <a:ext cx="8672513" cy="5741817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2 D tune scans show that :</a:t>
            </a:r>
          </a:p>
          <a:p>
            <a:pPr lvl="1"/>
            <a:r>
              <a:rPr lang="en-US" sz="2000" dirty="0"/>
              <a:t>Operational tunes are close to optimal at high Np</a:t>
            </a:r>
          </a:p>
          <a:p>
            <a:pPr lvl="1"/>
            <a:r>
              <a:rPr lang="en-US" sz="2000" dirty="0"/>
              <a:t>Losses in optimal tunes scale approx. as Np x Q’ ^2</a:t>
            </a:r>
          </a:p>
          <a:p>
            <a:pPr lvl="1"/>
            <a:r>
              <a:rPr lang="en-US" sz="2000" dirty="0"/>
              <a:t>Min loss @1 </a:t>
            </a:r>
            <a:r>
              <a:rPr lang="en-US" sz="2000" dirty="0" err="1"/>
              <a:t>ms</a:t>
            </a:r>
            <a:r>
              <a:rPr lang="en-US" sz="2000" dirty="0"/>
              <a:t> at low </a:t>
            </a:r>
            <a:r>
              <a:rPr lang="en-US" sz="2000" dirty="0" err="1"/>
              <a:t>N_p</a:t>
            </a:r>
            <a:r>
              <a:rPr lang="en-US" sz="2000" dirty="0"/>
              <a:t> ~1-2%, grows to 7% at 14 turns</a:t>
            </a:r>
          </a:p>
          <a:p>
            <a:r>
              <a:rPr lang="en-US" dirty="0">
                <a:solidFill>
                  <a:srgbClr val="0000FF"/>
                </a:solidFill>
              </a:rPr>
              <a:t>1 D Intensity scans from 4 to 21 turns show that:</a:t>
            </a:r>
          </a:p>
          <a:p>
            <a:pPr lvl="1"/>
            <a:r>
              <a:rPr lang="en-US" sz="2000" dirty="0" err="1"/>
              <a:t>dN</a:t>
            </a:r>
            <a:r>
              <a:rPr lang="en-US" sz="2000" dirty="0"/>
              <a:t>/N Losses grow with N</a:t>
            </a:r>
          </a:p>
          <a:p>
            <a:pPr lvl="1"/>
            <a:r>
              <a:rPr lang="en-US" sz="2000" dirty="0"/>
              <a:t>Q’ is a huge factor (x2-3 from ~12 to ~20) – for the total loss</a:t>
            </a:r>
          </a:p>
          <a:p>
            <a:pPr lvl="1"/>
            <a:r>
              <a:rPr lang="en-US" sz="2000" dirty="0"/>
              <a:t>Emittances grow too, by ~60% from 1 to 6 e12</a:t>
            </a:r>
          </a:p>
          <a:p>
            <a:r>
              <a:rPr lang="en-US" dirty="0">
                <a:solidFill>
                  <a:srgbClr val="0000FF"/>
                </a:solidFill>
              </a:rPr>
              <a:t>Max extracted </a:t>
            </a:r>
            <a:r>
              <a:rPr lang="en-US" dirty="0" err="1">
                <a:solidFill>
                  <a:srgbClr val="0000FF"/>
                </a:solidFill>
              </a:rPr>
              <a:t>N_p</a:t>
            </a:r>
            <a:r>
              <a:rPr lang="en-US" dirty="0">
                <a:solidFill>
                  <a:srgbClr val="0000FF"/>
                </a:solidFill>
              </a:rPr>
              <a:t> is 6.0 e12 , with 14% loss (worst)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vs required 3.6% at 6.5e12 during PIP-II era (long way to go)</a:t>
            </a:r>
          </a:p>
          <a:p>
            <a:r>
              <a:rPr lang="en-US" dirty="0">
                <a:solidFill>
                  <a:srgbClr val="0000FF"/>
                </a:solidFill>
              </a:rPr>
              <a:t>IPM is calibrated vs MW : </a:t>
            </a:r>
          </a:p>
          <a:p>
            <a:pPr lvl="1"/>
            <a:r>
              <a:rPr lang="en-US" sz="2000" dirty="0"/>
              <a:t>Great tool – fast! … though have some unresolved issues</a:t>
            </a:r>
          </a:p>
          <a:p>
            <a:pPr lvl="1"/>
            <a:r>
              <a:rPr lang="en-US" sz="2000" dirty="0"/>
              <a:t>Absolute values </a:t>
            </a:r>
            <a:r>
              <a:rPr lang="en-US" sz="2000" dirty="0" err="1"/>
              <a:t>wrt</a:t>
            </a:r>
            <a:r>
              <a:rPr lang="en-US" sz="2000" dirty="0"/>
              <a:t> MW (off by ~2)</a:t>
            </a:r>
          </a:p>
          <a:p>
            <a:pPr lvl="1"/>
            <a:r>
              <a:rPr lang="en-US" sz="2000" dirty="0"/>
              <a:t>Strong intensity dependence (~x2 from 0 to 6e12)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9B12-FB71-4860-9B67-383D1B59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6B7F-0098-4DF6-A921-C31404E9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8495-33FF-47F3-99A6-8E59263A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15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E168-F302-4E9C-90E6-98F52E2D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317" y="2798426"/>
            <a:ext cx="3670160" cy="641739"/>
          </a:xfrm>
        </p:spPr>
        <p:txBody>
          <a:bodyPr/>
          <a:lstStyle/>
          <a:p>
            <a:r>
              <a:rPr lang="en-US" sz="3600" dirty="0"/>
              <a:t>Back 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6743-7B8F-4E70-9F27-B0CE5564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2CDE-EA91-4937-A608-D55D7FF2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A385D-36C5-477C-835B-0A54B433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87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E859-017C-4F71-9DE9-28B9FC31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(Chandra to Kornilov) On the end of Capture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1646-2B14-4735-8CB0-32B274F6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39958"/>
            <a:ext cx="8672513" cy="5307512"/>
          </a:xfrm>
        </p:spPr>
        <p:txBody>
          <a:bodyPr/>
          <a:lstStyle/>
          <a:p>
            <a:r>
              <a:rPr lang="en-US" dirty="0" err="1"/>
              <a:t>dE_rms</a:t>
            </a:r>
            <a:r>
              <a:rPr lang="en-US" dirty="0"/>
              <a:t> = dE_95 / 4 ~ 4.6MeV / 4 = 1.15MeV  (@inj., maximum over the years)</a:t>
            </a:r>
          </a:p>
          <a:p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p_rms</a:t>
            </a:r>
            <a:r>
              <a:rPr lang="en-US" dirty="0"/>
              <a:t>=(</a:t>
            </a:r>
            <a:r>
              <a:rPr lang="en-US" dirty="0" err="1"/>
              <a:t>dE_rms</a:t>
            </a:r>
            <a:r>
              <a:rPr lang="en-US" dirty="0"/>
              <a:t>/E)*(1/beta**2)=(1.15/1338.27)*(1/0.713**2) = 1.7E-3</a:t>
            </a:r>
          </a:p>
          <a:p>
            <a:r>
              <a:rPr lang="en-US" dirty="0" err="1"/>
              <a:t>V_rf</a:t>
            </a:r>
            <a:r>
              <a:rPr lang="en-US" dirty="0"/>
              <a:t>  ~0.7 MV (at the end of capture ) </a:t>
            </a:r>
          </a:p>
          <a:p>
            <a:r>
              <a:rPr lang="en-US" dirty="0" err="1"/>
              <a:t>frequency_rf</a:t>
            </a:r>
            <a:r>
              <a:rPr lang="en-US" dirty="0"/>
              <a:t> = 37.899 MHz</a:t>
            </a:r>
          </a:p>
          <a:p>
            <a:r>
              <a:rPr lang="en-US" dirty="0"/>
              <a:t>Bunch length BL(4sigma) ~17- 19 ns ( end of capture)</a:t>
            </a:r>
          </a:p>
          <a:p>
            <a:r>
              <a:rPr lang="en-US" dirty="0" err="1"/>
              <a:t>Emittance_longitudinal</a:t>
            </a:r>
            <a:r>
              <a:rPr lang="en-US" dirty="0"/>
              <a:t>  LE (95%) ~0.06-0.07 eVs (end of capture)</a:t>
            </a:r>
          </a:p>
          <a:p>
            <a:r>
              <a:rPr lang="en-US" dirty="0"/>
              <a:t>Emittance_xy_95: </a:t>
            </a:r>
            <a:r>
              <a:rPr lang="en-US" dirty="0" err="1"/>
              <a:t>meas’d</a:t>
            </a:r>
            <a:r>
              <a:rPr lang="en-US" dirty="0"/>
              <a:t> in 400 MeV transfer line is ~7pi-mm-mr; ~11 pi-mm-</a:t>
            </a:r>
            <a:r>
              <a:rPr lang="en-US" dirty="0" err="1"/>
              <a:t>mr</a:t>
            </a:r>
            <a:r>
              <a:rPr lang="en-US" dirty="0"/>
              <a:t> (at 1e12, IPM sizes 4.7/6.0)  and ~13.5 pi-mm-</a:t>
            </a:r>
            <a:r>
              <a:rPr lang="en-US" dirty="0" err="1"/>
              <a:t>mr</a:t>
            </a:r>
            <a:r>
              <a:rPr lang="en-US" dirty="0"/>
              <a:t> (at 4.5e12) -  measured at extraction (divide by 6 for rms)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9B12-FB71-4860-9B67-383D1B59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6B7F-0098-4DF6-A921-C31404E9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8495-33FF-47F3-99A6-8E59263A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3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S.09: 	Dependencies of SC effects – </a:t>
            </a:r>
            <a:r>
              <a:rPr lang="en-US" dirty="0">
                <a:solidFill>
                  <a:srgbClr val="C00000"/>
                </a:solidFill>
              </a:rPr>
              <a:t>Actual Plan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42887" y="844060"/>
            <a:ext cx="8672513" cy="59107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Thur. June 27 - </a:t>
            </a:r>
            <a:r>
              <a:rPr lang="en-US" sz="2800" dirty="0">
                <a:solidFill>
                  <a:srgbClr val="C00000"/>
                </a:solidFill>
              </a:rPr>
              <a:t>2D tune scans: </a:t>
            </a:r>
          </a:p>
          <a:p>
            <a:pPr lvl="1"/>
            <a:r>
              <a:rPr lang="en-US" dirty="0" err="1"/>
              <a:t>Q_x,Q_y</a:t>
            </a:r>
            <a:r>
              <a:rPr lang="en-US" dirty="0"/>
              <a:t> scan: Low </a:t>
            </a:r>
            <a:r>
              <a:rPr lang="en-US" dirty="0" err="1"/>
              <a:t>N_p</a:t>
            </a:r>
            <a:r>
              <a:rPr lang="en-US" dirty="0"/>
              <a:t> 4T, low Q’ (-6)</a:t>
            </a:r>
          </a:p>
          <a:p>
            <a:pPr lvl="1"/>
            <a:r>
              <a:rPr lang="en-US" dirty="0" err="1"/>
              <a:t>Q_x,Q_y</a:t>
            </a:r>
            <a:r>
              <a:rPr lang="en-US" dirty="0"/>
              <a:t> scan: Low </a:t>
            </a:r>
            <a:r>
              <a:rPr lang="en-US" dirty="0" err="1"/>
              <a:t>N_p</a:t>
            </a:r>
            <a:r>
              <a:rPr lang="en-US" dirty="0"/>
              <a:t> 4T, high Q’ (-20)</a:t>
            </a:r>
          </a:p>
          <a:p>
            <a:pPr lvl="1"/>
            <a:r>
              <a:rPr lang="en-US" dirty="0" err="1"/>
              <a:t>Q_x,Q_y</a:t>
            </a:r>
            <a:r>
              <a:rPr lang="en-US" dirty="0"/>
              <a:t> scan: High </a:t>
            </a:r>
            <a:r>
              <a:rPr lang="en-US" dirty="0" err="1"/>
              <a:t>N_p</a:t>
            </a:r>
            <a:r>
              <a:rPr lang="en-US" dirty="0"/>
              <a:t> 14T, high Q’ (-20)</a:t>
            </a:r>
          </a:p>
          <a:p>
            <a:pPr lvl="1"/>
            <a:r>
              <a:rPr lang="en-US" dirty="0" err="1"/>
              <a:t>Q_x,Q_y</a:t>
            </a:r>
            <a:r>
              <a:rPr lang="en-US" dirty="0"/>
              <a:t> scan: High </a:t>
            </a:r>
            <a:r>
              <a:rPr lang="en-US" dirty="0" err="1"/>
              <a:t>N_p</a:t>
            </a:r>
            <a:r>
              <a:rPr lang="en-US" dirty="0"/>
              <a:t> 14T, medium Q’ (-12)</a:t>
            </a:r>
          </a:p>
          <a:p>
            <a:r>
              <a:rPr lang="en-US" sz="2800" dirty="0"/>
              <a:t>	</a:t>
            </a:r>
            <a:r>
              <a:rPr lang="en-US" sz="2800" i="1" dirty="0">
                <a:solidFill>
                  <a:srgbClr val="C00000"/>
                </a:solidFill>
              </a:rPr>
              <a:t>Fri. June 28 </a:t>
            </a:r>
            <a:r>
              <a:rPr lang="en-US" sz="2800" dirty="0">
                <a:solidFill>
                  <a:srgbClr val="C00000"/>
                </a:solidFill>
              </a:rPr>
              <a:t>– 2 D tune scans, 1D scans:</a:t>
            </a:r>
          </a:p>
          <a:p>
            <a:pPr lvl="1"/>
            <a:r>
              <a:rPr lang="en-US" dirty="0" err="1"/>
              <a:t>Q_x,Q_y</a:t>
            </a:r>
            <a:r>
              <a:rPr lang="en-US" dirty="0"/>
              <a:t> scan:  Medium </a:t>
            </a:r>
            <a:r>
              <a:rPr lang="en-US" dirty="0" err="1"/>
              <a:t>N_p</a:t>
            </a:r>
            <a:r>
              <a:rPr lang="en-US" dirty="0"/>
              <a:t> 9T, medium Q’ (-12)</a:t>
            </a:r>
          </a:p>
          <a:p>
            <a:pPr lvl="1"/>
            <a:r>
              <a:rPr lang="en-US" dirty="0" err="1"/>
              <a:t>Q_x,Q_y</a:t>
            </a:r>
            <a:r>
              <a:rPr lang="en-US" dirty="0"/>
              <a:t> scan:  Medium </a:t>
            </a:r>
            <a:r>
              <a:rPr lang="en-US" dirty="0" err="1"/>
              <a:t>N_p</a:t>
            </a:r>
            <a:r>
              <a:rPr lang="en-US" dirty="0"/>
              <a:t> 9T, high Q’ (-20)</a:t>
            </a:r>
          </a:p>
          <a:p>
            <a:pPr lvl="1"/>
            <a:r>
              <a:rPr lang="en-US" dirty="0" err="1"/>
              <a:t>N_p</a:t>
            </a:r>
            <a:r>
              <a:rPr lang="en-US" dirty="0"/>
              <a:t> scan, standard optics: nominal Q’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, -12, -20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4"/>
            <a:endParaRPr lang="en-US" dirty="0">
              <a:solidFill>
                <a:srgbClr val="FF0000"/>
              </a:solidFill>
            </a:endParaRPr>
          </a:p>
          <a:p>
            <a:pPr marL="1828800" lvl="4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* nominal operational </a:t>
            </a:r>
            <a:r>
              <a:rPr lang="en-US" dirty="0" err="1">
                <a:solidFill>
                  <a:srgbClr val="FF0000"/>
                </a:solidFill>
              </a:rPr>
              <a:t>Q_x,y</a:t>
            </a:r>
            <a:r>
              <a:rPr lang="en-US" dirty="0">
                <a:solidFill>
                  <a:srgbClr val="FF0000"/>
                </a:solidFill>
              </a:rPr>
              <a:t> = 6.78/6.88; Q’_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=-4/-16</a:t>
            </a:r>
          </a:p>
          <a:p>
            <a:pPr lvl="1"/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  <a:p>
            <a:pPr marL="0" indent="0">
              <a:lnSpc>
                <a:spcPts val="35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08/05/2019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EA685-237E-40D1-A733-AC6DD65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63EB1-81B8-47A1-A91A-D30846D7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0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42F8-9944-4F0E-A41A-7088415C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Tunes vs currents (VS and </a:t>
            </a:r>
            <a:r>
              <a:rPr lang="en-US" dirty="0" err="1"/>
              <a:t>Kyiomi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1C20-539C-4289-B661-CB0DBDC0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Booster fractional tune vs IQS/IQL Amps:</a:t>
            </a:r>
            <a:br>
              <a:rPr lang="en-US" dirty="0"/>
            </a:br>
            <a:r>
              <a:rPr lang="en-US" dirty="0"/>
              <a:t>QX = I</a:t>
            </a:r>
            <a:r>
              <a:rPr lang="it-IT" dirty="0"/>
              <a:t>QS*0.0449 + IQL*.0096 + 0.77945</a:t>
            </a:r>
            <a:br>
              <a:rPr lang="en-US" dirty="0"/>
            </a:br>
            <a:r>
              <a:rPr lang="en-US" dirty="0"/>
              <a:t>QY = </a:t>
            </a:r>
            <a:r>
              <a:rPr lang="it-IT" dirty="0"/>
              <a:t>-0.0277*IQS - 0.0078*IQL + 0.88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7B07-CB3F-4608-9782-6E943F19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50E2-F5DE-4386-AFC6-0CDC5F4F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F5E5-9FA0-416E-B271-1CAF7601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83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7207-AD92-45C9-AA91-5BDFCF9E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2961164"/>
            <a:ext cx="5095875" cy="641739"/>
          </a:xfrm>
        </p:spPr>
        <p:txBody>
          <a:bodyPr/>
          <a:lstStyle/>
          <a:p>
            <a:r>
              <a:rPr lang="en-US" dirty="0"/>
              <a:t>Extra Analysis by Kiyomi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D90F9-15EF-4C3E-824F-0A00948A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4CF5-EFD2-4AC3-9DBC-271A166A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4907-0247-46FA-A655-C93453A2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822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32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5474CA-3233-49C3-A608-4DB2B5BE4D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66899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783487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648736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16168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56173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 =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 =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 = 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4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81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3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39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4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643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3251-3B85-410B-97DD-1EEB91D3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A3FA-D797-4CEF-9D2B-A0F492A9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100F5-BC3F-4CB2-918B-102F46A1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BBC0-E346-4FB5-82EF-B954B6BC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30CE3-3FF0-40B4-BF36-69CB5264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335" y="1129551"/>
            <a:ext cx="3137329" cy="3137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DB300-8F30-45DB-8FCE-DE1C5C16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71" y="1129552"/>
            <a:ext cx="3137329" cy="3137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6FCC3-2E9B-4875-AC4D-75B727C9A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9552"/>
            <a:ext cx="3137329" cy="31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4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C9D3-B02A-4513-9A15-63EBA98B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2D0D7-13B6-4E16-AD0B-0472D4B1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E0079-91E2-46EE-8091-A565DD84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CCA6-399D-4023-9BFE-E73FEC5E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8A89D-D30A-4F8C-A7AD-B29CCA92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" y="874057"/>
            <a:ext cx="4760259" cy="4760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1C4AD-0154-4002-A299-0B951DF85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741" y="874056"/>
            <a:ext cx="4760259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95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C335-4C78-4E67-843B-3B130904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1BD8D-2D1F-45F7-9BD5-7EE9A409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E736-7B7A-4A8B-A8EA-E944ED7A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96E68-3BF7-4520-A37E-AC3D4972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97AF3-E2C0-4CAA-9CDE-11F67C1F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0" y="929929"/>
            <a:ext cx="4612341" cy="4612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FD0EA-3265-47BA-833C-36E91B38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9929"/>
            <a:ext cx="4612341" cy="4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B69E-60CA-46CD-8398-1CCCF208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125AD-7B25-4B8A-94D8-73FEDCC6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6A39D-AEC3-462E-B30C-C1FC34CA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DCA5-826B-47EF-BC21-050FA884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2E296-2A74-4F90-8CCB-F99EBD92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82" y="931663"/>
            <a:ext cx="4994674" cy="4994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6B9B1-EBE7-4851-A572-5D7273F9B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796" y="931663"/>
            <a:ext cx="4994674" cy="49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7207-AD92-45C9-AA91-5BDFCF9E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2961164"/>
            <a:ext cx="5095875" cy="641739"/>
          </a:xfrm>
        </p:spPr>
        <p:txBody>
          <a:bodyPr/>
          <a:lstStyle/>
          <a:p>
            <a:r>
              <a:rPr lang="en-US" dirty="0"/>
              <a:t>Jeff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D90F9-15EF-4C3E-824F-0A00948A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4CF5-EFD2-4AC3-9DBC-271A166A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4907-0247-46FA-A655-C93453A2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27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&amp; Losses, Nominal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0307" y="912777"/>
            <a:ext cx="7243385" cy="4286544"/>
          </a:xfrm>
          <a:prstGeom prst="rect">
            <a:avLst/>
          </a:prstGeom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538CB5CB-EB4A-4455-ADF6-1E41D1F6B65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68842" y="5355068"/>
            <a:ext cx="8426302" cy="796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Emittance increases near half-integer, no tune-space is left.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At high-intensity, emittance growth not very sensitive to chromaticity.</a:t>
            </a:r>
          </a:p>
        </p:txBody>
      </p:sp>
    </p:spTree>
    <p:extLst>
      <p:ext uri="{BB962C8B-B14F-4D97-AF65-F5344CB8AC3E}">
        <p14:creationId xmlns:p14="http://schemas.microsoft.com/office/powerpoint/2010/main" val="646050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&amp; Losses, Nominal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0307" y="912777"/>
            <a:ext cx="7243385" cy="4286544"/>
          </a:xfrm>
          <a:prstGeom prst="rect">
            <a:avLst/>
          </a:prstGeom>
        </p:spPr>
      </p:pic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F8AB5968-6E83-4B94-AEB0-0C2E05D9C03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68842" y="5355068"/>
            <a:ext cx="8426302" cy="796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Practical loss limits are encountered immediately, dramatic losses follow.</a:t>
            </a:r>
          </a:p>
          <a:p>
            <a:pPr marL="0" indent="0"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Losses are much more sensitive to chromaticity.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6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C50153-4C34-4207-A73B-262F89E3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52" y="898682"/>
            <a:ext cx="6367993" cy="4884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BCC71-98C9-4168-989D-BB4AE0A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S.09: (</a:t>
            </a:r>
            <a:r>
              <a:rPr lang="en-US" dirty="0" err="1"/>
              <a:t>Thur</a:t>
            </a:r>
            <a:r>
              <a:rPr lang="en-US" dirty="0"/>
              <a:t> 06/27 data) Q’=-6 </a:t>
            </a:r>
            <a:r>
              <a:rPr lang="en-US" dirty="0" err="1"/>
              <a:t>N_p</a:t>
            </a:r>
            <a:r>
              <a:rPr lang="en-US" dirty="0"/>
              <a:t>=4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F7C6-70D1-4476-9F64-C7C330C7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5768083"/>
            <a:ext cx="8672513" cy="525659"/>
          </a:xfrm>
        </p:spPr>
        <p:txBody>
          <a:bodyPr/>
          <a:lstStyle/>
          <a:p>
            <a:r>
              <a:rPr lang="en-US" dirty="0"/>
              <a:t>Intensity transmission after 450 turns (“point A”, +1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CF78-ADDA-4DF7-A33F-213C5BFE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6E70-7F6B-427C-8A70-EFC10CF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7691-39C7-440C-A84E-099AF86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DFD04-BA23-422B-8091-890B5370092B}"/>
              </a:ext>
            </a:extLst>
          </p:cNvPr>
          <p:cNvSpPr txBox="1"/>
          <p:nvPr/>
        </p:nvSpPr>
        <p:spPr>
          <a:xfrm>
            <a:off x="2805202" y="1277758"/>
            <a:ext cx="2604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Best transmission @1ms:</a:t>
            </a:r>
          </a:p>
          <a:p>
            <a:r>
              <a:rPr lang="en-US" sz="1800" dirty="0"/>
              <a:t>98.5% at </a:t>
            </a:r>
            <a:r>
              <a:rPr lang="en-US" sz="1800" dirty="0" err="1"/>
              <a:t>Q_x,y</a:t>
            </a:r>
            <a:r>
              <a:rPr lang="en-US" sz="1800" dirty="0"/>
              <a:t>=0.68/0.84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83E60-D074-45EA-8180-009CC1B4B927}"/>
              </a:ext>
            </a:extLst>
          </p:cNvPr>
          <p:cNvSpPr txBox="1"/>
          <p:nvPr/>
        </p:nvSpPr>
        <p:spPr>
          <a:xfrm>
            <a:off x="6674950" y="4691474"/>
            <a:ext cx="204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Best transmission</a:t>
            </a:r>
          </a:p>
          <a:p>
            <a:r>
              <a:rPr lang="en-US" sz="1800" dirty="0"/>
              <a:t>end of cycle: 96.5% at </a:t>
            </a:r>
            <a:r>
              <a:rPr lang="en-US" sz="1800" dirty="0" err="1"/>
              <a:t>Q_x,y</a:t>
            </a:r>
            <a:r>
              <a:rPr lang="en-US" sz="1800" dirty="0"/>
              <a:t>=0.82/0.81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0B6A7D6-FD74-4F36-9D08-3A1D73C53A64}"/>
              </a:ext>
            </a:extLst>
          </p:cNvPr>
          <p:cNvSpPr/>
          <p:nvPr/>
        </p:nvSpPr>
        <p:spPr>
          <a:xfrm>
            <a:off x="3112255" y="2299958"/>
            <a:ext cx="291402" cy="271306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9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&amp; Losses, Nominal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2" y="912777"/>
            <a:ext cx="7334656" cy="42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9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&amp; Losses, -20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4672" y="912777"/>
            <a:ext cx="7334656" cy="42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7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Chromaticity – Emit Loss vs Charge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545" y="912777"/>
            <a:ext cx="6664823" cy="42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7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Chromaticity – Emit Loss vs Charge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545" y="912777"/>
            <a:ext cx="6664823" cy="4286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7226FA-5BE5-4625-B95C-7B2EFCFD3A56}"/>
              </a:ext>
            </a:extLst>
          </p:cNvPr>
          <p:cNvSpPr txBox="1"/>
          <p:nvPr/>
        </p:nvSpPr>
        <p:spPr>
          <a:xfrm>
            <a:off x="2853071" y="1668909"/>
            <a:ext cx="204322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Emittance blow-up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with aperture loss.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2FFBC-F648-4073-BA3A-662B575054FE}"/>
              </a:ext>
            </a:extLst>
          </p:cNvPr>
          <p:cNvSpPr txBox="1"/>
          <p:nvPr/>
        </p:nvSpPr>
        <p:spPr>
          <a:xfrm>
            <a:off x="6878368" y="4386710"/>
            <a:ext cx="1798854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Emittance at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half-integer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resonance limit.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F9148-84A3-485C-A056-EEC6D26E212D}"/>
              </a:ext>
            </a:extLst>
          </p:cNvPr>
          <p:cNvSpPr txBox="1"/>
          <p:nvPr/>
        </p:nvSpPr>
        <p:spPr>
          <a:xfrm>
            <a:off x="3143764" y="5386871"/>
            <a:ext cx="2458743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Slow emittance growth.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4C8E11-2EB5-49AD-B343-9BEFB586AA94}"/>
              </a:ext>
            </a:extLst>
          </p:cNvPr>
          <p:cNvCxnSpPr>
            <a:cxnSpLocks/>
          </p:cNvCxnSpPr>
          <p:nvPr/>
        </p:nvCxnSpPr>
        <p:spPr>
          <a:xfrm flipV="1">
            <a:off x="3143764" y="3631019"/>
            <a:ext cx="610873" cy="1755852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91B052-F6B3-46F0-8F80-8FDC74B5E865}"/>
              </a:ext>
            </a:extLst>
          </p:cNvPr>
          <p:cNvCxnSpPr>
            <a:cxnSpLocks/>
          </p:cNvCxnSpPr>
          <p:nvPr/>
        </p:nvCxnSpPr>
        <p:spPr>
          <a:xfrm flipV="1">
            <a:off x="5602507" y="3429000"/>
            <a:ext cx="430406" cy="1957871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9DC14-5879-4385-8A10-B3D4E927CE09}"/>
              </a:ext>
            </a:extLst>
          </p:cNvPr>
          <p:cNvCxnSpPr>
            <a:cxnSpLocks/>
          </p:cNvCxnSpPr>
          <p:nvPr/>
        </p:nvCxnSpPr>
        <p:spPr>
          <a:xfrm flipH="1" flipV="1">
            <a:off x="6326372" y="3181650"/>
            <a:ext cx="1045525" cy="1209674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8065D2-AC68-416E-B58A-BDABC512F864}"/>
              </a:ext>
            </a:extLst>
          </p:cNvPr>
          <p:cNvCxnSpPr>
            <a:cxnSpLocks/>
          </p:cNvCxnSpPr>
          <p:nvPr/>
        </p:nvCxnSpPr>
        <p:spPr>
          <a:xfrm flipH="1" flipV="1">
            <a:off x="4898928" y="1803290"/>
            <a:ext cx="912534" cy="567770"/>
          </a:xfrm>
          <a:prstGeom prst="line">
            <a:avLst/>
          </a:prstGeom>
          <a:ln w="28575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48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0793-7DD5-4383-A32D-ED75B21F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-20 Chromaticity – Emit Loss vs Charge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7F90-FF65-43B7-A47C-E7D57B85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0F35-BB12-4B43-8571-7191D5ED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2D3F-6FFB-46D8-B4D2-5ED267FB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F8B5B-EDEB-4BED-88FB-3CE1B2F7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545" y="912777"/>
            <a:ext cx="6664823" cy="4286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C2FFBC-F648-4073-BA3A-662B575054FE}"/>
              </a:ext>
            </a:extLst>
          </p:cNvPr>
          <p:cNvSpPr txBox="1"/>
          <p:nvPr/>
        </p:nvSpPr>
        <p:spPr>
          <a:xfrm>
            <a:off x="6878367" y="4386710"/>
            <a:ext cx="1973237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Half-integer 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resonance limit</a:t>
            </a:r>
          </a:p>
          <a:p>
            <a:r>
              <a:rPr lang="en-US" sz="1800" b="1" dirty="0" err="1">
                <a:solidFill>
                  <a:schemeClr val="accent6"/>
                </a:solidFill>
              </a:rPr>
              <a:t>encounted</a:t>
            </a:r>
            <a:r>
              <a:rPr lang="en-US" sz="1800" b="1" dirty="0">
                <a:solidFill>
                  <a:schemeClr val="accent6"/>
                </a:solidFill>
              </a:rPr>
              <a:t> earlier.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9DC14-5879-4385-8A10-B3D4E927CE09}"/>
              </a:ext>
            </a:extLst>
          </p:cNvPr>
          <p:cNvCxnSpPr>
            <a:cxnSpLocks/>
          </p:cNvCxnSpPr>
          <p:nvPr/>
        </p:nvCxnSpPr>
        <p:spPr>
          <a:xfrm flipH="1" flipV="1">
            <a:off x="5948916" y="2982433"/>
            <a:ext cx="1422983" cy="1408892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D164CB-4BD9-4AFF-BD8C-627D795D838B}"/>
              </a:ext>
            </a:extLst>
          </p:cNvPr>
          <p:cNvSpPr txBox="1"/>
          <p:nvPr/>
        </p:nvSpPr>
        <p:spPr>
          <a:xfrm>
            <a:off x="3919941" y="5396988"/>
            <a:ext cx="2619079" cy="36933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Faster emittance growth?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C4B508-C5BE-46EA-9DAE-3C056DD5FAAD}"/>
              </a:ext>
            </a:extLst>
          </p:cNvPr>
          <p:cNvCxnSpPr>
            <a:cxnSpLocks/>
          </p:cNvCxnSpPr>
          <p:nvPr/>
        </p:nvCxnSpPr>
        <p:spPr>
          <a:xfrm flipV="1">
            <a:off x="5602507" y="3317358"/>
            <a:ext cx="0" cy="2069515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1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55AD-84AC-47FE-8461-A198A06A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25" y="3182692"/>
            <a:ext cx="3829050" cy="641739"/>
          </a:xfrm>
        </p:spPr>
        <p:txBody>
          <a:bodyPr/>
          <a:lstStyle/>
          <a:p>
            <a:r>
              <a:rPr lang="en-US" dirty="0" err="1"/>
              <a:t>Kyiomi</a:t>
            </a:r>
            <a:r>
              <a:rPr lang="en-US" dirty="0"/>
              <a:t> analysis #2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27B2A-F88C-48D6-AA73-AF3B5A5C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CBC7-8F1B-4256-AD64-7F4D789F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1AB1B-6B38-43E5-8C0C-760D6698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07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9212-8C73-4792-B5F5-EDBD7A94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Looked at 9BT CH=-20, IPM data from 0 to 512 turns (first 1msec)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6D8A-B738-462B-AAE3-75CFE77A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9133-21F7-4D17-B080-883B147E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1E4F-C7A3-4F91-8855-6EFBDCBA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13645-39C9-4499-AEC0-9FFC3B01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929929"/>
            <a:ext cx="4612341" cy="46123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0D359C-7577-4C10-B14F-05F986D3D4BF}"/>
              </a:ext>
            </a:extLst>
          </p:cNvPr>
          <p:cNvCxnSpPr>
            <a:cxnSpLocks/>
          </p:cNvCxnSpPr>
          <p:nvPr/>
        </p:nvCxnSpPr>
        <p:spPr>
          <a:xfrm>
            <a:off x="676275" y="1775012"/>
            <a:ext cx="2954431" cy="0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944953-9D7E-412A-AF0D-EA0B445B04D3}"/>
              </a:ext>
            </a:extLst>
          </p:cNvPr>
          <p:cNvCxnSpPr>
            <a:cxnSpLocks/>
          </p:cNvCxnSpPr>
          <p:nvPr/>
        </p:nvCxnSpPr>
        <p:spPr>
          <a:xfrm flipV="1">
            <a:off x="2209239" y="1411941"/>
            <a:ext cx="0" cy="3558829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24A6B9-1080-44B1-94FF-FF716EF9E7E4}"/>
              </a:ext>
            </a:extLst>
          </p:cNvPr>
          <p:cNvSpPr txBox="1"/>
          <p:nvPr/>
        </p:nvSpPr>
        <p:spPr>
          <a:xfrm>
            <a:off x="4464424" y="896533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1: I looked at first 512 turn IPM data.</a:t>
            </a:r>
          </a:p>
          <a:p>
            <a:r>
              <a:rPr lang="en-US" sz="1600" dirty="0"/>
              <a:t>2: The data is the beam size (sigma) which is averaged over 6 turns. </a:t>
            </a:r>
          </a:p>
          <a:p>
            <a:r>
              <a:rPr lang="en-US" sz="1600" dirty="0"/>
              <a:t>3: I fixed </a:t>
            </a:r>
            <a:r>
              <a:rPr lang="en-US" sz="1600" dirty="0" err="1"/>
              <a:t>Qx</a:t>
            </a:r>
            <a:r>
              <a:rPr lang="en-US" sz="1600" dirty="0"/>
              <a:t>=0.76 and scanned vertical tune and plotted BPM data in horizontal and vertical in slide2.</a:t>
            </a:r>
          </a:p>
          <a:p>
            <a:r>
              <a:rPr lang="en-US" sz="1600" dirty="0"/>
              <a:t>4:  I fixed </a:t>
            </a:r>
            <a:r>
              <a:rPr lang="en-US" sz="1600" dirty="0" err="1"/>
              <a:t>Qy</a:t>
            </a:r>
            <a:r>
              <a:rPr lang="en-US" sz="1600" dirty="0"/>
              <a:t>=0.86 and scanned horizontal tune and plotted BPM data in slide3</a:t>
            </a:r>
          </a:p>
          <a:p>
            <a:r>
              <a:rPr lang="en-US" sz="1600" dirty="0"/>
              <a:t>5: Beam size was increased first 200 turns in Horizontal and vertical probably due to multiturn injection and adiabatic capture.</a:t>
            </a:r>
          </a:p>
          <a:p>
            <a:r>
              <a:rPr lang="en-US" sz="1600" dirty="0"/>
              <a:t>6: Intensity kept decreasing from 0 turn to 512 turn.</a:t>
            </a:r>
          </a:p>
          <a:p>
            <a:r>
              <a:rPr lang="en-US" sz="1600" dirty="0"/>
              <a:t>*I have not made this plot, but slide 4 show an example.</a:t>
            </a:r>
          </a:p>
          <a:p>
            <a:r>
              <a:rPr lang="en-US" sz="1600" dirty="0"/>
              <a:t>7: The slide4 shows the horizontal position moved more than 5 mm in 512 turns</a:t>
            </a:r>
          </a:p>
          <a:p>
            <a:r>
              <a:rPr lang="en-US" sz="1600" dirty="0"/>
              <a:t>*I have not made this plot</a:t>
            </a:r>
          </a:p>
          <a:p>
            <a:r>
              <a:rPr lang="en-US" sz="1600" dirty="0"/>
              <a:t>8: * I have to do same analysis with different chromaticity. </a:t>
            </a:r>
          </a:p>
          <a:p>
            <a:r>
              <a:rPr lang="en-US" sz="1600" dirty="0"/>
              <a:t>**Question**</a:t>
            </a:r>
          </a:p>
          <a:p>
            <a:r>
              <a:rPr lang="en-US" sz="1600" dirty="0"/>
              <a:t>If beam size is not increasing, why are we loosing beam for 1 </a:t>
            </a:r>
            <a:r>
              <a:rPr lang="en-US" sz="1600" dirty="0" err="1"/>
              <a:t>msec</a:t>
            </a:r>
            <a:r>
              <a:rPr lang="en-US" sz="1600" dirty="0"/>
              <a:t>?</a:t>
            </a:r>
          </a:p>
          <a:p>
            <a:r>
              <a:rPr lang="en-US" sz="1600" dirty="0"/>
              <a:t>Why is the horizontal position moving?</a:t>
            </a:r>
          </a:p>
        </p:txBody>
      </p:sp>
    </p:spTree>
    <p:extLst>
      <p:ext uri="{BB962C8B-B14F-4D97-AF65-F5344CB8AC3E}">
        <p14:creationId xmlns:p14="http://schemas.microsoft.com/office/powerpoint/2010/main" val="1262572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EDAD-5046-431D-B758-F4A316BA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A5E6E-262E-4ED4-9632-71EA95B8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FC29E-AF2C-49FF-B895-07B05B68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D71AC-3577-497F-B4BA-A064EEAC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3FEC5B2-CF6A-4AD6-933A-FF68EA76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4" y="40341"/>
            <a:ext cx="4654765" cy="46547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57527F-D3D0-4C62-BD70-07BCAAF4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23" y="-1"/>
            <a:ext cx="4654765" cy="46547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BE39E6-0DE9-46C9-94B9-CC60880F7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147" y="4380906"/>
            <a:ext cx="3737854" cy="22466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13F4D37-71D4-4106-B705-F3C4E77FA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41" y="4428162"/>
            <a:ext cx="3841213" cy="23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3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4566-E393-4861-A042-9A0BCD84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EA4459-A0F6-44DC-8631-AF74ADA99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1" y="50442"/>
            <a:ext cx="4423149" cy="44231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615F-0F9F-4876-85F9-E71730B2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F794C-7F38-4456-8EAA-E99881A2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827B9-E58B-4337-9604-A089A4D7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D37A4-02EA-48CA-BE23-DCD301FD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81" y="-12512"/>
            <a:ext cx="4423150" cy="442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B2725-1013-40A8-90B8-A140ACFE6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20" y="4152048"/>
            <a:ext cx="3608939" cy="2169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1EE5E-D329-4C0F-91E3-42D1F9FC7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04" y="4212315"/>
            <a:ext cx="3530977" cy="21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2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878D-3C64-4CE2-8CFA-33FBC2CF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IPM signals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0055F4-CA1C-4E8B-AEC4-2AB19F12E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856" y="1098550"/>
            <a:ext cx="6096000" cy="4876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9C06E-D099-417F-955F-1D5C5ECD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B4F3-6B5F-4591-A87C-94D52269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626C2-0FF6-4395-A6E8-9383457C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49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CC71-98C9-4168-989D-BB4AE0A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S.09: (</a:t>
            </a:r>
            <a:r>
              <a:rPr lang="en-US" dirty="0" err="1"/>
              <a:t>Thur</a:t>
            </a:r>
            <a:r>
              <a:rPr lang="en-US" dirty="0"/>
              <a:t> data) Q’=-20 </a:t>
            </a:r>
            <a:r>
              <a:rPr lang="en-US" dirty="0" err="1"/>
              <a:t>N_p</a:t>
            </a:r>
            <a:r>
              <a:rPr lang="en-US" dirty="0"/>
              <a:t>=4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F7C6-70D1-4476-9F64-C7C330C7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5768083"/>
            <a:ext cx="8672513" cy="525659"/>
          </a:xfrm>
        </p:spPr>
        <p:txBody>
          <a:bodyPr/>
          <a:lstStyle/>
          <a:p>
            <a:r>
              <a:rPr lang="en-US" dirty="0"/>
              <a:t>Intensity transmission after 450 turns (“point A”, +1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CF78-ADDA-4DF7-A33F-213C5BFE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6E70-7F6B-427C-8A70-EFC10CF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7691-39C7-440C-A84E-099AF86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5A7097-0D29-4B5D-81ED-F87B9BEE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21" y="881758"/>
            <a:ext cx="6370854" cy="4886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A83E60-D074-45EA-8180-009CC1B4B927}"/>
              </a:ext>
            </a:extLst>
          </p:cNvPr>
          <p:cNvSpPr txBox="1"/>
          <p:nvPr/>
        </p:nvSpPr>
        <p:spPr>
          <a:xfrm>
            <a:off x="6674950" y="4691474"/>
            <a:ext cx="204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Best transmission</a:t>
            </a:r>
          </a:p>
          <a:p>
            <a:r>
              <a:rPr lang="en-US" sz="1800" dirty="0"/>
              <a:t>end of cycle: 97.4% at </a:t>
            </a:r>
            <a:r>
              <a:rPr lang="en-US" sz="1800" dirty="0" err="1"/>
              <a:t>Q_x,y</a:t>
            </a:r>
            <a:r>
              <a:rPr lang="en-US" sz="1800" dirty="0"/>
              <a:t>=0.77/0.88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DFD04-BA23-422B-8091-890B5370092B}"/>
              </a:ext>
            </a:extLst>
          </p:cNvPr>
          <p:cNvSpPr txBox="1"/>
          <p:nvPr/>
        </p:nvSpPr>
        <p:spPr>
          <a:xfrm>
            <a:off x="2500404" y="1255004"/>
            <a:ext cx="2604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Best transmission @1ms:</a:t>
            </a:r>
          </a:p>
          <a:p>
            <a:r>
              <a:rPr lang="en-US" sz="1800" dirty="0"/>
              <a:t>98.8% at </a:t>
            </a:r>
            <a:r>
              <a:rPr lang="en-US" sz="1800" dirty="0" err="1"/>
              <a:t>Q_x,y</a:t>
            </a:r>
            <a:r>
              <a:rPr lang="en-US" sz="1800" dirty="0"/>
              <a:t>=0.69/0.88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0B6A7D6-FD74-4F36-9D08-3A1D73C53A64}"/>
              </a:ext>
            </a:extLst>
          </p:cNvPr>
          <p:cNvSpPr/>
          <p:nvPr/>
        </p:nvSpPr>
        <p:spPr>
          <a:xfrm>
            <a:off x="3001963" y="1982334"/>
            <a:ext cx="291402" cy="271306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CC71-98C9-4168-989D-BB4AE0A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S.09: (</a:t>
            </a:r>
            <a:r>
              <a:rPr lang="en-US" dirty="0" err="1"/>
              <a:t>Thur</a:t>
            </a:r>
            <a:r>
              <a:rPr lang="en-US" dirty="0"/>
              <a:t> data) Q’=-12 </a:t>
            </a:r>
            <a:r>
              <a:rPr lang="en-US" dirty="0" err="1"/>
              <a:t>N_p</a:t>
            </a:r>
            <a:r>
              <a:rPr lang="en-US" dirty="0"/>
              <a:t>=14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F7C6-70D1-4476-9F64-C7C330C7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5768083"/>
            <a:ext cx="8672513" cy="525659"/>
          </a:xfrm>
        </p:spPr>
        <p:txBody>
          <a:bodyPr/>
          <a:lstStyle/>
          <a:p>
            <a:r>
              <a:rPr lang="en-US" dirty="0"/>
              <a:t>Intensity transmission after 450 turns (“point A”, +1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CF78-ADDA-4DF7-A33F-213C5BFE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6E70-7F6B-427C-8A70-EFC10CF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7691-39C7-440C-A84E-099AF86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F6CB4D-2C59-4D4A-98E6-63959B6C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3" y="898682"/>
            <a:ext cx="6348788" cy="4869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DDFD04-BA23-422B-8091-890B5370092B}"/>
              </a:ext>
            </a:extLst>
          </p:cNvPr>
          <p:cNvSpPr txBox="1"/>
          <p:nvPr/>
        </p:nvSpPr>
        <p:spPr>
          <a:xfrm>
            <a:off x="3245441" y="1225899"/>
            <a:ext cx="254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Best transmission @1ms:</a:t>
            </a:r>
          </a:p>
          <a:p>
            <a:r>
              <a:rPr lang="en-US" sz="1800" dirty="0"/>
              <a:t>97% at </a:t>
            </a:r>
            <a:r>
              <a:rPr lang="en-US" sz="1800" dirty="0" err="1"/>
              <a:t>Q_x,y</a:t>
            </a:r>
            <a:r>
              <a:rPr lang="en-US" sz="1800" dirty="0"/>
              <a:t>=0.74/0.87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83E60-D074-45EA-8180-009CC1B4B927}"/>
              </a:ext>
            </a:extLst>
          </p:cNvPr>
          <p:cNvSpPr txBox="1"/>
          <p:nvPr/>
        </p:nvSpPr>
        <p:spPr>
          <a:xfrm>
            <a:off x="6674950" y="4691474"/>
            <a:ext cx="204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Best transmission</a:t>
            </a:r>
          </a:p>
          <a:p>
            <a:r>
              <a:rPr lang="en-US" sz="1800" dirty="0"/>
              <a:t>end of cycle: 93% at </a:t>
            </a:r>
          </a:p>
          <a:p>
            <a:r>
              <a:rPr lang="en-US" sz="1800" dirty="0" err="1"/>
              <a:t>Q_x,y</a:t>
            </a:r>
            <a:r>
              <a:rPr lang="en-US" sz="1800" dirty="0"/>
              <a:t>=0.8/0.9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0B6A7D6-FD74-4F36-9D08-3A1D73C53A64}"/>
              </a:ext>
            </a:extLst>
          </p:cNvPr>
          <p:cNvSpPr/>
          <p:nvPr/>
        </p:nvSpPr>
        <p:spPr>
          <a:xfrm>
            <a:off x="3785495" y="2045605"/>
            <a:ext cx="291402" cy="271306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CC71-98C9-4168-989D-BB4AE0A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S.09: (Thur data) Q’=-20 N_p=14 turns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F7C6-70D1-4476-9F64-C7C330C76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864535"/>
            <a:ext cx="8672513" cy="641740"/>
          </a:xfrm>
        </p:spPr>
        <p:txBody>
          <a:bodyPr/>
          <a:lstStyle/>
          <a:p>
            <a:r>
              <a:rPr lang="en-US" dirty="0"/>
              <a:t>Intensity transmission after 2000 turns (“point A”, +1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CF78-ADDA-4DF7-A33F-213C5BFE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6E70-7F6B-427C-8A70-EFC10CF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7691-39C7-440C-A84E-099AF86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04C292-0E62-4A74-99A1-D5AC3454E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16" y="841855"/>
            <a:ext cx="6422880" cy="49262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DC660B-86A1-4DC4-BB07-41362206C18B}"/>
              </a:ext>
            </a:extLst>
          </p:cNvPr>
          <p:cNvSpPr txBox="1"/>
          <p:nvPr/>
        </p:nvSpPr>
        <p:spPr>
          <a:xfrm>
            <a:off x="3245441" y="1225899"/>
            <a:ext cx="254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Best transmission @1ms:</a:t>
            </a:r>
          </a:p>
          <a:p>
            <a:r>
              <a:rPr lang="en-US" sz="1800" dirty="0"/>
              <a:t>93% at </a:t>
            </a:r>
            <a:r>
              <a:rPr lang="en-US" sz="1800" dirty="0" err="1"/>
              <a:t>Q_x,y</a:t>
            </a:r>
            <a:r>
              <a:rPr lang="en-US" sz="1800" dirty="0"/>
              <a:t>=0.77/0.88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C7D6A33F-C6C7-43BE-B781-65FF3EEDCD0F}"/>
              </a:ext>
            </a:extLst>
          </p:cNvPr>
          <p:cNvSpPr/>
          <p:nvPr/>
        </p:nvSpPr>
        <p:spPr>
          <a:xfrm>
            <a:off x="4564856" y="1964872"/>
            <a:ext cx="291402" cy="271306"/>
          </a:xfrm>
          <a:prstGeom prst="mathMultiply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01421-9157-483C-9F4D-EC3FC85B15F5}"/>
              </a:ext>
            </a:extLst>
          </p:cNvPr>
          <p:cNvSpPr txBox="1"/>
          <p:nvPr/>
        </p:nvSpPr>
        <p:spPr>
          <a:xfrm>
            <a:off x="6988175" y="4892979"/>
            <a:ext cx="204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Best transmission</a:t>
            </a:r>
          </a:p>
          <a:p>
            <a:r>
              <a:rPr lang="en-US" sz="1800" dirty="0"/>
              <a:t>end of cycle: 84% at </a:t>
            </a:r>
          </a:p>
          <a:p>
            <a:r>
              <a:rPr lang="en-US" sz="1800" dirty="0" err="1"/>
              <a:t>Q_x,y</a:t>
            </a:r>
            <a:r>
              <a:rPr lang="en-US" sz="1800" dirty="0"/>
              <a:t>=0.77/0.88</a:t>
            </a:r>
          </a:p>
        </p:txBody>
      </p:sp>
    </p:spTree>
    <p:extLst>
      <p:ext uri="{BB962C8B-B14F-4D97-AF65-F5344CB8AC3E}">
        <p14:creationId xmlns:p14="http://schemas.microsoft.com/office/powerpoint/2010/main" val="195698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F829-AD20-45DA-AB36-12A9DE75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978"/>
            <a:ext cx="8686800" cy="641739"/>
          </a:xfrm>
        </p:spPr>
        <p:txBody>
          <a:bodyPr/>
          <a:lstStyle/>
          <a:p>
            <a:r>
              <a:rPr lang="en-US" sz="2800" dirty="0"/>
              <a:t>Approx. Scaling </a:t>
            </a:r>
            <a:r>
              <a:rPr lang="en-US" sz="2800" i="1" dirty="0" err="1"/>
              <a:t>dN</a:t>
            </a:r>
            <a:r>
              <a:rPr lang="en-US" sz="2800" i="1" dirty="0"/>
              <a:t>/N </a:t>
            </a:r>
            <a:r>
              <a:rPr lang="en-US" sz="2800" dirty="0"/>
              <a:t>vs </a:t>
            </a:r>
            <a:r>
              <a:rPr lang="en-US" sz="2800" i="1" dirty="0"/>
              <a:t>N</a:t>
            </a:r>
            <a:r>
              <a:rPr lang="en-US" sz="2800" dirty="0"/>
              <a:t> and </a:t>
            </a:r>
            <a:r>
              <a:rPr lang="en-US" sz="2800" i="1" dirty="0"/>
              <a:t>Q’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73F38-F91E-427C-B297-49B4969F5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875" y="3971924"/>
                <a:ext cx="8096250" cy="101917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1.5±0.5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+5.5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14 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𝑡𝑢𝑟𝑛𝑠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±0.5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73F38-F91E-427C-B297-49B4969F5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3971924"/>
                <a:ext cx="8096250" cy="10191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29BA2-0A90-4E78-9816-3D0640B6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5CE6-17A7-4A53-A43D-3D6237FB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0D63-6C72-4F80-9096-2819E08D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7C4669-E53D-48F0-B78E-F3F2C6BB9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87694"/>
              </p:ext>
            </p:extLst>
          </p:nvPr>
        </p:nvGraphicFramePr>
        <p:xfrm>
          <a:off x="390525" y="1021080"/>
          <a:ext cx="852487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218">
                  <a:extLst>
                    <a:ext uri="{9D8B030D-6E8A-4147-A177-3AD203B41FA5}">
                      <a16:colId xmlns:a16="http://schemas.microsoft.com/office/drawing/2014/main" val="3715461066"/>
                    </a:ext>
                  </a:extLst>
                </a:gridCol>
                <a:gridCol w="2131218">
                  <a:extLst>
                    <a:ext uri="{9D8B030D-6E8A-4147-A177-3AD203B41FA5}">
                      <a16:colId xmlns:a16="http://schemas.microsoft.com/office/drawing/2014/main" val="357357326"/>
                    </a:ext>
                  </a:extLst>
                </a:gridCol>
                <a:gridCol w="2131218">
                  <a:extLst>
                    <a:ext uri="{9D8B030D-6E8A-4147-A177-3AD203B41FA5}">
                      <a16:colId xmlns:a16="http://schemas.microsoft.com/office/drawing/2014/main" val="3875472902"/>
                    </a:ext>
                  </a:extLst>
                </a:gridCol>
                <a:gridCol w="2131218">
                  <a:extLst>
                    <a:ext uri="{9D8B030D-6E8A-4147-A177-3AD203B41FA5}">
                      <a16:colId xmlns:a16="http://schemas.microsoft.com/office/drawing/2014/main" val="412070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Q’=-4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Q’=-12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Q’=-20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9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N=4 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1.5% (1ms)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(3.5 %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</a:rPr>
                        <a:t>extr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1.2% (1ms)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(2.6 %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</a:rPr>
                        <a:t>extr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24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N=14 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3.0% (1ms)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(7.0 %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</a:rPr>
                        <a:t>extr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7.0% (1ms)</a:t>
                      </a:r>
                    </a:p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(16 %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</a:rPr>
                        <a:t>extr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443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BAECA2-E89C-466D-8899-941F32E13A3D}"/>
              </a:ext>
            </a:extLst>
          </p:cNvPr>
          <p:cNvSpPr txBox="1"/>
          <p:nvPr/>
        </p:nvSpPr>
        <p:spPr>
          <a:xfrm>
            <a:off x="452437" y="3587055"/>
            <a:ext cx="28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i.e. for losses after 1 </a:t>
            </a:r>
            <a:r>
              <a:rPr lang="en-US" sz="1800" b="1" dirty="0" err="1"/>
              <a:t>ms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AA11D-552F-49A7-A74B-B44DB0FFCF42}"/>
              </a:ext>
            </a:extLst>
          </p:cNvPr>
          <p:cNvSpPr txBox="1"/>
          <p:nvPr/>
        </p:nvSpPr>
        <p:spPr>
          <a:xfrm>
            <a:off x="390525" y="4949130"/>
            <a:ext cx="80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Compare with the </a:t>
            </a:r>
            <a:r>
              <a:rPr lang="en-US" sz="1800" b="1" dirty="0" err="1"/>
              <a:t>Tevatron</a:t>
            </a:r>
            <a:r>
              <a:rPr lang="en-US" sz="1800" b="1" dirty="0"/>
              <a:t> at </a:t>
            </a:r>
            <a:r>
              <a:rPr lang="en-US" sz="1800" b="1" dirty="0" err="1"/>
              <a:t>inj</a:t>
            </a:r>
            <a:r>
              <a:rPr lang="en-US" sz="1800" b="1" dirty="0"/>
              <a:t>, ramp and squeeze (long-range beam-beam)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47B70-7394-4A65-A003-D9BB6713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5479212"/>
            <a:ext cx="8429625" cy="100926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777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F829-AD20-45DA-AB36-12A9DE75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978"/>
            <a:ext cx="8686800" cy="641739"/>
          </a:xfrm>
        </p:spPr>
        <p:txBody>
          <a:bodyPr/>
          <a:lstStyle/>
          <a:p>
            <a:r>
              <a:rPr lang="en-US" sz="2800" dirty="0"/>
              <a:t>Also : is the footprint “shrinkage” = (</a:t>
            </a:r>
            <a:r>
              <a:rPr lang="en-US" sz="2800" dirty="0" err="1"/>
              <a:t>dP</a:t>
            </a:r>
            <a:r>
              <a:rPr lang="en-US" sz="2800" dirty="0"/>
              <a:t>/P)</a:t>
            </a:r>
            <a:r>
              <a:rPr lang="en-US" sz="2000" b="0" dirty="0" err="1"/>
              <a:t>x</a:t>
            </a:r>
            <a:r>
              <a:rPr lang="en-US" sz="2800" i="1" dirty="0" err="1"/>
              <a:t>Q</a:t>
            </a:r>
            <a:r>
              <a:rPr lang="en-US" sz="2800" i="1" dirty="0"/>
              <a:t>’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29BA2-0A90-4E78-9816-3D0640B6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08/05/2019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5CE6-17A7-4A53-A43D-3D6237FB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Booster '19 | S09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0D63-6C72-4F80-9096-2819E08D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AA11D-552F-49A7-A74B-B44DB0FFCF42}"/>
              </a:ext>
            </a:extLst>
          </p:cNvPr>
          <p:cNvSpPr txBox="1"/>
          <p:nvPr/>
        </p:nvSpPr>
        <p:spPr>
          <a:xfrm>
            <a:off x="452437" y="5859844"/>
            <a:ext cx="809625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Why  </a:t>
            </a:r>
            <a:r>
              <a:rPr lang="en-US" sz="1800" b="1" dirty="0" err="1"/>
              <a:t>dQ_x</a:t>
            </a:r>
            <a:r>
              <a:rPr lang="en-US" sz="1800" b="1" dirty="0"/>
              <a:t> &lt;&lt; </a:t>
            </a:r>
            <a:r>
              <a:rPr lang="en-US" sz="1800" b="1" dirty="0" err="1"/>
              <a:t>dQ_y</a:t>
            </a:r>
            <a:r>
              <a:rPr lang="en-US" sz="1800" b="1" dirty="0"/>
              <a:t>? Why does Q’ footprint reduction scale with </a:t>
            </a:r>
            <a:r>
              <a:rPr lang="en-US" sz="1800" b="1" dirty="0" err="1"/>
              <a:t>N_turns</a:t>
            </a:r>
            <a:r>
              <a:rPr lang="en-US" sz="1800" b="1" dirty="0"/>
              <a:t>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B15A8CD-678E-435E-90BA-E8171B94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1121"/>
            <a:ext cx="8672513" cy="4987867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For N=4 turns: </a:t>
            </a:r>
          </a:p>
          <a:p>
            <a:pPr lvl="1"/>
            <a:r>
              <a:rPr lang="en-US" dirty="0"/>
              <a:t>Change of chromaticity </a:t>
            </a:r>
            <a:r>
              <a:rPr lang="en-US" dirty="0" err="1"/>
              <a:t>dQ</a:t>
            </a:r>
            <a:r>
              <a:rPr lang="en-US" dirty="0"/>
              <a:t>’=20-6=14 units</a:t>
            </a:r>
          </a:p>
          <a:p>
            <a:pPr lvl="1"/>
            <a:r>
              <a:rPr lang="en-US" dirty="0"/>
              <a:t>Reduction of the 90% transmission tune area </a:t>
            </a:r>
            <a:r>
              <a:rPr lang="en-US" dirty="0" err="1"/>
              <a:t>dQ_x</a:t>
            </a:r>
            <a:r>
              <a:rPr lang="en-US" dirty="0"/>
              <a:t>=0.02, </a:t>
            </a:r>
            <a:r>
              <a:rPr lang="en-US" dirty="0" err="1"/>
              <a:t>dQ_y</a:t>
            </a:r>
            <a:r>
              <a:rPr lang="en-US" dirty="0"/>
              <a:t>=0.05</a:t>
            </a:r>
          </a:p>
          <a:p>
            <a:pPr lvl="1"/>
            <a:r>
              <a:rPr lang="en-US" dirty="0"/>
              <a:t>Rms energy spread at </a:t>
            </a:r>
            <a:r>
              <a:rPr lang="en-US" dirty="0" err="1"/>
              <a:t>inj</a:t>
            </a:r>
            <a:r>
              <a:rPr lang="en-US" dirty="0"/>
              <a:t> ~0.0017</a:t>
            </a:r>
          </a:p>
          <a:p>
            <a:pPr lvl="1"/>
            <a:r>
              <a:rPr lang="en-US" dirty="0"/>
              <a:t>So, in the units of </a:t>
            </a:r>
            <a:r>
              <a:rPr lang="en-US" dirty="0" err="1"/>
              <a:t>dQ</a:t>
            </a:r>
            <a:r>
              <a:rPr lang="en-US" dirty="0"/>
              <a:t>’(</a:t>
            </a:r>
            <a:r>
              <a:rPr lang="en-US" dirty="0" err="1"/>
              <a:t>dP</a:t>
            </a:r>
            <a:r>
              <a:rPr lang="en-US" dirty="0"/>
              <a:t>/P) : </a:t>
            </a:r>
            <a:r>
              <a:rPr lang="en-US" dirty="0" err="1">
                <a:solidFill>
                  <a:srgbClr val="C00000"/>
                </a:solidFill>
              </a:rPr>
              <a:t>dQ_x</a:t>
            </a:r>
            <a:r>
              <a:rPr lang="en-US" dirty="0">
                <a:solidFill>
                  <a:srgbClr val="C00000"/>
                </a:solidFill>
              </a:rPr>
              <a:t>=0.8 and </a:t>
            </a:r>
            <a:r>
              <a:rPr lang="en-US" dirty="0" err="1">
                <a:solidFill>
                  <a:srgbClr val="C00000"/>
                </a:solidFill>
              </a:rPr>
              <a:t>dQ_y</a:t>
            </a:r>
            <a:r>
              <a:rPr lang="en-US" dirty="0">
                <a:solidFill>
                  <a:srgbClr val="C00000"/>
                </a:solidFill>
              </a:rPr>
              <a:t>=2.1</a:t>
            </a:r>
          </a:p>
          <a:p>
            <a:r>
              <a:rPr lang="en-US" dirty="0">
                <a:solidFill>
                  <a:srgbClr val="0000FF"/>
                </a:solidFill>
              </a:rPr>
              <a:t>For N=14 turns: </a:t>
            </a:r>
          </a:p>
          <a:p>
            <a:pPr lvl="1"/>
            <a:r>
              <a:rPr lang="en-US" dirty="0"/>
              <a:t>Change of chromaticity </a:t>
            </a:r>
            <a:r>
              <a:rPr lang="en-US" dirty="0" err="1"/>
              <a:t>dQ</a:t>
            </a:r>
            <a:r>
              <a:rPr lang="en-US" dirty="0"/>
              <a:t>’=20-12=8 units</a:t>
            </a:r>
          </a:p>
          <a:p>
            <a:pPr lvl="1"/>
            <a:r>
              <a:rPr lang="en-US" dirty="0"/>
              <a:t>Reduction of the 90% transmission tune area </a:t>
            </a:r>
            <a:r>
              <a:rPr lang="en-US" dirty="0" err="1"/>
              <a:t>dQ_x</a:t>
            </a:r>
            <a:r>
              <a:rPr lang="en-US" dirty="0"/>
              <a:t>=0.05, </a:t>
            </a:r>
            <a:r>
              <a:rPr lang="en-US" dirty="0" err="1"/>
              <a:t>dQ_y</a:t>
            </a:r>
            <a:r>
              <a:rPr lang="en-US" dirty="0"/>
              <a:t>=0.1</a:t>
            </a:r>
          </a:p>
          <a:p>
            <a:pPr lvl="1"/>
            <a:r>
              <a:rPr lang="en-US" dirty="0"/>
              <a:t>Rms energy spread at </a:t>
            </a:r>
            <a:r>
              <a:rPr lang="en-US" dirty="0" err="1"/>
              <a:t>inj</a:t>
            </a:r>
            <a:r>
              <a:rPr lang="en-US" dirty="0"/>
              <a:t> ~0.0017</a:t>
            </a:r>
          </a:p>
          <a:p>
            <a:pPr lvl="1"/>
            <a:r>
              <a:rPr lang="en-US" dirty="0"/>
              <a:t>So, in the units of </a:t>
            </a:r>
            <a:r>
              <a:rPr lang="en-US" dirty="0" err="1"/>
              <a:t>dQ</a:t>
            </a:r>
            <a:r>
              <a:rPr lang="en-US" dirty="0"/>
              <a:t>’(</a:t>
            </a:r>
            <a:r>
              <a:rPr lang="en-US" dirty="0" err="1"/>
              <a:t>dP</a:t>
            </a:r>
            <a:r>
              <a:rPr lang="en-US" dirty="0"/>
              <a:t>/P) : </a:t>
            </a:r>
            <a:r>
              <a:rPr lang="en-US" dirty="0" err="1">
                <a:solidFill>
                  <a:srgbClr val="C00000"/>
                </a:solidFill>
              </a:rPr>
              <a:t>dQ_x</a:t>
            </a:r>
            <a:r>
              <a:rPr lang="en-US" dirty="0">
                <a:solidFill>
                  <a:srgbClr val="C00000"/>
                </a:solidFill>
              </a:rPr>
              <a:t>=3.7 and </a:t>
            </a:r>
            <a:r>
              <a:rPr lang="en-US" dirty="0" err="1">
                <a:solidFill>
                  <a:srgbClr val="C00000"/>
                </a:solidFill>
              </a:rPr>
              <a:t>dQ_y</a:t>
            </a:r>
            <a:r>
              <a:rPr lang="en-US" dirty="0">
                <a:solidFill>
                  <a:srgbClr val="C00000"/>
                </a:solidFill>
              </a:rPr>
              <a:t>=7.4</a:t>
            </a:r>
          </a:p>
          <a:p>
            <a:pPr lvl="1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1B23C0-D234-435F-9252-F3BCDCDF78AF}"/>
              </a:ext>
            </a:extLst>
          </p:cNvPr>
          <p:cNvSpPr txBox="1"/>
          <p:nvPr/>
        </p:nvSpPr>
        <p:spPr>
          <a:xfrm>
            <a:off x="242887" y="6197709"/>
            <a:ext cx="890111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Three effects: </a:t>
            </a:r>
            <a:r>
              <a:rPr lang="en-US" sz="1600" i="1" dirty="0" err="1">
                <a:solidFill>
                  <a:srgbClr val="C00000"/>
                </a:solidFill>
              </a:rPr>
              <a:t>dQ</a:t>
            </a:r>
            <a:r>
              <a:rPr lang="en-US" sz="1600" i="1" dirty="0">
                <a:solidFill>
                  <a:srgbClr val="C00000"/>
                </a:solidFill>
              </a:rPr>
              <a:t> due to Q’, </a:t>
            </a:r>
            <a:r>
              <a:rPr lang="en-US" sz="1600" i="1" dirty="0" err="1">
                <a:solidFill>
                  <a:srgbClr val="C00000"/>
                </a:solidFill>
              </a:rPr>
              <a:t>dQ</a:t>
            </a:r>
            <a:r>
              <a:rPr lang="en-US" sz="1600" i="1" dirty="0">
                <a:solidFill>
                  <a:srgbClr val="C00000"/>
                </a:solidFill>
              </a:rPr>
              <a:t> due to SC for particles off center due to </a:t>
            </a:r>
            <a:r>
              <a:rPr lang="en-US" sz="1600" i="1" dirty="0" err="1">
                <a:solidFill>
                  <a:srgbClr val="C00000"/>
                </a:solidFill>
              </a:rPr>
              <a:t>D_x</a:t>
            </a:r>
            <a:r>
              <a:rPr lang="en-US" sz="1600" i="1" dirty="0">
                <a:solidFill>
                  <a:srgbClr val="C00000"/>
                </a:solidFill>
              </a:rPr>
              <a:t>(</a:t>
            </a:r>
            <a:r>
              <a:rPr lang="en-US" sz="1600" i="1" dirty="0" err="1">
                <a:solidFill>
                  <a:srgbClr val="C00000"/>
                </a:solidFill>
              </a:rPr>
              <a:t>dP</a:t>
            </a:r>
            <a:r>
              <a:rPr lang="en-US" sz="1600" i="1" dirty="0">
                <a:solidFill>
                  <a:srgbClr val="C00000"/>
                </a:solidFill>
              </a:rPr>
              <a:t>/P), </a:t>
            </a:r>
            <a:r>
              <a:rPr lang="en-US" sz="1600" i="1" dirty="0" err="1">
                <a:solidFill>
                  <a:srgbClr val="C00000"/>
                </a:solidFill>
              </a:rPr>
              <a:t>dQ_SC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tuneshift</a:t>
            </a:r>
            <a:r>
              <a:rPr lang="en-US" sz="1600" i="1" dirty="0">
                <a:solidFill>
                  <a:srgbClr val="C00000"/>
                </a:solidFill>
              </a:rPr>
              <a:t> due to long oscillations along the bunch for particles with </a:t>
            </a:r>
            <a:r>
              <a:rPr lang="en-US" sz="1600" i="1" dirty="0" err="1">
                <a:solidFill>
                  <a:srgbClr val="C00000"/>
                </a:solidFill>
              </a:rPr>
              <a:t>dP</a:t>
            </a:r>
            <a:r>
              <a:rPr lang="en-US" sz="1600" i="1" dirty="0">
                <a:solidFill>
                  <a:srgbClr val="C00000"/>
                </a:solidFill>
              </a:rPr>
              <a:t>/P…</a:t>
            </a:r>
          </a:p>
        </p:txBody>
      </p:sp>
    </p:spTree>
    <p:extLst>
      <p:ext uri="{BB962C8B-B14F-4D97-AF65-F5344CB8AC3E}">
        <p14:creationId xmlns:p14="http://schemas.microsoft.com/office/powerpoint/2010/main" val="271819888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17834</TotalTime>
  <Words>2165</Words>
  <Application>Microsoft Office PowerPoint</Application>
  <PresentationFormat>On-screen Show (4:3)</PresentationFormat>
  <Paragraphs>386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Helvetica</vt:lpstr>
      <vt:lpstr>Symbol</vt:lpstr>
      <vt:lpstr>Times New Roman</vt:lpstr>
      <vt:lpstr>FNAL_TemplateMac_060514</vt:lpstr>
      <vt:lpstr>Fermilab: Footer Only</vt:lpstr>
      <vt:lpstr>Booster Beam Studies 2019 S.09: Tune Scans, Instensity Scans</vt:lpstr>
      <vt:lpstr>S.09:  Dependencies of SC effects – Original Plan</vt:lpstr>
      <vt:lpstr>S.09:  Dependencies of SC effects – Actual Plan</vt:lpstr>
      <vt:lpstr>S.09: (Thur 06/27 data) Q’=-6 N_p=4 turns</vt:lpstr>
      <vt:lpstr>S.09: (Thur data) Q’=-20 N_p=4 turns</vt:lpstr>
      <vt:lpstr>S.09: (Thur data) Q’=-12 N_p=14 turns</vt:lpstr>
      <vt:lpstr>S.09: (Thur data) Q’=-20 N_p=14 turns</vt:lpstr>
      <vt:lpstr>Approx. Scaling dN/N vs N and Q’</vt:lpstr>
      <vt:lpstr>Also : is the footprint “shrinkage” = (dP/P)xQ’ ?</vt:lpstr>
      <vt:lpstr>Kyiomi looked at 9BT CH=-20, IPM data from 0 to 512 turns (first 1msec)</vt:lpstr>
      <vt:lpstr>PowerPoint Presentation</vt:lpstr>
      <vt:lpstr>Intensity Scans: MW Emittances (8 GeV, extr. beam, 95%)</vt:lpstr>
      <vt:lpstr>Intensity Scans: Losses and MW Emittances (rms)</vt:lpstr>
      <vt:lpstr>Intensity Scans: Losses and Chromaticity</vt:lpstr>
      <vt:lpstr>Intensity Scans: Emittances and Chromaticity</vt:lpstr>
      <vt:lpstr>Acceptance</vt:lpstr>
      <vt:lpstr>Nominal Chromaticity – Emit Loss vs Charge Density</vt:lpstr>
      <vt:lpstr>Important issues/notes :  a) on chromaticity Q’ b) on the ionization profile monitor (IPM) c) on ultimate beam out of Booster “now and then”</vt:lpstr>
      <vt:lpstr>Measured Q’ (Jeff) </vt:lpstr>
      <vt:lpstr>On the Booster chromaticity : model vs reality </vt:lpstr>
      <vt:lpstr>S.09: (Thur data) gap in IPM V data stream – very helpful!</vt:lpstr>
      <vt:lpstr>IPM</vt:lpstr>
      <vt:lpstr>IPM and MW Emittances vs Intensity</vt:lpstr>
      <vt:lpstr>Ratio of IPM / MW Emittances : Three questions</vt:lpstr>
      <vt:lpstr>IPM vs MW (ionization profile monitor vs multiwire chamber)</vt:lpstr>
      <vt:lpstr>S.09: (Fri data) 6e12 ppp – Booster record?</vt:lpstr>
      <vt:lpstr>(Tentative) Summary of S09 Study :</vt:lpstr>
      <vt:lpstr>Back up slides</vt:lpstr>
      <vt:lpstr>(Chandra to Kornilov) On the end of Capture parameters</vt:lpstr>
      <vt:lpstr>Tunes vs currents (VS and Kyiomi)</vt:lpstr>
      <vt:lpstr>Extra Analysis by Kiyomi</vt:lpstr>
      <vt:lpstr>Scan data</vt:lpstr>
      <vt:lpstr>2BT</vt:lpstr>
      <vt:lpstr>4BT</vt:lpstr>
      <vt:lpstr>9BT</vt:lpstr>
      <vt:lpstr>14BT</vt:lpstr>
      <vt:lpstr>Jeff Slides</vt:lpstr>
      <vt:lpstr>Emittance &amp; Losses, Nominal Chromaticity</vt:lpstr>
      <vt:lpstr>Emittance &amp; Losses, Nominal Chromaticity</vt:lpstr>
      <vt:lpstr>Emittance &amp; Losses, Nominal Chromaticity</vt:lpstr>
      <vt:lpstr>Emittance &amp; Losses, -20 Chromaticity</vt:lpstr>
      <vt:lpstr>Nominal Chromaticity – Emit Loss vs Charge Density</vt:lpstr>
      <vt:lpstr>Nominal Chromaticity – Emit Loss vs Charge Density</vt:lpstr>
      <vt:lpstr>-20 Chromaticity – Emit Loss vs Charge Density</vt:lpstr>
      <vt:lpstr>Kyiomi analysis #2</vt:lpstr>
      <vt:lpstr>Looked at 9BT CH=-20, IPM data from 0 to 512 turns (first 1msec)</vt:lpstr>
      <vt:lpstr>PowerPoint Presentation</vt:lpstr>
      <vt:lpstr>PowerPoint Presentation</vt:lpstr>
      <vt:lpstr>Example of IPM signals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Beam Studies 2019 (proposal)</dc:title>
  <dc:creator>Vladimir Shiltsev x5241 11340N</dc:creator>
  <cp:lastModifiedBy>Vladimir Shiltsev x5241 11340N</cp:lastModifiedBy>
  <cp:revision>123</cp:revision>
  <cp:lastPrinted>2019-07-31T18:22:41Z</cp:lastPrinted>
  <dcterms:created xsi:type="dcterms:W3CDTF">2018-11-15T16:36:32Z</dcterms:created>
  <dcterms:modified xsi:type="dcterms:W3CDTF">2019-08-05T13:54:31Z</dcterms:modified>
</cp:coreProperties>
</file>