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  <p:sldMasterId id="2147483682" r:id="rId2"/>
    <p:sldMasterId id="2147483689" r:id="rId3"/>
  </p:sldMasterIdLst>
  <p:notesMasterIdLst>
    <p:notesMasterId r:id="rId27"/>
  </p:notesMasterIdLst>
  <p:handoutMasterIdLst>
    <p:handoutMasterId r:id="rId28"/>
  </p:handoutMasterIdLst>
  <p:sldIdLst>
    <p:sldId id="257" r:id="rId4"/>
    <p:sldId id="355" r:id="rId5"/>
    <p:sldId id="381" r:id="rId6"/>
    <p:sldId id="358" r:id="rId7"/>
    <p:sldId id="360" r:id="rId8"/>
    <p:sldId id="357" r:id="rId9"/>
    <p:sldId id="383" r:id="rId10"/>
    <p:sldId id="362" r:id="rId11"/>
    <p:sldId id="364" r:id="rId12"/>
    <p:sldId id="367" r:id="rId13"/>
    <p:sldId id="375" r:id="rId14"/>
    <p:sldId id="374" r:id="rId15"/>
    <p:sldId id="363" r:id="rId16"/>
    <p:sldId id="384" r:id="rId17"/>
    <p:sldId id="369" r:id="rId18"/>
    <p:sldId id="376" r:id="rId19"/>
    <p:sldId id="385" r:id="rId20"/>
    <p:sldId id="372" r:id="rId21"/>
    <p:sldId id="379" r:id="rId22"/>
    <p:sldId id="380" r:id="rId23"/>
    <p:sldId id="377" r:id="rId24"/>
    <p:sldId id="386" r:id="rId25"/>
    <p:sldId id="37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61A5"/>
    <a:srgbClr val="A6620A"/>
    <a:srgbClr val="817842"/>
    <a:srgbClr val="08408F"/>
    <a:srgbClr val="00C500"/>
    <a:srgbClr val="000000"/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97" autoAdjust="0"/>
  </p:normalViewPr>
  <p:slideViewPr>
    <p:cSldViewPr snapToGrid="0" snapToObjects="1">
      <p:cViewPr varScale="1">
        <p:scale>
          <a:sx n="105" d="100"/>
          <a:sy n="105" d="100"/>
        </p:scale>
        <p:origin x="-10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E3D63-3736-4C4E-AB04-209697AA3F1D}" type="datetimeFigureOut">
              <a:rPr lang="en-US" smtClean="0"/>
              <a:t>31/07/19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7A913-AEED-C94E-9E4F-303397762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33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5EA84-FFB4-084B-AE60-80C7C8044CD1}" type="datetimeFigureOut">
              <a:rPr lang="en-US" smtClean="0"/>
              <a:pPr/>
              <a:t>31/07/19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6CC36-56F3-6D4F-901D-D35474FAD2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0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6CC36-56F3-6D4F-901D-D35474FAD232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84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defTabSz="457200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BC2E6FDE-E650-4FCA-924B-1FF30E1E55A2}" type="slidenum">
              <a:rPr lang="en-US" altLang="en-US" sz="1400">
                <a:ea typeface="Geneva" pitchFamily="121" charset="-128"/>
              </a:rPr>
              <a:pPr algn="r" defTabSz="457200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</a:t>
            </a:fld>
            <a:endParaRPr lang="en-US" altLang="en-US" sz="1400">
              <a:ea typeface="Geneva" pitchFamily="121" charset="-128"/>
            </a:endParaRPr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5720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1E64C6FB-87A0-42BB-B506-B42340131B1B}" type="slidenum">
              <a:rPr lang="en-US" altLang="en-US" sz="1400">
                <a:ea typeface="Geneva" pitchFamily="121" charset="-128"/>
              </a:rPr>
              <a:pPr algn="r" defTabSz="457200" fontAlgn="base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</a:t>
            </a:fld>
            <a:endParaRPr lang="en-US" altLang="en-US" sz="1400">
              <a:ea typeface="Geneva" pitchFamily="121" charset="-128"/>
            </a:endParaRPr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>
              <a:solidFill>
                <a:prstClr val="black"/>
              </a:solidFill>
              <a:latin typeface="Calibri" panose="020F0502020204030204" pitchFamily="34" charset="0"/>
              <a:ea typeface="Geneva" pitchFamily="12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9288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  <p:pic>
        <p:nvPicPr>
          <p:cNvPr id="3" name="Picture 2" descr="logo-fnal-m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06" y="4955650"/>
            <a:ext cx="3601420" cy="66548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7D1C-09F5-40F0-8CF9-2DBCCF8E11F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31/07/19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3B09-1BC2-47EA-AA28-59D64075E71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1832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7D1C-09F5-40F0-8CF9-2DBCCF8E11F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31/07/19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3B09-1BC2-47EA-AA28-59D64075E71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7117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7D1C-09F5-40F0-8CF9-2DBCCF8E11F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31/07/19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3B09-1BC2-47EA-AA28-59D64075E71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5507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7D1C-09F5-40F0-8CF9-2DBCCF8E11F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31/07/19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3B09-1BC2-47EA-AA28-59D64075E71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6453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7D1C-09F5-40F0-8CF9-2DBCCF8E11F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31/07/19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3B09-1BC2-47EA-AA28-59D64075E71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282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7D1C-09F5-40F0-8CF9-2DBCCF8E11F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31/07/19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3B09-1BC2-47EA-AA28-59D64075E71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3433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7D1C-09F5-40F0-8CF9-2DBCCF8E11F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31/07/19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3B09-1BC2-47EA-AA28-59D64075E71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8981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7D1C-09F5-40F0-8CF9-2DBCCF8E11F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31/07/19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3B09-1BC2-47EA-AA28-59D64075E71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3967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7D1C-09F5-40F0-8CF9-2DBCCF8E11F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31/07/19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3B09-1BC2-47EA-AA28-59D64075E71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5175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7D1C-09F5-40F0-8CF9-2DBCCF8E11F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31/07/19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3B09-1BC2-47EA-AA28-59D64075E71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8191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31/07/19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7D1C-09F5-40F0-8CF9-2DBCCF8E11F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31/07/19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3B09-1BC2-47EA-AA28-59D64075E71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67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33493"/>
            <a:ext cx="8226854" cy="528507"/>
          </a:xfrm>
        </p:spPr>
        <p:txBody>
          <a:bodyPr>
            <a:normAutofit/>
          </a:bodyPr>
          <a:lstStyle>
            <a:lvl1pPr algn="ctr">
              <a:defRPr sz="2600" b="1" u="sng">
                <a:solidFill>
                  <a:srgbClr val="08408F"/>
                </a:solidFill>
                <a:latin typeface="Calibri"/>
                <a:cs typeface="Calibri"/>
              </a:defRPr>
            </a:lvl1pPr>
          </a:lstStyle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14400"/>
            <a:ext cx="8226854" cy="5078628"/>
          </a:xfrm>
        </p:spPr>
        <p:txBody>
          <a:bodyPr>
            <a:normAutofit/>
          </a:bodyPr>
          <a:lstStyle>
            <a:lvl1pPr marL="313200" indent="-241200">
              <a:spcBef>
                <a:spcPts val="1300"/>
              </a:spcBef>
              <a:spcAft>
                <a:spcPts val="400"/>
              </a:spcAft>
              <a:buClrTx/>
              <a:buFont typeface="Courier New"/>
              <a:buChar char="o"/>
              <a:defRPr sz="2000" b="1">
                <a:solidFill>
                  <a:srgbClr val="08408F"/>
                </a:solidFill>
                <a:latin typeface="Calibri"/>
                <a:cs typeface="Calibri"/>
              </a:defRPr>
            </a:lvl1pPr>
            <a:lvl2pPr marL="522000" indent="-205200">
              <a:spcBef>
                <a:spcPts val="0"/>
              </a:spcBef>
              <a:spcAft>
                <a:spcPts val="400"/>
              </a:spcAft>
              <a:buClrTx/>
              <a:defRPr sz="1800">
                <a:solidFill>
                  <a:srgbClr val="000000"/>
                </a:solidFill>
                <a:latin typeface="Calibri"/>
                <a:cs typeface="Calibri"/>
              </a:defRPr>
            </a:lvl2pPr>
            <a:lvl3pPr marL="734400" indent="-252000">
              <a:spcBef>
                <a:spcPts val="0"/>
              </a:spcBef>
              <a:spcAft>
                <a:spcPts val="200"/>
              </a:spcAft>
              <a:buClrTx/>
              <a:buFont typeface="Lucida Grande"/>
              <a:buChar char="−"/>
              <a:defRPr sz="1800">
                <a:latin typeface="Calibri"/>
                <a:cs typeface="Calibri"/>
              </a:defRPr>
            </a:lvl3pPr>
            <a:lvl4pPr>
              <a:defRPr sz="2400">
                <a:latin typeface="Calibri"/>
                <a:cs typeface="Calibri"/>
              </a:defRPr>
            </a:lvl4pPr>
            <a:lvl5pPr>
              <a:defRPr sz="2400">
                <a:latin typeface="Calibri"/>
                <a:cs typeface="Calibri"/>
              </a:defRPr>
            </a:lvl5pPr>
          </a:lstStyle>
          <a:p>
            <a:pPr marL="313200" marR="0" lvl="0" indent="-277200" algn="l" defTabSz="9144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Courier New"/>
              <a:buChar char="o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Capstone event, 5 August 2019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416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29/07/19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78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29/07/19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34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29/07/19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608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29/07/19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0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Wednesday, October 23, 2013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44C4D-BEB7-4624-8D2A-34E58A073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857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emf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Capstone event, 5 August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-fnal-md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8" y="6347129"/>
            <a:ext cx="1700695" cy="3142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79" r:id="rId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594D8DC-1801-43BE-B437-DF92E32BA858}" type="datetime1">
              <a:rPr lang="en-US" altLang="en-US">
                <a:ea typeface="Geneva" pitchFamily="121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29/07/19</a:t>
            </a:fld>
            <a:endParaRPr lang="en-US" altLang="en-US">
              <a:ea typeface="Geneva" pitchFamily="121" charset="-128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827BE81-7C2D-481B-BBCE-23778685B2BA}" type="slidenum">
              <a:rPr lang="en-US" altLang="en-US">
                <a:ea typeface="Geneva" pitchFamily="121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ea typeface="Geneva" pitchFamily="121" charset="-128"/>
            </a:endParaRPr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0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B7D1C-09F5-40F0-8CF9-2DBCCF8E11F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31/07/19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23B09-1BC2-47EA-AA28-59D64075E71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094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3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emf"/><Relationship Id="rId3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0.emf"/><Relationship Id="rId3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2.emf"/><Relationship Id="rId3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6042"/>
            <a:ext cx="8226854" cy="139641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Calibri"/>
                <a:cs typeface="Calibri"/>
              </a:rPr>
              <a:t>Lattice Periodicity &amp;</a:t>
            </a:r>
            <a:br>
              <a:rPr lang="en-US" sz="4000" dirty="0" smtClean="0">
                <a:latin typeface="Calibri"/>
                <a:cs typeface="Calibri"/>
              </a:rPr>
            </a:br>
            <a:r>
              <a:rPr lang="en-US" sz="4000" dirty="0" smtClean="0">
                <a:latin typeface="Calibri"/>
                <a:cs typeface="Calibri"/>
              </a:rPr>
              <a:t>Emittance Growth (part I)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467545" y="3391124"/>
            <a:ext cx="8216510" cy="2027543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 smtClean="0">
                <a:solidFill>
                  <a:schemeClr val="tx2"/>
                </a:solidFill>
                <a:latin typeface="Calibri"/>
                <a:cs typeface="Calibri"/>
              </a:rPr>
              <a:t>Y. </a:t>
            </a:r>
            <a:r>
              <a:rPr lang="en-US" sz="2000" dirty="0" err="1">
                <a:solidFill>
                  <a:schemeClr val="tx2"/>
                </a:solidFill>
                <a:latin typeface="Calibri"/>
                <a:cs typeface="Calibri"/>
              </a:rPr>
              <a:t>Alexahin</a:t>
            </a:r>
            <a:r>
              <a:rPr lang="en-US" sz="2000" dirty="0">
                <a:solidFill>
                  <a:schemeClr val="tx2"/>
                </a:solidFill>
                <a:latin typeface="Calibri"/>
                <a:cs typeface="Calibri"/>
              </a:rPr>
              <a:t>, </a:t>
            </a:r>
            <a:r>
              <a:rPr lang="en-US" sz="2000" b="1" u="sng" dirty="0">
                <a:solidFill>
                  <a:schemeClr val="tx2"/>
                </a:solidFill>
                <a:latin typeface="Calibri"/>
                <a:cs typeface="Calibri"/>
              </a:rPr>
              <a:t>H</a:t>
            </a:r>
            <a:r>
              <a:rPr lang="en-US" sz="2000" b="1" u="sng" dirty="0" smtClean="0">
                <a:solidFill>
                  <a:schemeClr val="tx2"/>
                </a:solidFill>
                <a:latin typeface="Calibri"/>
                <a:cs typeface="Calibri"/>
              </a:rPr>
              <a:t>. Bartosik</a:t>
            </a:r>
            <a:r>
              <a:rPr lang="en-US" sz="2000" dirty="0" smtClean="0">
                <a:solidFill>
                  <a:schemeClr val="tx2"/>
                </a:solidFill>
                <a:latin typeface="Calibri"/>
                <a:cs typeface="Calibri"/>
              </a:rPr>
              <a:t>,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Calibri"/>
                <a:cs typeface="Calibri"/>
              </a:rPr>
              <a:t>C. </a:t>
            </a:r>
            <a:r>
              <a:rPr lang="en-US" sz="2000" dirty="0" err="1">
                <a:solidFill>
                  <a:schemeClr val="tx2"/>
                </a:solidFill>
                <a:latin typeface="Calibri"/>
                <a:cs typeface="Calibri"/>
              </a:rPr>
              <a:t>Bhat</a:t>
            </a:r>
            <a:r>
              <a:rPr lang="en-US" sz="2000" dirty="0">
                <a:solidFill>
                  <a:schemeClr val="tx2"/>
                </a:solidFill>
                <a:latin typeface="Calibri"/>
                <a:cs typeface="Calibri"/>
              </a:rPr>
              <a:t>, </a:t>
            </a:r>
            <a:r>
              <a:rPr lang="en-US" sz="2000" dirty="0" smtClean="0">
                <a:solidFill>
                  <a:schemeClr val="tx2"/>
                </a:solidFill>
                <a:latin typeface="Calibri"/>
                <a:cs typeface="Calibri"/>
              </a:rPr>
              <a:t> D. </a:t>
            </a:r>
            <a:r>
              <a:rPr lang="en-US" sz="2000" dirty="0" err="1" smtClean="0">
                <a:solidFill>
                  <a:schemeClr val="tx2"/>
                </a:solidFill>
                <a:latin typeface="Calibri"/>
                <a:cs typeface="Calibri"/>
              </a:rPr>
              <a:t>Bruhwiler</a:t>
            </a:r>
            <a:r>
              <a:rPr lang="en-US" sz="2000" dirty="0" smtClean="0">
                <a:solidFill>
                  <a:schemeClr val="tx2"/>
                </a:solidFill>
                <a:latin typeface="Calibri"/>
                <a:cs typeface="Calibri"/>
              </a:rPr>
              <a:t>, M</a:t>
            </a:r>
            <a:r>
              <a:rPr lang="en-US" sz="2000" dirty="0">
                <a:solidFill>
                  <a:schemeClr val="tx2"/>
                </a:solidFill>
                <a:latin typeface="Calibri"/>
                <a:cs typeface="Calibri"/>
              </a:rPr>
              <a:t>. </a:t>
            </a:r>
            <a:r>
              <a:rPr lang="en-US" sz="2000" dirty="0" err="1">
                <a:solidFill>
                  <a:schemeClr val="tx2"/>
                </a:solidFill>
                <a:latin typeface="Calibri"/>
                <a:cs typeface="Calibri"/>
              </a:rPr>
              <a:t>Carlà</a:t>
            </a:r>
            <a:r>
              <a:rPr lang="en-US" sz="2000" dirty="0">
                <a:solidFill>
                  <a:schemeClr val="tx2"/>
                </a:solidFill>
                <a:latin typeface="Calibri"/>
                <a:cs typeface="Calibri"/>
              </a:rPr>
              <a:t>, S. </a:t>
            </a:r>
            <a:r>
              <a:rPr lang="en-US" sz="2000" dirty="0" err="1">
                <a:solidFill>
                  <a:schemeClr val="tx2"/>
                </a:solidFill>
                <a:latin typeface="Calibri"/>
                <a:cs typeface="Calibri"/>
              </a:rPr>
              <a:t>Chaurize</a:t>
            </a:r>
            <a:r>
              <a:rPr lang="en-US" sz="2000" dirty="0">
                <a:solidFill>
                  <a:schemeClr val="tx2"/>
                </a:solidFill>
                <a:latin typeface="Calibri"/>
                <a:cs typeface="Calibri"/>
              </a:rPr>
              <a:t>, J. </a:t>
            </a:r>
            <a:r>
              <a:rPr lang="en-US" sz="2000" dirty="0" err="1">
                <a:solidFill>
                  <a:schemeClr val="tx2"/>
                </a:solidFill>
                <a:latin typeface="Calibri"/>
                <a:cs typeface="Calibri"/>
              </a:rPr>
              <a:t>Edelen</a:t>
            </a:r>
            <a:r>
              <a:rPr lang="en-US" sz="2000" dirty="0" smtClean="0">
                <a:solidFill>
                  <a:schemeClr val="tx2"/>
                </a:solidFill>
                <a:latin typeface="Calibri"/>
                <a:cs typeface="Calibri"/>
              </a:rPr>
              <a:t>, </a:t>
            </a:r>
            <a:endParaRPr lang="en-US" sz="2000" dirty="0">
              <a:solidFill>
                <a:schemeClr val="tx2"/>
              </a:solidFill>
              <a:latin typeface="Calibri"/>
              <a:cs typeface="Calibri"/>
            </a:endParaRPr>
          </a:p>
          <a:p>
            <a:pPr algn="ctr">
              <a:spcBef>
                <a:spcPts val="0"/>
              </a:spcBef>
            </a:pPr>
            <a:r>
              <a:rPr lang="en-US" sz="2000" dirty="0" smtClean="0">
                <a:solidFill>
                  <a:schemeClr val="tx2"/>
                </a:solidFill>
                <a:latin typeface="Calibri"/>
                <a:cs typeface="Calibri"/>
              </a:rPr>
              <a:t>J</a:t>
            </a:r>
            <a:r>
              <a:rPr lang="en-US" sz="2000" dirty="0">
                <a:solidFill>
                  <a:schemeClr val="tx2"/>
                </a:solidFill>
                <a:latin typeface="Calibri"/>
                <a:cs typeface="Calibri"/>
              </a:rPr>
              <a:t>. Eldred, 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A</a:t>
            </a:r>
            <a:r>
              <a:rPr lang="en-US" sz="2000" b="1" dirty="0" smtClean="0">
                <a:solidFill>
                  <a:schemeClr val="tx2"/>
                </a:solidFill>
                <a:latin typeface="Calibri"/>
                <a:cs typeface="Calibri"/>
              </a:rPr>
              <a:t>. Huschauer</a:t>
            </a:r>
            <a:r>
              <a:rPr lang="en-US" sz="2000" dirty="0">
                <a:solidFill>
                  <a:schemeClr val="tx2"/>
                </a:solidFill>
                <a:latin typeface="Calibri"/>
                <a:cs typeface="Calibri"/>
              </a:rPr>
              <a:t>,</a:t>
            </a:r>
            <a:r>
              <a:rPr lang="en-US" sz="2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Calibri"/>
                <a:cs typeface="Calibri"/>
              </a:rPr>
              <a:t>A</a:t>
            </a:r>
            <a:r>
              <a:rPr lang="en-US" sz="2000" dirty="0" smtClean="0">
                <a:solidFill>
                  <a:schemeClr val="tx2"/>
                </a:solidFill>
                <a:latin typeface="Calibri"/>
                <a:cs typeface="Calibri"/>
              </a:rPr>
              <a:t>. </a:t>
            </a:r>
            <a:r>
              <a:rPr lang="en-US" sz="2000" dirty="0" err="1" smtClean="0">
                <a:solidFill>
                  <a:schemeClr val="tx2"/>
                </a:solidFill>
                <a:latin typeface="Calibri"/>
                <a:cs typeface="Calibri"/>
              </a:rPr>
              <a:t>Saa</a:t>
            </a:r>
            <a:r>
              <a:rPr lang="en-US" sz="2000" dirty="0" smtClean="0">
                <a:solidFill>
                  <a:schemeClr val="tx2"/>
                </a:solidFill>
                <a:latin typeface="Calibri"/>
                <a:cs typeface="Calibri"/>
              </a:rPr>
              <a:t> Hernandez</a:t>
            </a:r>
            <a:r>
              <a:rPr lang="en-US" sz="2000" dirty="0">
                <a:solidFill>
                  <a:schemeClr val="tx2"/>
                </a:solidFill>
                <a:latin typeface="Calibri"/>
                <a:cs typeface="Calibri"/>
              </a:rPr>
              <a:t>, V. </a:t>
            </a:r>
            <a:r>
              <a:rPr lang="en-US" sz="2000" dirty="0" err="1">
                <a:solidFill>
                  <a:schemeClr val="tx2"/>
                </a:solidFill>
                <a:latin typeface="Calibri"/>
                <a:cs typeface="Calibri"/>
              </a:rPr>
              <a:t>Kapin</a:t>
            </a:r>
            <a:r>
              <a:rPr lang="en-US" sz="2000" dirty="0">
                <a:solidFill>
                  <a:schemeClr val="tx2"/>
                </a:solidFill>
                <a:latin typeface="Calibri"/>
                <a:cs typeface="Calibri"/>
              </a:rPr>
              <a:t>, </a:t>
            </a:r>
            <a:r>
              <a:rPr lang="en-US" sz="2000" dirty="0" smtClean="0">
                <a:solidFill>
                  <a:schemeClr val="tx2"/>
                </a:solidFill>
                <a:latin typeface="Calibri"/>
                <a:cs typeface="Calibri"/>
              </a:rPr>
              <a:t>V</a:t>
            </a:r>
            <a:r>
              <a:rPr lang="en-US" sz="2000" dirty="0">
                <a:solidFill>
                  <a:schemeClr val="tx2"/>
                </a:solidFill>
                <a:latin typeface="Calibri"/>
                <a:cs typeface="Calibri"/>
              </a:rPr>
              <a:t>. </a:t>
            </a:r>
            <a:r>
              <a:rPr lang="en-US" sz="2000" dirty="0" err="1">
                <a:solidFill>
                  <a:schemeClr val="tx2"/>
                </a:solidFill>
                <a:latin typeface="Calibri"/>
                <a:cs typeface="Calibri"/>
              </a:rPr>
              <a:t>Kornilov</a:t>
            </a:r>
            <a:r>
              <a:rPr lang="en-US" sz="2000" dirty="0" smtClean="0">
                <a:solidFill>
                  <a:schemeClr val="tx2"/>
                </a:solidFill>
                <a:latin typeface="Calibri"/>
                <a:cs typeface="Calibri"/>
              </a:rPr>
              <a:t>, </a:t>
            </a:r>
            <a:r>
              <a:rPr lang="en-US" sz="2000" dirty="0">
                <a:solidFill>
                  <a:schemeClr val="tx2"/>
                </a:solidFill>
                <a:latin typeface="Calibri"/>
                <a:cs typeface="Calibri"/>
              </a:rPr>
              <a:t>F</a:t>
            </a:r>
            <a:r>
              <a:rPr lang="en-US" sz="2000" dirty="0" smtClean="0">
                <a:solidFill>
                  <a:schemeClr val="tx2"/>
                </a:solidFill>
                <a:latin typeface="Calibri"/>
                <a:cs typeface="Calibri"/>
              </a:rPr>
              <a:t>. Schmidt, </a:t>
            </a:r>
            <a:r>
              <a:rPr lang="en-US" sz="2000" dirty="0" smtClean="0">
                <a:solidFill>
                  <a:schemeClr val="tx2"/>
                </a:solidFill>
                <a:latin typeface="Calibri"/>
                <a:cs typeface="Calibri"/>
              </a:rPr>
              <a:t>K. </a:t>
            </a:r>
            <a:r>
              <a:rPr lang="en-US" sz="2000" dirty="0" err="1" smtClean="0">
                <a:solidFill>
                  <a:schemeClr val="tx2"/>
                </a:solidFill>
                <a:latin typeface="Calibri"/>
                <a:cs typeface="Calibri"/>
              </a:rPr>
              <a:t>Seiya</a:t>
            </a:r>
            <a:r>
              <a:rPr lang="en-US" sz="2000" dirty="0" smtClean="0">
                <a:solidFill>
                  <a:schemeClr val="tx2"/>
                </a:solidFill>
                <a:latin typeface="Calibri"/>
                <a:cs typeface="Calibri"/>
              </a:rPr>
              <a:t>, </a:t>
            </a:r>
            <a:r>
              <a:rPr lang="en-US" sz="2000" dirty="0">
                <a:solidFill>
                  <a:schemeClr val="tx2"/>
                </a:solidFill>
                <a:latin typeface="Calibri"/>
                <a:cs typeface="Calibri"/>
              </a:rPr>
              <a:t>V</a:t>
            </a:r>
            <a:r>
              <a:rPr lang="en-US" sz="2000" dirty="0" smtClean="0">
                <a:solidFill>
                  <a:schemeClr val="tx2"/>
                </a:solidFill>
                <a:latin typeface="Calibri"/>
                <a:cs typeface="Calibri"/>
              </a:rPr>
              <a:t>. </a:t>
            </a:r>
            <a:r>
              <a:rPr lang="en-US" sz="2000" dirty="0" err="1" smtClean="0">
                <a:solidFill>
                  <a:schemeClr val="tx2"/>
                </a:solidFill>
                <a:latin typeface="Calibri"/>
                <a:cs typeface="Calibri"/>
              </a:rPr>
              <a:t>Shiltsev</a:t>
            </a:r>
            <a:r>
              <a:rPr lang="en-US" sz="2000" dirty="0">
                <a:solidFill>
                  <a:schemeClr val="tx2"/>
                </a:solidFill>
                <a:latin typeface="Calibri"/>
                <a:cs typeface="Calibri"/>
              </a:rPr>
              <a:t>, </a:t>
            </a:r>
            <a:r>
              <a:rPr lang="en-US" sz="2000" dirty="0" smtClean="0">
                <a:solidFill>
                  <a:schemeClr val="tx2"/>
                </a:solidFill>
                <a:latin typeface="Calibri"/>
                <a:cs typeface="Calibri"/>
              </a:rPr>
              <a:t>C.Y. Tan, </a:t>
            </a:r>
            <a:r>
              <a:rPr lang="en-US" sz="2000" dirty="0">
                <a:solidFill>
                  <a:schemeClr val="tx2"/>
                </a:solidFill>
                <a:latin typeface="Calibri"/>
                <a:cs typeface="Calibri"/>
              </a:rPr>
              <a:t>K. Triplett, A. </a:t>
            </a:r>
            <a:r>
              <a:rPr lang="en-US" sz="2000" dirty="0" err="1" smtClean="0">
                <a:solidFill>
                  <a:schemeClr val="tx2"/>
                </a:solidFill>
                <a:latin typeface="Calibri"/>
                <a:cs typeface="Calibri"/>
              </a:rPr>
              <a:t>Valishev</a:t>
            </a:r>
            <a:r>
              <a:rPr lang="en-US" sz="2000" dirty="0" smtClean="0">
                <a:solidFill>
                  <a:schemeClr val="tx2"/>
                </a:solidFill>
                <a:latin typeface="Calibri"/>
                <a:cs typeface="Calibri"/>
              </a:rPr>
              <a:t>, </a:t>
            </a:r>
          </a:p>
          <a:p>
            <a:pPr algn="ctr">
              <a:spcBef>
                <a:spcPts val="0"/>
              </a:spcBef>
            </a:pPr>
            <a:r>
              <a:rPr lang="en-US" sz="2000" dirty="0" smtClean="0">
                <a:solidFill>
                  <a:schemeClr val="tx2"/>
                </a:solidFill>
                <a:latin typeface="Calibri"/>
                <a:cs typeface="Calibri"/>
              </a:rPr>
              <a:t>with support from the beam instrumentation group</a:t>
            </a:r>
          </a:p>
          <a:p>
            <a:pPr algn="ctr">
              <a:spcBef>
                <a:spcPts val="0"/>
              </a:spcBef>
            </a:pPr>
            <a:endParaRPr lang="en-US" sz="2000" dirty="0">
              <a:solidFill>
                <a:schemeClr val="tx2"/>
              </a:solidFill>
              <a:latin typeface="Calibri"/>
              <a:cs typeface="Calibri"/>
            </a:endParaRPr>
          </a:p>
          <a:p>
            <a:pPr algn="ctr">
              <a:spcBef>
                <a:spcPts val="0"/>
              </a:spcBef>
            </a:pPr>
            <a:r>
              <a:rPr lang="en-US" sz="2000" dirty="0" smtClean="0">
                <a:solidFill>
                  <a:schemeClr val="tx2"/>
                </a:solidFill>
                <a:latin typeface="Calibri"/>
                <a:cs typeface="Calibri"/>
              </a:rPr>
              <a:t>Capstone event, 5 August 2019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IPM </a:t>
            </a:r>
            <a:r>
              <a:rPr lang="en-US" dirty="0" smtClean="0"/>
              <a:t>data – </a:t>
            </a:r>
            <a:r>
              <a:rPr lang="en-US" dirty="0"/>
              <a:t>dispersive contribution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Capstone event, 5 August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8" name="Picture 17" descr="bl4ipm20190628_150709_smoothing3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47" y="758793"/>
            <a:ext cx="8748000" cy="4860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13081" y="3375309"/>
            <a:ext cx="7961297" cy="20804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FB-20190627-14BTEv17-50Mdata-2-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9"/>
          <a:stretch/>
        </p:blipFill>
        <p:spPr>
          <a:xfrm>
            <a:off x="649369" y="3336987"/>
            <a:ext cx="4572000" cy="265736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355106" y="3702391"/>
            <a:ext cx="2313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262626"/>
                </a:solidFill>
              </a:rPr>
              <a:t>bunch length (of a single bunch) extracted from wall current monitor acquisition</a:t>
            </a:r>
          </a:p>
          <a:p>
            <a:r>
              <a:rPr lang="en-US" sz="1400" dirty="0">
                <a:solidFill>
                  <a:srgbClr val="262626"/>
                </a:solidFill>
              </a:rPr>
              <a:t>(4 sigma of Gaussian fit)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833890" y="1881893"/>
            <a:ext cx="3856913" cy="3632158"/>
            <a:chOff x="2833890" y="1966558"/>
            <a:chExt cx="3856913" cy="3632158"/>
          </a:xfrm>
        </p:grpSpPr>
        <p:sp>
          <p:nvSpPr>
            <p:cNvPr id="6" name="Oval 5"/>
            <p:cNvSpPr/>
            <p:nvPr/>
          </p:nvSpPr>
          <p:spPr>
            <a:xfrm>
              <a:off x="4092091" y="1966558"/>
              <a:ext cx="1752073" cy="598346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092091" y="5034777"/>
              <a:ext cx="1176313" cy="563939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33890" y="2525095"/>
              <a:ext cx="38569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sz="1400" dirty="0" smtClean="0">
                  <a:solidFill>
                    <a:srgbClr val="0000FF"/>
                  </a:solidFill>
                </a:rPr>
                <a:t>dispersive </a:t>
              </a:r>
              <a:r>
                <a:rPr lang="en-US" sz="1400" dirty="0">
                  <a:solidFill>
                    <a:srgbClr val="0000FF"/>
                  </a:solidFill>
                </a:rPr>
                <a:t>contribution to horizontal profile clearly visible around transition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245812" y="5188969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14 booster turns</a:t>
            </a:r>
          </a:p>
        </p:txBody>
      </p:sp>
    </p:spTree>
    <p:extLst>
      <p:ext uri="{BB962C8B-B14F-4D97-AF65-F5344CB8AC3E}">
        <p14:creationId xmlns:p14="http://schemas.microsoft.com/office/powerpoint/2010/main" val="2520537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IPM </a:t>
            </a:r>
            <a:r>
              <a:rPr lang="en-US" dirty="0" smtClean="0"/>
              <a:t>data – </a:t>
            </a:r>
            <a:r>
              <a:rPr lang="en-US" dirty="0"/>
              <a:t>dispersive contribution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9735"/>
            <a:ext cx="8226854" cy="507862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Capstone event, 5 August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8" name="Picture 17" descr="bl4ipm20190628_150709_smoothing3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47" y="758793"/>
            <a:ext cx="8748000" cy="4860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13081" y="3375309"/>
            <a:ext cx="7961297" cy="20804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FB-20190627-14BTEv17-50Mdata-2-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9"/>
          <a:stretch/>
        </p:blipFill>
        <p:spPr>
          <a:xfrm>
            <a:off x="649369" y="3336987"/>
            <a:ext cx="4572000" cy="2657364"/>
          </a:xfrm>
          <a:prstGeom prst="rect">
            <a:avLst/>
          </a:prstGeom>
        </p:spPr>
      </p:pic>
      <p:pic>
        <p:nvPicPr>
          <p:cNvPr id="9" name="Picture 8" descr="FB-20190627-14BTEv17-50Mdata-exit-20-1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0" b="3129"/>
          <a:stretch/>
        </p:blipFill>
        <p:spPr>
          <a:xfrm>
            <a:off x="4650394" y="3336987"/>
            <a:ext cx="3535990" cy="26573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55106" y="3702391"/>
            <a:ext cx="2313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262626"/>
                </a:solidFill>
              </a:rPr>
              <a:t>b</a:t>
            </a:r>
            <a:r>
              <a:rPr lang="en-US" sz="1400" dirty="0" smtClean="0">
                <a:solidFill>
                  <a:srgbClr val="262626"/>
                </a:solidFill>
              </a:rPr>
              <a:t>unch length (of a single bunch) extracted from wall current monitor acquisition</a:t>
            </a:r>
          </a:p>
          <a:p>
            <a:r>
              <a:rPr lang="en-US" sz="1400" dirty="0" smtClean="0">
                <a:solidFill>
                  <a:srgbClr val="262626"/>
                </a:solidFill>
              </a:rPr>
              <a:t>(4 sigma of Gaussian fit)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23610" y="4100965"/>
            <a:ext cx="23131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1A61A5"/>
                </a:solidFill>
              </a:rPr>
              <a:t>b</a:t>
            </a:r>
            <a:r>
              <a:rPr lang="en-US" sz="1400" dirty="0" smtClean="0">
                <a:solidFill>
                  <a:srgbClr val="1A61A5"/>
                </a:solidFill>
              </a:rPr>
              <a:t>unch length oscillation persists from transition crossing until extraction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5812" y="5188969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14 booster turns</a:t>
            </a:r>
          </a:p>
        </p:txBody>
      </p:sp>
    </p:spTree>
    <p:extLst>
      <p:ext uri="{BB962C8B-B14F-4D97-AF65-F5344CB8AC3E}">
        <p14:creationId xmlns:p14="http://schemas.microsoft.com/office/powerpoint/2010/main" val="3168869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space charge along the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given </a:t>
            </a:r>
            <a:r>
              <a:rPr lang="en-US" dirty="0" smtClean="0"/>
              <a:t>transverse emittances and intensity, space charge scales like</a:t>
            </a:r>
          </a:p>
          <a:p>
            <a:pPr marL="31680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Capstone event, 5 August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391" y="2289235"/>
            <a:ext cx="6112512" cy="36675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06095" y="4245426"/>
            <a:ext cx="33503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1A61A5"/>
                </a:solidFill>
              </a:rPr>
              <a:t>Bunch length measurement shows that first 1000 turns </a:t>
            </a:r>
            <a:r>
              <a:rPr lang="en-US" sz="1400" dirty="0">
                <a:solidFill>
                  <a:srgbClr val="1A61A5"/>
                </a:solidFill>
              </a:rPr>
              <a:t>are the most critical </a:t>
            </a:r>
            <a:r>
              <a:rPr lang="en-US" sz="1400" dirty="0" err="1">
                <a:solidFill>
                  <a:srgbClr val="1A61A5"/>
                </a:solidFill>
              </a:rPr>
              <a:t>wrt</a:t>
            </a:r>
            <a:r>
              <a:rPr lang="en-US" sz="1400" dirty="0">
                <a:solidFill>
                  <a:srgbClr val="1A61A5"/>
                </a:solidFill>
              </a:rPr>
              <a:t> space charge </a:t>
            </a:r>
            <a:r>
              <a:rPr lang="en-US" sz="1400" dirty="0" smtClean="0">
                <a:solidFill>
                  <a:srgbClr val="1A61A5"/>
                </a:solidFill>
              </a:rPr>
              <a:t>(bunch </a:t>
            </a:r>
            <a:r>
              <a:rPr lang="en-US" sz="1400" dirty="0">
                <a:solidFill>
                  <a:srgbClr val="1A61A5"/>
                </a:solidFill>
              </a:rPr>
              <a:t>length reduction, while beam energy </a:t>
            </a:r>
            <a:r>
              <a:rPr lang="en-US" sz="1400" dirty="0" smtClean="0">
                <a:solidFill>
                  <a:srgbClr val="1A61A5"/>
                </a:solidFill>
              </a:rPr>
              <a:t>only slowly rising)</a:t>
            </a:r>
            <a:endParaRPr lang="en-US" sz="1400" dirty="0">
              <a:solidFill>
                <a:srgbClr val="1A61A5"/>
              </a:solidFill>
            </a:endParaRPr>
          </a:p>
        </p:txBody>
      </p:sp>
      <p:pic>
        <p:nvPicPr>
          <p:cNvPr id="8" name="Picture 7" descr="Delta_Q^SC_prop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575" y="1541840"/>
            <a:ext cx="1623181" cy="53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40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IPM </a:t>
            </a:r>
            <a:r>
              <a:rPr lang="en-US" dirty="0" smtClean="0"/>
              <a:t>data – normalized emittance (vertical)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Capstone event, 5 August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6" name="Picture 15" descr="normalalizedEmittance_bl4ipm20190628_150709_smoothing3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47" y="758794"/>
            <a:ext cx="8748000" cy="4860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98543" y="3362189"/>
            <a:ext cx="7784379" cy="2317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1008"/>
            <a:ext cx="8226854" cy="2480261"/>
          </a:xfrm>
        </p:spPr>
        <p:txBody>
          <a:bodyPr>
            <a:normAutofit/>
          </a:bodyPr>
          <a:lstStyle/>
          <a:p>
            <a:r>
              <a:rPr lang="en-US" dirty="0" smtClean="0"/>
              <a:t>Normalized emittance (95%) at injection seems relatively reasonable</a:t>
            </a:r>
          </a:p>
          <a:p>
            <a:r>
              <a:rPr lang="en-US" dirty="0" smtClean="0"/>
              <a:t>Some indication for emittance increase during the first 1000 turns</a:t>
            </a:r>
          </a:p>
          <a:p>
            <a:r>
              <a:rPr lang="en-US" dirty="0" smtClean="0"/>
              <a:t>Along the cycle the emittance appears to increase to very large values</a:t>
            </a:r>
          </a:p>
          <a:p>
            <a:pPr lvl="1"/>
            <a:r>
              <a:rPr lang="en-US" dirty="0" smtClean="0"/>
              <a:t>Much larger compared to measurements in MI8 line</a:t>
            </a:r>
          </a:p>
          <a:p>
            <a:pPr lvl="1"/>
            <a:r>
              <a:rPr lang="en-US" dirty="0" smtClean="0"/>
              <a:t>Probably due to an instrumental effect of the IPM (see following slides)</a:t>
            </a:r>
          </a:p>
          <a:p>
            <a:pPr lvl="1"/>
            <a:r>
              <a:rPr lang="en-US" dirty="0" smtClean="0"/>
              <a:t>Small part of it possibly due to real emittance growth along the cycle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336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smtClean="0">
                <a:solidFill>
                  <a:srgbClr val="A6A6A6"/>
                </a:solidFill>
              </a:rPr>
              <a:t>Introduction and c</a:t>
            </a:r>
            <a:r>
              <a:rPr lang="en-US" dirty="0">
                <a:solidFill>
                  <a:srgbClr val="A6A6A6"/>
                </a:solidFill>
              </a:rPr>
              <a:t>onsiderations on space charge</a:t>
            </a:r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smtClean="0">
                <a:solidFill>
                  <a:srgbClr val="A6A6A6"/>
                </a:solidFill>
              </a:rPr>
              <a:t>Observations from IPM and bunch length data</a:t>
            </a:r>
          </a:p>
          <a:p>
            <a:r>
              <a:rPr lang="en-US" dirty="0" smtClean="0"/>
              <a:t>Comparison of IPM data with MI8 wires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Vertical tune scans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Summary and conclusions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Capstone event, 5 August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072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IPM versus MI8 wires – intensity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77072"/>
            <a:ext cx="8226854" cy="1915956"/>
          </a:xfrm>
        </p:spPr>
        <p:txBody>
          <a:bodyPr>
            <a:normAutofit/>
          </a:bodyPr>
          <a:lstStyle/>
          <a:p>
            <a:r>
              <a:rPr lang="en-US" dirty="0" smtClean="0"/>
              <a:t>IPM data at 1000 turns relatively close to MI8 wires (by chance)</a:t>
            </a:r>
          </a:p>
          <a:p>
            <a:r>
              <a:rPr lang="en-US" dirty="0" smtClean="0"/>
              <a:t>IPM data at extraction shows strong intensity effect</a:t>
            </a:r>
          </a:p>
          <a:p>
            <a:pPr lvl="1"/>
            <a:r>
              <a:rPr lang="en-US" dirty="0" smtClean="0"/>
              <a:t>Beam field affecting ions </a:t>
            </a:r>
            <a:r>
              <a:rPr lang="en-US" dirty="0" smtClean="0">
                <a:sym typeface="Wingdings"/>
              </a:rPr>
              <a:t> to be modeled and taken into account</a:t>
            </a:r>
          </a:p>
          <a:p>
            <a:r>
              <a:rPr lang="en-US" dirty="0" smtClean="0">
                <a:sym typeface="Wingdings"/>
              </a:rPr>
              <a:t>Additional emittance blow-up along the cycle for 18 turns injected?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Capstone event, 5 August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5" y="893894"/>
            <a:ext cx="4447114" cy="3085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936" y="893894"/>
            <a:ext cx="4447114" cy="308544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633494" y="762000"/>
            <a:ext cx="874095" cy="1730749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442154" y="1211299"/>
            <a:ext cx="338996" cy="1881289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67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IPM data – normalized emittance </a:t>
            </a:r>
            <a:r>
              <a:rPr lang="en-US" dirty="0" smtClean="0"/>
              <a:t>for </a:t>
            </a:r>
            <a:r>
              <a:rPr lang="en-US" dirty="0"/>
              <a:t>different intensities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Capstone event, 5 August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 descr="normalalizedEmittance_bl4ipm20190628_150019_smoothing3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47" y="843459"/>
            <a:ext cx="8748000" cy="4860000"/>
          </a:xfrm>
          <a:prstGeom prst="rect">
            <a:avLst/>
          </a:prstGeom>
        </p:spPr>
      </p:pic>
      <p:pic>
        <p:nvPicPr>
          <p:cNvPr id="9" name="Picture 8" descr="normalalizedEmittance_bl4ipm20190628_150139_smoothing3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47" y="843459"/>
            <a:ext cx="8748000" cy="4860000"/>
          </a:xfrm>
          <a:prstGeom prst="rect">
            <a:avLst/>
          </a:prstGeom>
        </p:spPr>
      </p:pic>
      <p:pic>
        <p:nvPicPr>
          <p:cNvPr id="10" name="Picture 9" descr="normalalizedEmittance_bl4ipm20190628_150249_smoothing3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47" y="843459"/>
            <a:ext cx="8748000" cy="4860000"/>
          </a:xfrm>
          <a:prstGeom prst="rect">
            <a:avLst/>
          </a:prstGeom>
        </p:spPr>
      </p:pic>
      <p:pic>
        <p:nvPicPr>
          <p:cNvPr id="11" name="Picture 10" descr="normalalizedEmittance_bl4ipm20190628_150419_smoothing30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47" y="843459"/>
            <a:ext cx="8748000" cy="4860000"/>
          </a:xfrm>
          <a:prstGeom prst="rect">
            <a:avLst/>
          </a:prstGeom>
        </p:spPr>
      </p:pic>
      <p:pic>
        <p:nvPicPr>
          <p:cNvPr id="12" name="Picture 11" descr="normalalizedEmittance_bl4ipm20190628_150549_smoothing30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47" y="843459"/>
            <a:ext cx="8748000" cy="4860000"/>
          </a:xfrm>
          <a:prstGeom prst="rect">
            <a:avLst/>
          </a:prstGeom>
        </p:spPr>
      </p:pic>
      <p:pic>
        <p:nvPicPr>
          <p:cNvPr id="13" name="Picture 12" descr="normalalizedEmittance_bl4ipm20190628_150649_smoothing30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47" y="843459"/>
            <a:ext cx="8748000" cy="4860000"/>
          </a:xfrm>
          <a:prstGeom prst="rect">
            <a:avLst/>
          </a:prstGeom>
        </p:spPr>
      </p:pic>
      <p:pic>
        <p:nvPicPr>
          <p:cNvPr id="14" name="Picture 13" descr="normalalizedEmittance_bl4ipm20190628_150759_smoothing30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47" y="843459"/>
            <a:ext cx="8748000" cy="4860000"/>
          </a:xfrm>
          <a:prstGeom prst="rect">
            <a:avLst/>
          </a:prstGeom>
        </p:spPr>
      </p:pic>
      <p:pic>
        <p:nvPicPr>
          <p:cNvPr id="15" name="Picture 14" descr="normalalizedEmittance_bl4ipm20190628_150909_smoothing30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47" y="843459"/>
            <a:ext cx="8748000" cy="4860000"/>
          </a:xfrm>
          <a:prstGeom prst="rect">
            <a:avLst/>
          </a:prstGeom>
        </p:spPr>
      </p:pic>
      <p:pic>
        <p:nvPicPr>
          <p:cNvPr id="16" name="Picture 15" descr="normalalizedEmittance_bl4ipm20190628_150919_smoothing30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47" y="843459"/>
            <a:ext cx="8748000" cy="4860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30805" y="3446854"/>
            <a:ext cx="7784379" cy="2317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4549"/>
            <a:ext cx="8226854" cy="2450976"/>
          </a:xfrm>
        </p:spPr>
        <p:txBody>
          <a:bodyPr/>
          <a:lstStyle/>
          <a:p>
            <a:r>
              <a:rPr lang="en-US" dirty="0" smtClean="0"/>
              <a:t>Difficult to interpret before compensating for instrumental effects</a:t>
            </a:r>
          </a:p>
          <a:p>
            <a:r>
              <a:rPr lang="en-US" dirty="0" smtClean="0"/>
              <a:t>Intensity data included in IPM files is saturated above 5.5e12</a:t>
            </a:r>
          </a:p>
          <a:p>
            <a:pPr lvl="1"/>
            <a:r>
              <a:rPr lang="en-US" dirty="0" smtClean="0"/>
              <a:t>Can it be corrected for future studies?</a:t>
            </a:r>
          </a:p>
          <a:p>
            <a:r>
              <a:rPr lang="en-US" dirty="0" smtClean="0"/>
              <a:t>Emittance blow-up after </a:t>
            </a:r>
            <a:r>
              <a:rPr lang="en-US" dirty="0"/>
              <a:t>transition </a:t>
            </a:r>
            <a:r>
              <a:rPr lang="en-US" dirty="0" smtClean="0"/>
              <a:t>crossing with 18 turns injected?</a:t>
            </a:r>
          </a:p>
          <a:p>
            <a:pPr lvl="1"/>
            <a:r>
              <a:rPr lang="en-US" dirty="0" smtClean="0"/>
              <a:t>Could explain step in MI8 measurements and IPM at extraction which is not observed with IPM at 1000 turns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342190" y="1705429"/>
            <a:ext cx="604762" cy="604761"/>
          </a:xfrm>
          <a:prstGeom prst="ellipse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58191" y="2095826"/>
            <a:ext cx="2500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</a:t>
            </a:r>
            <a:r>
              <a:rPr lang="en-US" sz="1400" dirty="0" smtClean="0">
                <a:solidFill>
                  <a:srgbClr val="FF0000"/>
                </a:solidFill>
              </a:rPr>
              <a:t>ntensity data saturation level</a:t>
            </a:r>
          </a:p>
        </p:txBody>
      </p:sp>
    </p:spTree>
    <p:extLst>
      <p:ext uri="{BB962C8B-B14F-4D97-AF65-F5344CB8AC3E}">
        <p14:creationId xmlns:p14="http://schemas.microsoft.com/office/powerpoint/2010/main" val="3251749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A6A6A6"/>
                </a:solidFill>
              </a:rPr>
              <a:t>Introduction and c</a:t>
            </a:r>
            <a:r>
              <a:rPr lang="en-US" dirty="0">
                <a:solidFill>
                  <a:srgbClr val="A6A6A6"/>
                </a:solidFill>
              </a:rPr>
              <a:t>onsiderations on space charge</a:t>
            </a:r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smtClean="0">
                <a:solidFill>
                  <a:srgbClr val="A6A6A6"/>
                </a:solidFill>
              </a:rPr>
              <a:t>Observations from IPM and bunch length data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Comparison of IPM data with MI8 wires</a:t>
            </a:r>
          </a:p>
          <a:p>
            <a:r>
              <a:rPr lang="en-US" dirty="0" smtClean="0"/>
              <a:t>Vertical tune scans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Summary and conclusions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Capstone event, 5 August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072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tune scan for different intensities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working points at injection</a:t>
            </a:r>
          </a:p>
          <a:p>
            <a:r>
              <a:rPr lang="en-US" dirty="0" smtClean="0"/>
              <a:t>When </a:t>
            </a:r>
            <a:r>
              <a:rPr lang="en-US" dirty="0"/>
              <a:t>approaching half </a:t>
            </a:r>
            <a:r>
              <a:rPr lang="en-US" dirty="0" smtClean="0"/>
              <a:t>integer</a:t>
            </a:r>
          </a:p>
          <a:p>
            <a:pPr lvl="1"/>
            <a:r>
              <a:rPr lang="en-US" dirty="0" smtClean="0"/>
              <a:t>Emittance blow-up </a:t>
            </a:r>
          </a:p>
          <a:p>
            <a:pPr lvl="1"/>
            <a:r>
              <a:rPr lang="en-US" dirty="0" smtClean="0"/>
              <a:t>Losses (when reaching aperture)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Capstone event, 5 August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5" name="Picture 14" descr="Vertical_tune_scan_vs_intensity_injection_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76" y="1011208"/>
            <a:ext cx="4022308" cy="5040000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6821716" y="1415143"/>
            <a:ext cx="24190" cy="4221238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16200000">
            <a:off x="6033409" y="2607651"/>
            <a:ext cx="13479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8408F"/>
                </a:solidFill>
              </a:rPr>
              <a:t>Onset of blow-up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6333070" y="1415143"/>
            <a:ext cx="24190" cy="4221238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6200000">
            <a:off x="5577299" y="2668126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8408F"/>
                </a:solidFill>
              </a:rPr>
              <a:t>Onset of losses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553385" y="2883752"/>
            <a:ext cx="1215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262626"/>
                </a:solidFill>
              </a:rPr>
              <a:t>IPM data </a:t>
            </a:r>
            <a:br>
              <a:rPr lang="en-US" sz="1400" dirty="0" smtClean="0">
                <a:solidFill>
                  <a:srgbClr val="262626"/>
                </a:solidFill>
              </a:rPr>
            </a:br>
            <a:r>
              <a:rPr lang="en-US" sz="1400" dirty="0" smtClean="0">
                <a:solidFill>
                  <a:srgbClr val="262626"/>
                </a:solidFill>
              </a:rPr>
              <a:t>@1000 turns</a:t>
            </a:r>
            <a:endParaRPr lang="en-US" sz="1400" dirty="0">
              <a:solidFill>
                <a:srgbClr val="262626"/>
              </a:solidFill>
            </a:endParaRPr>
          </a:p>
        </p:txBody>
      </p:sp>
      <p:pic>
        <p:nvPicPr>
          <p:cNvPr id="38" name="Picture 37" descr="tunediagram_verticalcsan_2.00e+1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2897784"/>
            <a:ext cx="3083814" cy="309524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021885" y="3289362"/>
            <a:ext cx="1062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262626"/>
                </a:solidFill>
              </a:rPr>
              <a:t>@injection</a:t>
            </a:r>
            <a:endParaRPr lang="en-US" sz="1400" dirty="0">
              <a:solidFill>
                <a:srgbClr val="262626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193144" y="4100285"/>
            <a:ext cx="144000" cy="290286"/>
            <a:chOff x="3193144" y="4088190"/>
            <a:chExt cx="144000" cy="290286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3265714" y="4088190"/>
              <a:ext cx="0" cy="2902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193144" y="4088190"/>
              <a:ext cx="144000" cy="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3314104" y="3954215"/>
            <a:ext cx="13479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8408F"/>
                </a:solidFill>
              </a:rPr>
              <a:t>Onset of blow-up</a:t>
            </a:r>
          </a:p>
        </p:txBody>
      </p:sp>
    </p:spTree>
    <p:extLst>
      <p:ext uri="{BB962C8B-B14F-4D97-AF65-F5344CB8AC3E}">
        <p14:creationId xmlns:p14="http://schemas.microsoft.com/office/powerpoint/2010/main" val="1963252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5" grpId="0"/>
      <p:bldP spid="4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tune scan for different intensities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working points at injection</a:t>
            </a:r>
          </a:p>
          <a:p>
            <a:r>
              <a:rPr lang="en-US" dirty="0" smtClean="0"/>
              <a:t>When </a:t>
            </a:r>
            <a:r>
              <a:rPr lang="en-US" dirty="0"/>
              <a:t>approaching half integer</a:t>
            </a:r>
          </a:p>
          <a:p>
            <a:pPr lvl="1"/>
            <a:r>
              <a:rPr lang="en-US" dirty="0"/>
              <a:t>Emittance blow-up </a:t>
            </a:r>
          </a:p>
          <a:p>
            <a:pPr lvl="1"/>
            <a:r>
              <a:rPr lang="en-US" dirty="0"/>
              <a:t>Losses (when reaching aperture)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Capstone event, 5 August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4" name="Picture 13" descr="Vertical_tune_scan_vs_intensity_injection_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76" y="1011208"/>
            <a:ext cx="4022308" cy="504000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7208756" y="1415143"/>
            <a:ext cx="24190" cy="4221238"/>
          </a:xfrm>
          <a:prstGeom prst="line">
            <a:avLst/>
          </a:prstGeom>
          <a:ln>
            <a:solidFill>
              <a:srgbClr val="FF6600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6200000">
            <a:off x="6420449" y="2607651"/>
            <a:ext cx="13479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6600"/>
                </a:solidFill>
              </a:rPr>
              <a:t>Onset of blow-up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6611255" y="1415143"/>
            <a:ext cx="24190" cy="4221238"/>
          </a:xfrm>
          <a:prstGeom prst="line">
            <a:avLst/>
          </a:prstGeom>
          <a:ln>
            <a:solidFill>
              <a:srgbClr val="FF6600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5855484" y="2668126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6600"/>
                </a:solidFill>
              </a:rPr>
              <a:t>Onset of losses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53385" y="2883752"/>
            <a:ext cx="1215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262626"/>
                </a:solidFill>
              </a:rPr>
              <a:t>IPM data </a:t>
            </a:r>
            <a:br>
              <a:rPr lang="en-US" sz="1400" dirty="0" smtClean="0">
                <a:solidFill>
                  <a:srgbClr val="262626"/>
                </a:solidFill>
              </a:rPr>
            </a:br>
            <a:r>
              <a:rPr lang="en-US" sz="1400" dirty="0" smtClean="0">
                <a:solidFill>
                  <a:srgbClr val="262626"/>
                </a:solidFill>
              </a:rPr>
              <a:t>@1000 turns</a:t>
            </a:r>
            <a:endParaRPr lang="en-US" sz="1400" dirty="0">
              <a:solidFill>
                <a:srgbClr val="262626"/>
              </a:solidFill>
            </a:endParaRPr>
          </a:p>
        </p:txBody>
      </p:sp>
      <p:pic>
        <p:nvPicPr>
          <p:cNvPr id="30" name="Picture 29" descr="tunediagram_verticalcsan_3.10e+1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2897784"/>
            <a:ext cx="3083814" cy="30952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021885" y="3289362"/>
            <a:ext cx="1062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262626"/>
                </a:solidFill>
              </a:rPr>
              <a:t>@injection</a:t>
            </a:r>
            <a:endParaRPr lang="en-US" sz="1400" dirty="0">
              <a:solidFill>
                <a:srgbClr val="262626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193144" y="3894670"/>
            <a:ext cx="144000" cy="290286"/>
            <a:chOff x="3193144" y="4088190"/>
            <a:chExt cx="144000" cy="290286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3265714" y="4088190"/>
              <a:ext cx="0" cy="290286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193144" y="4088190"/>
              <a:ext cx="144000" cy="0"/>
            </a:xfrm>
            <a:prstGeom prst="line">
              <a:avLst/>
            </a:prstGeom>
            <a:ln>
              <a:solidFill>
                <a:srgbClr val="FF660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3314104" y="3748600"/>
            <a:ext cx="13479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6600"/>
                </a:solidFill>
              </a:rPr>
              <a:t>Onset of blow-up</a:t>
            </a:r>
          </a:p>
        </p:txBody>
      </p:sp>
    </p:spTree>
    <p:extLst>
      <p:ext uri="{BB962C8B-B14F-4D97-AF65-F5344CB8AC3E}">
        <p14:creationId xmlns:p14="http://schemas.microsoft.com/office/powerpoint/2010/main" val="2970435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Introduction and c</a:t>
            </a:r>
            <a:r>
              <a:rPr lang="en-US" dirty="0"/>
              <a:t>onsiderations on space charge</a:t>
            </a:r>
            <a:endParaRPr lang="en-US" dirty="0" smtClean="0"/>
          </a:p>
          <a:p>
            <a:r>
              <a:rPr lang="en-US" dirty="0" smtClean="0"/>
              <a:t>Observations from IPM and bunch length data</a:t>
            </a:r>
          </a:p>
          <a:p>
            <a:r>
              <a:rPr lang="en-US" dirty="0" smtClean="0"/>
              <a:t>Comparison of IPM data with MI8 wires</a:t>
            </a:r>
          </a:p>
          <a:p>
            <a:r>
              <a:rPr lang="en-US" dirty="0" smtClean="0"/>
              <a:t>Vertical tune scans</a:t>
            </a:r>
          </a:p>
          <a:p>
            <a:r>
              <a:rPr lang="en-US" dirty="0" smtClean="0"/>
              <a:t>Summary and conclusions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Capstone event, 5 August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408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tune scan for different intensities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working points at injection</a:t>
            </a:r>
          </a:p>
          <a:p>
            <a:r>
              <a:rPr lang="en-US" dirty="0" smtClean="0"/>
              <a:t>When </a:t>
            </a:r>
            <a:r>
              <a:rPr lang="en-US" dirty="0"/>
              <a:t>approaching half integer</a:t>
            </a:r>
          </a:p>
          <a:p>
            <a:pPr lvl="1"/>
            <a:r>
              <a:rPr lang="en-US" dirty="0"/>
              <a:t>Emittance blow-up </a:t>
            </a:r>
          </a:p>
          <a:p>
            <a:pPr lvl="1"/>
            <a:r>
              <a:rPr lang="en-US" dirty="0"/>
              <a:t>Losses (when reaching aperture)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Capstone event, 5 August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4" name="Picture 13" descr="Vertical_tune_scan_vs_intensity_injection_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76" y="1011208"/>
            <a:ext cx="4022308" cy="5040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553385" y="2883752"/>
            <a:ext cx="1215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262626"/>
                </a:solidFill>
              </a:rPr>
              <a:t>IPM data </a:t>
            </a:r>
            <a:br>
              <a:rPr lang="en-US" sz="1400" dirty="0" smtClean="0">
                <a:solidFill>
                  <a:srgbClr val="262626"/>
                </a:solidFill>
              </a:rPr>
            </a:br>
            <a:r>
              <a:rPr lang="en-US" sz="1400" dirty="0" smtClean="0">
                <a:solidFill>
                  <a:srgbClr val="262626"/>
                </a:solidFill>
              </a:rPr>
              <a:t>@1000 turns</a:t>
            </a:r>
            <a:endParaRPr lang="en-US" sz="1400" dirty="0">
              <a:solidFill>
                <a:srgbClr val="262626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7571606" y="1415143"/>
            <a:ext cx="24190" cy="4221238"/>
          </a:xfrm>
          <a:prstGeom prst="line">
            <a:avLst/>
          </a:prstGeom>
          <a:ln>
            <a:solidFill>
              <a:srgbClr val="008000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6200000">
            <a:off x="6783299" y="2607651"/>
            <a:ext cx="13479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</a:rPr>
              <a:t>Onset of blow-up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6889440" y="1415143"/>
            <a:ext cx="24190" cy="4221238"/>
          </a:xfrm>
          <a:prstGeom prst="line">
            <a:avLst/>
          </a:prstGeom>
          <a:ln>
            <a:solidFill>
              <a:srgbClr val="008000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6133669" y="2668126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</a:rPr>
              <a:t>Onset of losses</a:t>
            </a:r>
          </a:p>
        </p:txBody>
      </p:sp>
      <p:pic>
        <p:nvPicPr>
          <p:cNvPr id="32" name="Picture 31" descr="tunediagram_verticalcsan_4.20e+1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2897784"/>
            <a:ext cx="3083814" cy="309524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021885" y="3289362"/>
            <a:ext cx="1062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262626"/>
                </a:solidFill>
              </a:rPr>
              <a:t>@injection</a:t>
            </a:r>
            <a:endParaRPr lang="en-US" sz="1400" dirty="0">
              <a:solidFill>
                <a:srgbClr val="262626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193144" y="3773720"/>
            <a:ext cx="144000" cy="290286"/>
            <a:chOff x="3193144" y="4088190"/>
            <a:chExt cx="144000" cy="290286"/>
          </a:xfrm>
        </p:grpSpPr>
        <p:cxnSp>
          <p:nvCxnSpPr>
            <p:cNvPr id="35" name="Straight Arrow Connector 34"/>
            <p:cNvCxnSpPr/>
            <p:nvPr/>
          </p:nvCxnSpPr>
          <p:spPr>
            <a:xfrm>
              <a:off x="3265714" y="4088190"/>
              <a:ext cx="0" cy="290286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193144" y="4088190"/>
              <a:ext cx="144000" cy="0"/>
            </a:xfrm>
            <a:prstGeom prst="line">
              <a:avLst/>
            </a:prstGeom>
            <a:ln>
              <a:solidFill>
                <a:srgbClr val="00800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3314104" y="3627650"/>
            <a:ext cx="13479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</a:rPr>
              <a:t>Onset of blow-up</a:t>
            </a:r>
          </a:p>
        </p:txBody>
      </p:sp>
    </p:spTree>
    <p:extLst>
      <p:ext uri="{BB962C8B-B14F-4D97-AF65-F5344CB8AC3E}">
        <p14:creationId xmlns:p14="http://schemas.microsoft.com/office/powerpoint/2010/main" val="104929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tune scan for different intensities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 working points at injection</a:t>
            </a:r>
          </a:p>
          <a:p>
            <a:r>
              <a:rPr lang="en-US" dirty="0"/>
              <a:t>When approaching half integer</a:t>
            </a:r>
          </a:p>
          <a:p>
            <a:pPr lvl="1"/>
            <a:r>
              <a:rPr lang="en-US" dirty="0"/>
              <a:t>Emittance blow-up </a:t>
            </a:r>
          </a:p>
          <a:p>
            <a:pPr lvl="1"/>
            <a:r>
              <a:rPr lang="en-US" dirty="0"/>
              <a:t>Losses (when reaching aperture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Seems to explain shrinkage of </a:t>
            </a:r>
            <a:br>
              <a:rPr lang="en-US" dirty="0" smtClean="0"/>
            </a:br>
            <a:r>
              <a:rPr lang="en-US" dirty="0" smtClean="0"/>
              <a:t>stable tune area for higher intensity</a:t>
            </a:r>
          </a:p>
          <a:p>
            <a:r>
              <a:rPr lang="en-US" dirty="0" smtClean="0"/>
              <a:t>Expected space charge limit</a:t>
            </a:r>
          </a:p>
          <a:p>
            <a:pPr lvl="1"/>
            <a:r>
              <a:rPr lang="en-US" dirty="0" smtClean="0"/>
              <a:t>When losses due to emittance blow-up</a:t>
            </a:r>
            <a:br>
              <a:rPr lang="en-US" dirty="0" smtClean="0"/>
            </a:br>
            <a:r>
              <a:rPr lang="en-US" dirty="0" smtClean="0"/>
              <a:t>occur on operational working point</a:t>
            </a:r>
          </a:p>
          <a:p>
            <a:pPr lvl="1"/>
            <a:r>
              <a:rPr lang="en-US" dirty="0" smtClean="0"/>
              <a:t>“Power point” extrapolation gives</a:t>
            </a:r>
            <a:br>
              <a:rPr lang="en-US" dirty="0" smtClean="0"/>
            </a:br>
            <a:r>
              <a:rPr lang="en-US" dirty="0" smtClean="0"/>
              <a:t>about 5.5e+12 </a:t>
            </a:r>
            <a:r>
              <a:rPr lang="en-US" dirty="0" err="1" smtClean="0"/>
              <a:t>ppBc</a:t>
            </a:r>
            <a:r>
              <a:rPr lang="en-US" dirty="0" smtClean="0"/>
              <a:t> for the present</a:t>
            </a:r>
            <a:br>
              <a:rPr lang="en-US" dirty="0" smtClean="0"/>
            </a:br>
            <a:r>
              <a:rPr lang="en-US" dirty="0"/>
              <a:t>400 </a:t>
            </a:r>
            <a:r>
              <a:rPr lang="en-US" dirty="0" smtClean="0"/>
              <a:t>MeV injection energy</a:t>
            </a:r>
          </a:p>
          <a:p>
            <a:pPr lvl="1"/>
            <a:r>
              <a:rPr lang="en-US" dirty="0" smtClean="0"/>
              <a:t>Compensating half integer resonance</a:t>
            </a:r>
            <a:br>
              <a:rPr lang="en-US" dirty="0" smtClean="0"/>
            </a:br>
            <a:r>
              <a:rPr lang="en-US" dirty="0" smtClean="0"/>
              <a:t>might allow pushing this limit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Capstone event, 5 August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3" name="Picture 12" descr="Vertical_tune_scan_vs_intensity_injection_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76" y="1011208"/>
            <a:ext cx="4022308" cy="50400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220097" y="3776237"/>
            <a:ext cx="2932833" cy="1023149"/>
            <a:chOff x="5220097" y="3776237"/>
            <a:chExt cx="2932833" cy="1023149"/>
          </a:xfrm>
        </p:grpSpPr>
        <p:sp>
          <p:nvSpPr>
            <p:cNvPr id="23" name="Freeform 22"/>
            <p:cNvSpPr/>
            <p:nvPr/>
          </p:nvSpPr>
          <p:spPr>
            <a:xfrm>
              <a:off x="6407584" y="3812522"/>
              <a:ext cx="1745346" cy="986864"/>
            </a:xfrm>
            <a:custGeom>
              <a:avLst/>
              <a:gdLst>
                <a:gd name="connsiteX0" fmla="*/ 0 w 1987251"/>
                <a:gd name="connsiteY0" fmla="*/ 757054 h 757054"/>
                <a:gd name="connsiteX1" fmla="*/ 517391 w 1987251"/>
                <a:gd name="connsiteY1" fmla="*/ 204416 h 757054"/>
                <a:gd name="connsiteX2" fmla="*/ 799604 w 1987251"/>
                <a:gd name="connsiteY2" fmla="*/ 51559 h 757054"/>
                <a:gd name="connsiteX3" fmla="*/ 1152371 w 1987251"/>
                <a:gd name="connsiteY3" fmla="*/ 4526 h 757054"/>
                <a:gd name="connsiteX4" fmla="*/ 1987251 w 1987251"/>
                <a:gd name="connsiteY4" fmla="*/ 4526 h 757054"/>
                <a:gd name="connsiteX0" fmla="*/ 0 w 1987251"/>
                <a:gd name="connsiteY0" fmla="*/ 757054 h 757054"/>
                <a:gd name="connsiteX1" fmla="*/ 517391 w 1987251"/>
                <a:gd name="connsiteY1" fmla="*/ 204416 h 757054"/>
                <a:gd name="connsiteX2" fmla="*/ 799604 w 1987251"/>
                <a:gd name="connsiteY2" fmla="*/ 51559 h 757054"/>
                <a:gd name="connsiteX3" fmla="*/ 1152371 w 1987251"/>
                <a:gd name="connsiteY3" fmla="*/ 4526 h 757054"/>
                <a:gd name="connsiteX4" fmla="*/ 1987251 w 1987251"/>
                <a:gd name="connsiteY4" fmla="*/ 4526 h 757054"/>
                <a:gd name="connsiteX0" fmla="*/ 0 w 1987251"/>
                <a:gd name="connsiteY0" fmla="*/ 757054 h 757054"/>
                <a:gd name="connsiteX1" fmla="*/ 517391 w 1987251"/>
                <a:gd name="connsiteY1" fmla="*/ 204416 h 757054"/>
                <a:gd name="connsiteX2" fmla="*/ 799604 w 1987251"/>
                <a:gd name="connsiteY2" fmla="*/ 51559 h 757054"/>
                <a:gd name="connsiteX3" fmla="*/ 1152371 w 1987251"/>
                <a:gd name="connsiteY3" fmla="*/ 4526 h 757054"/>
                <a:gd name="connsiteX4" fmla="*/ 1987251 w 1987251"/>
                <a:gd name="connsiteY4" fmla="*/ 4526 h 757054"/>
                <a:gd name="connsiteX0" fmla="*/ 0 w 1987251"/>
                <a:gd name="connsiteY0" fmla="*/ 757054 h 757054"/>
                <a:gd name="connsiteX1" fmla="*/ 517391 w 1987251"/>
                <a:gd name="connsiteY1" fmla="*/ 204416 h 757054"/>
                <a:gd name="connsiteX2" fmla="*/ 799604 w 1987251"/>
                <a:gd name="connsiteY2" fmla="*/ 51559 h 757054"/>
                <a:gd name="connsiteX3" fmla="*/ 1152371 w 1987251"/>
                <a:gd name="connsiteY3" fmla="*/ 4526 h 757054"/>
                <a:gd name="connsiteX4" fmla="*/ 1987251 w 1987251"/>
                <a:gd name="connsiteY4" fmla="*/ 4526 h 757054"/>
                <a:gd name="connsiteX0" fmla="*/ 0 w 1987251"/>
                <a:gd name="connsiteY0" fmla="*/ 757054 h 757054"/>
                <a:gd name="connsiteX1" fmla="*/ 517391 w 1987251"/>
                <a:gd name="connsiteY1" fmla="*/ 204416 h 757054"/>
                <a:gd name="connsiteX2" fmla="*/ 658607 w 1987251"/>
                <a:gd name="connsiteY2" fmla="*/ 110112 h 757054"/>
                <a:gd name="connsiteX3" fmla="*/ 799604 w 1987251"/>
                <a:gd name="connsiteY3" fmla="*/ 51559 h 757054"/>
                <a:gd name="connsiteX4" fmla="*/ 1152371 w 1987251"/>
                <a:gd name="connsiteY4" fmla="*/ 4526 h 757054"/>
                <a:gd name="connsiteX5" fmla="*/ 1987251 w 1987251"/>
                <a:gd name="connsiteY5" fmla="*/ 4526 h 757054"/>
                <a:gd name="connsiteX0" fmla="*/ 0 w 1987251"/>
                <a:gd name="connsiteY0" fmla="*/ 757054 h 757054"/>
                <a:gd name="connsiteX1" fmla="*/ 517391 w 1987251"/>
                <a:gd name="connsiteY1" fmla="*/ 204416 h 757054"/>
                <a:gd name="connsiteX2" fmla="*/ 658607 w 1987251"/>
                <a:gd name="connsiteY2" fmla="*/ 110112 h 757054"/>
                <a:gd name="connsiteX3" fmla="*/ 799604 w 1987251"/>
                <a:gd name="connsiteY3" fmla="*/ 51559 h 757054"/>
                <a:gd name="connsiteX4" fmla="*/ 1152371 w 1987251"/>
                <a:gd name="connsiteY4" fmla="*/ 4526 h 757054"/>
                <a:gd name="connsiteX5" fmla="*/ 1987251 w 1987251"/>
                <a:gd name="connsiteY5" fmla="*/ 4526 h 757054"/>
                <a:gd name="connsiteX0" fmla="*/ 0 w 1987251"/>
                <a:gd name="connsiteY0" fmla="*/ 757054 h 757054"/>
                <a:gd name="connsiteX1" fmla="*/ 517391 w 1987251"/>
                <a:gd name="connsiteY1" fmla="*/ 204416 h 757054"/>
                <a:gd name="connsiteX2" fmla="*/ 658607 w 1987251"/>
                <a:gd name="connsiteY2" fmla="*/ 110112 h 757054"/>
                <a:gd name="connsiteX3" fmla="*/ 799604 w 1987251"/>
                <a:gd name="connsiteY3" fmla="*/ 51559 h 757054"/>
                <a:gd name="connsiteX4" fmla="*/ 1152371 w 1987251"/>
                <a:gd name="connsiteY4" fmla="*/ 4526 h 757054"/>
                <a:gd name="connsiteX5" fmla="*/ 1987251 w 1987251"/>
                <a:gd name="connsiteY5" fmla="*/ 4526 h 757054"/>
                <a:gd name="connsiteX0" fmla="*/ 0 w 1987251"/>
                <a:gd name="connsiteY0" fmla="*/ 757054 h 757054"/>
                <a:gd name="connsiteX1" fmla="*/ 517391 w 1987251"/>
                <a:gd name="connsiteY1" fmla="*/ 204416 h 757054"/>
                <a:gd name="connsiteX2" fmla="*/ 658607 w 1987251"/>
                <a:gd name="connsiteY2" fmla="*/ 110112 h 757054"/>
                <a:gd name="connsiteX3" fmla="*/ 799604 w 1987251"/>
                <a:gd name="connsiteY3" fmla="*/ 51559 h 757054"/>
                <a:gd name="connsiteX4" fmla="*/ 1152371 w 1987251"/>
                <a:gd name="connsiteY4" fmla="*/ 4526 h 757054"/>
                <a:gd name="connsiteX5" fmla="*/ 1987251 w 1987251"/>
                <a:gd name="connsiteY5" fmla="*/ 4526 h 757054"/>
                <a:gd name="connsiteX0" fmla="*/ 0 w 1987251"/>
                <a:gd name="connsiteY0" fmla="*/ 757054 h 757054"/>
                <a:gd name="connsiteX1" fmla="*/ 517391 w 1987251"/>
                <a:gd name="connsiteY1" fmla="*/ 204416 h 757054"/>
                <a:gd name="connsiteX2" fmla="*/ 636382 w 1987251"/>
                <a:gd name="connsiteY2" fmla="*/ 49787 h 757054"/>
                <a:gd name="connsiteX3" fmla="*/ 799604 w 1987251"/>
                <a:gd name="connsiteY3" fmla="*/ 51559 h 757054"/>
                <a:gd name="connsiteX4" fmla="*/ 1152371 w 1987251"/>
                <a:gd name="connsiteY4" fmla="*/ 4526 h 757054"/>
                <a:gd name="connsiteX5" fmla="*/ 1987251 w 1987251"/>
                <a:gd name="connsiteY5" fmla="*/ 4526 h 757054"/>
                <a:gd name="connsiteX0" fmla="*/ 0 w 1987251"/>
                <a:gd name="connsiteY0" fmla="*/ 757054 h 757054"/>
                <a:gd name="connsiteX1" fmla="*/ 517391 w 1987251"/>
                <a:gd name="connsiteY1" fmla="*/ 204416 h 757054"/>
                <a:gd name="connsiteX2" fmla="*/ 642732 w 1987251"/>
                <a:gd name="connsiteY2" fmla="*/ 129162 h 757054"/>
                <a:gd name="connsiteX3" fmla="*/ 799604 w 1987251"/>
                <a:gd name="connsiteY3" fmla="*/ 51559 h 757054"/>
                <a:gd name="connsiteX4" fmla="*/ 1152371 w 1987251"/>
                <a:gd name="connsiteY4" fmla="*/ 4526 h 757054"/>
                <a:gd name="connsiteX5" fmla="*/ 1987251 w 1987251"/>
                <a:gd name="connsiteY5" fmla="*/ 4526 h 757054"/>
                <a:gd name="connsiteX0" fmla="*/ 0 w 1987251"/>
                <a:gd name="connsiteY0" fmla="*/ 757054 h 757054"/>
                <a:gd name="connsiteX1" fmla="*/ 517391 w 1987251"/>
                <a:gd name="connsiteY1" fmla="*/ 204416 h 757054"/>
                <a:gd name="connsiteX2" fmla="*/ 642732 w 1987251"/>
                <a:gd name="connsiteY2" fmla="*/ 129162 h 757054"/>
                <a:gd name="connsiteX3" fmla="*/ 799604 w 1987251"/>
                <a:gd name="connsiteY3" fmla="*/ 51559 h 757054"/>
                <a:gd name="connsiteX4" fmla="*/ 1152371 w 1987251"/>
                <a:gd name="connsiteY4" fmla="*/ 4526 h 757054"/>
                <a:gd name="connsiteX5" fmla="*/ 1987251 w 1987251"/>
                <a:gd name="connsiteY5" fmla="*/ 4526 h 757054"/>
                <a:gd name="connsiteX0" fmla="*/ 0 w 1987251"/>
                <a:gd name="connsiteY0" fmla="*/ 757054 h 757054"/>
                <a:gd name="connsiteX1" fmla="*/ 517391 w 1987251"/>
                <a:gd name="connsiteY1" fmla="*/ 204416 h 757054"/>
                <a:gd name="connsiteX2" fmla="*/ 799604 w 1987251"/>
                <a:gd name="connsiteY2" fmla="*/ 51559 h 757054"/>
                <a:gd name="connsiteX3" fmla="*/ 1152371 w 1987251"/>
                <a:gd name="connsiteY3" fmla="*/ 4526 h 757054"/>
                <a:gd name="connsiteX4" fmla="*/ 1987251 w 1987251"/>
                <a:gd name="connsiteY4" fmla="*/ 4526 h 757054"/>
                <a:gd name="connsiteX0" fmla="*/ 0 w 1987251"/>
                <a:gd name="connsiteY0" fmla="*/ 757054 h 757054"/>
                <a:gd name="connsiteX1" fmla="*/ 517391 w 1987251"/>
                <a:gd name="connsiteY1" fmla="*/ 204416 h 757054"/>
                <a:gd name="connsiteX2" fmla="*/ 799604 w 1987251"/>
                <a:gd name="connsiteY2" fmla="*/ 51559 h 757054"/>
                <a:gd name="connsiteX3" fmla="*/ 1152371 w 1987251"/>
                <a:gd name="connsiteY3" fmla="*/ 4526 h 757054"/>
                <a:gd name="connsiteX4" fmla="*/ 1987251 w 1987251"/>
                <a:gd name="connsiteY4" fmla="*/ 4526 h 757054"/>
                <a:gd name="connsiteX0" fmla="*/ 0 w 1684870"/>
                <a:gd name="connsiteY0" fmla="*/ 757054 h 757054"/>
                <a:gd name="connsiteX1" fmla="*/ 517391 w 1684870"/>
                <a:gd name="connsiteY1" fmla="*/ 204416 h 757054"/>
                <a:gd name="connsiteX2" fmla="*/ 799604 w 1684870"/>
                <a:gd name="connsiteY2" fmla="*/ 51559 h 757054"/>
                <a:gd name="connsiteX3" fmla="*/ 1152371 w 1684870"/>
                <a:gd name="connsiteY3" fmla="*/ 4526 h 757054"/>
                <a:gd name="connsiteX4" fmla="*/ 1684870 w 1684870"/>
                <a:gd name="connsiteY4" fmla="*/ 4526 h 757054"/>
                <a:gd name="connsiteX0" fmla="*/ 0 w 1539727"/>
                <a:gd name="connsiteY0" fmla="*/ 757054 h 757054"/>
                <a:gd name="connsiteX1" fmla="*/ 517391 w 1539727"/>
                <a:gd name="connsiteY1" fmla="*/ 204416 h 757054"/>
                <a:gd name="connsiteX2" fmla="*/ 799604 w 1539727"/>
                <a:gd name="connsiteY2" fmla="*/ 51559 h 757054"/>
                <a:gd name="connsiteX3" fmla="*/ 1152371 w 1539727"/>
                <a:gd name="connsiteY3" fmla="*/ 4526 h 757054"/>
                <a:gd name="connsiteX4" fmla="*/ 1539727 w 1539727"/>
                <a:gd name="connsiteY4" fmla="*/ 4526 h 757054"/>
                <a:gd name="connsiteX0" fmla="*/ 0 w 1745346"/>
                <a:gd name="connsiteY0" fmla="*/ 986864 h 986864"/>
                <a:gd name="connsiteX1" fmla="*/ 723010 w 1745346"/>
                <a:gd name="connsiteY1" fmla="*/ 204416 h 986864"/>
                <a:gd name="connsiteX2" fmla="*/ 1005223 w 1745346"/>
                <a:gd name="connsiteY2" fmla="*/ 51559 h 986864"/>
                <a:gd name="connsiteX3" fmla="*/ 1357990 w 1745346"/>
                <a:gd name="connsiteY3" fmla="*/ 4526 h 986864"/>
                <a:gd name="connsiteX4" fmla="*/ 1745346 w 1745346"/>
                <a:gd name="connsiteY4" fmla="*/ 4526 h 986864"/>
                <a:gd name="connsiteX0" fmla="*/ 0 w 1745346"/>
                <a:gd name="connsiteY0" fmla="*/ 986864 h 986864"/>
                <a:gd name="connsiteX1" fmla="*/ 723010 w 1745346"/>
                <a:gd name="connsiteY1" fmla="*/ 204416 h 986864"/>
                <a:gd name="connsiteX2" fmla="*/ 1005223 w 1745346"/>
                <a:gd name="connsiteY2" fmla="*/ 51559 h 986864"/>
                <a:gd name="connsiteX3" fmla="*/ 1357990 w 1745346"/>
                <a:gd name="connsiteY3" fmla="*/ 4526 h 986864"/>
                <a:gd name="connsiteX4" fmla="*/ 1745346 w 1745346"/>
                <a:gd name="connsiteY4" fmla="*/ 4526 h 986864"/>
                <a:gd name="connsiteX0" fmla="*/ 0 w 1745346"/>
                <a:gd name="connsiteY0" fmla="*/ 986864 h 986864"/>
                <a:gd name="connsiteX1" fmla="*/ 723010 w 1745346"/>
                <a:gd name="connsiteY1" fmla="*/ 204416 h 986864"/>
                <a:gd name="connsiteX2" fmla="*/ 1005223 w 1745346"/>
                <a:gd name="connsiteY2" fmla="*/ 51559 h 986864"/>
                <a:gd name="connsiteX3" fmla="*/ 1357990 w 1745346"/>
                <a:gd name="connsiteY3" fmla="*/ 4526 h 986864"/>
                <a:gd name="connsiteX4" fmla="*/ 1745346 w 1745346"/>
                <a:gd name="connsiteY4" fmla="*/ 4526 h 986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5346" h="986864">
                  <a:moveTo>
                    <a:pt x="0" y="986864"/>
                  </a:moveTo>
                  <a:cubicBezTo>
                    <a:pt x="95300" y="866098"/>
                    <a:pt x="640139" y="275633"/>
                    <a:pt x="723010" y="204416"/>
                  </a:cubicBezTo>
                  <a:cubicBezTo>
                    <a:pt x="805881" y="133199"/>
                    <a:pt x="899393" y="84874"/>
                    <a:pt x="1005223" y="51559"/>
                  </a:cubicBezTo>
                  <a:cubicBezTo>
                    <a:pt x="1090163" y="30786"/>
                    <a:pt x="1234636" y="12365"/>
                    <a:pt x="1357990" y="4526"/>
                  </a:cubicBezTo>
                  <a:cubicBezTo>
                    <a:pt x="1481344" y="-3313"/>
                    <a:pt x="1426876" y="606"/>
                    <a:pt x="1745346" y="4526"/>
                  </a:cubicBezTo>
                </a:path>
              </a:pathLst>
            </a:custGeom>
            <a:ln w="38100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20097" y="3776237"/>
              <a:ext cx="13055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 SC limit?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776465" y="3628571"/>
            <a:ext cx="461665" cy="2020865"/>
            <a:chOff x="7776465" y="3628571"/>
            <a:chExt cx="461665" cy="2020865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7801429" y="3628571"/>
              <a:ext cx="0" cy="1995715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 rot="16200000">
              <a:off x="7461603" y="4872908"/>
              <a:ext cx="10913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6">
                      <a:lumMod val="50000"/>
                    </a:schemeClr>
                  </a:solidFill>
                </a:rPr>
                <a:t>operational </a:t>
              </a:r>
              <a:br>
                <a:rPr lang="en-US" sz="1200" dirty="0" smtClean="0">
                  <a:solidFill>
                    <a:schemeClr val="accent6">
                      <a:lumMod val="50000"/>
                    </a:schemeClr>
                  </a:solidFill>
                </a:rPr>
              </a:br>
              <a:r>
                <a:rPr lang="en-US" sz="1200" dirty="0" smtClean="0">
                  <a:solidFill>
                    <a:schemeClr val="accent6">
                      <a:lumMod val="50000"/>
                    </a:schemeClr>
                  </a:solidFill>
                </a:rPr>
                <a:t>working point</a:t>
              </a:r>
              <a:endParaRPr lang="en-US" sz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553385" y="2883752"/>
            <a:ext cx="1215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262626"/>
                </a:solidFill>
              </a:rPr>
              <a:t>IPM data </a:t>
            </a:r>
            <a:br>
              <a:rPr lang="en-US" sz="1400" dirty="0" smtClean="0">
                <a:solidFill>
                  <a:srgbClr val="262626"/>
                </a:solidFill>
              </a:rPr>
            </a:br>
            <a:r>
              <a:rPr lang="en-US" sz="1400" dirty="0" smtClean="0">
                <a:solidFill>
                  <a:srgbClr val="262626"/>
                </a:solidFill>
              </a:rPr>
              <a:t>@1000 turns</a:t>
            </a:r>
            <a:endParaRPr lang="en-US" sz="1400" dirty="0">
              <a:solidFill>
                <a:srgbClr val="262626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255327" y="3812522"/>
            <a:ext cx="3455999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06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smtClean="0">
                <a:solidFill>
                  <a:srgbClr val="A6A6A6"/>
                </a:solidFill>
              </a:rPr>
              <a:t>Introduction and c</a:t>
            </a:r>
            <a:r>
              <a:rPr lang="en-US" dirty="0">
                <a:solidFill>
                  <a:srgbClr val="A6A6A6"/>
                </a:solidFill>
              </a:rPr>
              <a:t>onsiderations on space charge</a:t>
            </a:r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smtClean="0">
                <a:solidFill>
                  <a:srgbClr val="A6A6A6"/>
                </a:solidFill>
              </a:rPr>
              <a:t>Observations from IPM and bunch length data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Comparison of IPM data with MI8 wires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Vertical tune scans</a:t>
            </a:r>
          </a:p>
          <a:p>
            <a:r>
              <a:rPr lang="en-US" dirty="0" smtClean="0"/>
              <a:t>Summary and conclusions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Capstone event, 5 August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072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Space charge tune spread attains large values for high intensities</a:t>
            </a:r>
          </a:p>
          <a:p>
            <a:pPr lvl="1"/>
            <a:r>
              <a:rPr lang="en-US" dirty="0"/>
              <a:t>First </a:t>
            </a:r>
            <a:r>
              <a:rPr lang="en-US" dirty="0" smtClean="0"/>
              <a:t>1000 </a:t>
            </a:r>
            <a:r>
              <a:rPr lang="en-US" dirty="0"/>
              <a:t>turns after injection are most critical </a:t>
            </a:r>
            <a:r>
              <a:rPr lang="en-US" dirty="0" smtClean="0"/>
              <a:t>due to bunch length reduction</a:t>
            </a:r>
            <a:endParaRPr lang="en-US" dirty="0"/>
          </a:p>
          <a:p>
            <a:r>
              <a:rPr lang="en-US" dirty="0" smtClean="0"/>
              <a:t>IPM data very useful, but instrumental effects need to be treated</a:t>
            </a:r>
          </a:p>
          <a:p>
            <a:pPr lvl="1"/>
            <a:r>
              <a:rPr lang="en-US" dirty="0" smtClean="0"/>
              <a:t>Could be used to check if there is emittance blow-up along the cycle</a:t>
            </a:r>
          </a:p>
          <a:p>
            <a:r>
              <a:rPr lang="en-US" dirty="0" smtClean="0"/>
              <a:t>Shrinkage of stable tune area with higher intensity seems linked to </a:t>
            </a:r>
            <a:br>
              <a:rPr lang="en-US" dirty="0" smtClean="0"/>
            </a:br>
            <a:r>
              <a:rPr lang="en-US" dirty="0" smtClean="0"/>
              <a:t>space charge </a:t>
            </a:r>
          </a:p>
          <a:p>
            <a:pPr lvl="1"/>
            <a:r>
              <a:rPr lang="en-US" dirty="0" smtClean="0"/>
              <a:t>Measured emittance blow-up for tunes closer to the half integer resonance</a:t>
            </a:r>
          </a:p>
          <a:p>
            <a:pPr lvl="1"/>
            <a:r>
              <a:rPr lang="en-US" dirty="0" smtClean="0"/>
              <a:t>Onset of losses when too close to half integer resonance</a:t>
            </a:r>
          </a:p>
          <a:p>
            <a:pPr lvl="1"/>
            <a:r>
              <a:rPr lang="en-US" dirty="0" smtClean="0"/>
              <a:t>Simplified extrapolation gives space charge limit of about 5.5e+12 </a:t>
            </a:r>
            <a:r>
              <a:rPr lang="en-US" dirty="0" err="1" smtClean="0"/>
              <a:t>ppBc</a:t>
            </a:r>
            <a:endParaRPr lang="en-US" dirty="0" smtClean="0"/>
          </a:p>
          <a:p>
            <a:pPr lvl="1"/>
            <a:r>
              <a:rPr lang="en-US" dirty="0" smtClean="0"/>
              <a:t>Could be possibly improved by compensating half integer resonance</a:t>
            </a:r>
          </a:p>
          <a:p>
            <a:r>
              <a:rPr lang="en-US" dirty="0" smtClean="0"/>
              <a:t>More details on dependence on chromaticity and flat lattice in part 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Capstone event, 5 August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324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Introduction </a:t>
            </a:r>
            <a:r>
              <a:rPr lang="en-US" dirty="0"/>
              <a:t>and </a:t>
            </a:r>
            <a:r>
              <a:rPr lang="en-US" dirty="0" smtClean="0"/>
              <a:t>considerations </a:t>
            </a:r>
            <a:r>
              <a:rPr lang="en-US" dirty="0"/>
              <a:t>on space </a:t>
            </a:r>
            <a:r>
              <a:rPr lang="en-US" dirty="0" smtClean="0"/>
              <a:t>charge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Observations from IPM and bunch length data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Comparison of IPM data with MI8 wires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Vertical tune scans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Summary and conclusions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Capstone event, 5 August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916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4C97"/>
              </a:solidFill>
              <a:latin typeface="Calibri" panose="020F0502020204030204" pitchFamily="34" charset="0"/>
              <a:ea typeface="Geneva" pitchFamily="121" charset="-128"/>
            </a:endParaRP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S.09 Study: </a:t>
            </a:r>
            <a:r>
              <a:rPr lang="en-US" sz="2400" dirty="0">
                <a:solidFill>
                  <a:srgbClr val="404040"/>
                </a:solidFill>
              </a:rPr>
              <a:t>Tune Scan - Emittance Growth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=""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=""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05/08/19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F9AA66A8-82D6-4BBA-A05F-BE8D0D63363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</a:rPr>
              <a:t>Jeffrey Eldred |</a:t>
            </a:r>
            <a:r>
              <a:rPr lang="en-US" sz="1200" dirty="0">
                <a:solidFill>
                  <a:srgbClr val="004C97"/>
                </a:solidFill>
              </a:rPr>
              <a:t> </a:t>
            </a:r>
            <a:r>
              <a:rPr lang="en-US" sz="1200" dirty="0">
                <a:solidFill>
                  <a:srgbClr val="004C9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Fermilab Booster Studies</a:t>
            </a:r>
            <a:endParaRPr lang="en-US" sz="1200" b="1" dirty="0">
              <a:solidFill>
                <a:srgbClr val="004C97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36D4451-78E5-4603-B29E-9934DB930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10" y="1421967"/>
            <a:ext cx="3548088" cy="38624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264B81E-2C32-49C0-A9E6-F9C46EED8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468" y="1421967"/>
            <a:ext cx="5293805" cy="3862416"/>
          </a:xfrm>
          <a:prstGeom prst="rect">
            <a:avLst/>
          </a:prstGeom>
        </p:spPr>
      </p:pic>
      <p:sp>
        <p:nvSpPr>
          <p:cNvPr id="15" name="Content Placeholder 29">
            <a:extLst>
              <a:ext uri="{FF2B5EF4-FFF2-40B4-BE49-F238E27FC236}">
                <a16:creationId xmlns="" xmlns:a16="http://schemas.microsoft.com/office/drawing/2014/main" id="{DF43B158-E881-470D-B886-9B252C74B547}"/>
              </a:ext>
            </a:extLst>
          </p:cNvPr>
          <p:cNvSpPr txBox="1">
            <a:spLocks/>
          </p:cNvSpPr>
          <p:nvPr/>
        </p:nvSpPr>
        <p:spPr bwMode="auto">
          <a:xfrm>
            <a:off x="1515140" y="5373278"/>
            <a:ext cx="5582093" cy="46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srgbClr val="404040"/>
                </a:solidFill>
              </a:rPr>
              <a:t>Can we synthesize these two pictures?</a:t>
            </a:r>
          </a:p>
        </p:txBody>
      </p:sp>
      <p:sp>
        <p:nvSpPr>
          <p:cNvPr id="17" name="Content Placeholder 29">
            <a:extLst>
              <a:ext uri="{FF2B5EF4-FFF2-40B4-BE49-F238E27FC236}">
                <a16:creationId xmlns="" xmlns:a16="http://schemas.microsoft.com/office/drawing/2014/main" id="{4FBD9E9A-0AA6-4AA8-8C1D-C8C5F9D6151B}"/>
              </a:ext>
            </a:extLst>
          </p:cNvPr>
          <p:cNvSpPr txBox="1">
            <a:spLocks/>
          </p:cNvSpPr>
          <p:nvPr/>
        </p:nvSpPr>
        <p:spPr bwMode="auto">
          <a:xfrm>
            <a:off x="370369" y="1020253"/>
            <a:ext cx="1873101" cy="46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srgbClr val="404040"/>
                </a:solidFill>
              </a:rPr>
              <a:t>Tune scan:</a:t>
            </a:r>
          </a:p>
        </p:txBody>
      </p:sp>
      <p:sp>
        <p:nvSpPr>
          <p:cNvPr id="18" name="Content Placeholder 29">
            <a:extLst>
              <a:ext uri="{FF2B5EF4-FFF2-40B4-BE49-F238E27FC236}">
                <a16:creationId xmlns="" xmlns:a16="http://schemas.microsoft.com/office/drawing/2014/main" id="{C0A2D7B4-9381-4F4A-A6B1-E6D9834665DF}"/>
              </a:ext>
            </a:extLst>
          </p:cNvPr>
          <p:cNvSpPr txBox="1">
            <a:spLocks/>
          </p:cNvSpPr>
          <p:nvPr/>
        </p:nvSpPr>
        <p:spPr bwMode="auto">
          <a:xfrm>
            <a:off x="3792280" y="1021550"/>
            <a:ext cx="2736111" cy="46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srgbClr val="404040"/>
                </a:solidFill>
              </a:rPr>
              <a:t>Emittance Growth:</a:t>
            </a:r>
          </a:p>
        </p:txBody>
      </p:sp>
      <p:sp>
        <p:nvSpPr>
          <p:cNvPr id="19" name="Content Placeholder 29">
            <a:extLst>
              <a:ext uri="{FF2B5EF4-FFF2-40B4-BE49-F238E27FC236}">
                <a16:creationId xmlns="" xmlns:a16="http://schemas.microsoft.com/office/drawing/2014/main" id="{E4AC35D9-9DD3-4A4F-83A9-F339DBAAF39D}"/>
              </a:ext>
            </a:extLst>
          </p:cNvPr>
          <p:cNvSpPr txBox="1">
            <a:spLocks/>
          </p:cNvSpPr>
          <p:nvPr/>
        </p:nvSpPr>
        <p:spPr bwMode="auto">
          <a:xfrm>
            <a:off x="157051" y="5751987"/>
            <a:ext cx="1038447" cy="46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 err="1">
                <a:solidFill>
                  <a:srgbClr val="404040">
                    <a:lumMod val="40000"/>
                    <a:lumOff val="60000"/>
                  </a:srgbClr>
                </a:solidFill>
              </a:rPr>
              <a:t>Seiya</a:t>
            </a:r>
            <a:endParaRPr lang="en-US" sz="2200" b="1" dirty="0">
              <a:solidFill>
                <a:srgbClr val="40404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0" name="Content Placeholder 29">
            <a:extLst>
              <a:ext uri="{FF2B5EF4-FFF2-40B4-BE49-F238E27FC236}">
                <a16:creationId xmlns="" xmlns:a16="http://schemas.microsoft.com/office/drawing/2014/main" id="{86B67488-15D0-4CBE-9A2A-1B0DEBA38587}"/>
              </a:ext>
            </a:extLst>
          </p:cNvPr>
          <p:cNvSpPr txBox="1">
            <a:spLocks/>
          </p:cNvSpPr>
          <p:nvPr/>
        </p:nvSpPr>
        <p:spPr bwMode="auto">
          <a:xfrm>
            <a:off x="7993911" y="5751987"/>
            <a:ext cx="1038447" cy="46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srgbClr val="404040">
                    <a:lumMod val="40000"/>
                    <a:lumOff val="60000"/>
                  </a:srgbClr>
                </a:solidFill>
              </a:rPr>
              <a:t>Yang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39713" y="6515933"/>
            <a:ext cx="4676270" cy="3231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008000"/>
                </a:solidFill>
              </a:rPr>
              <a:t>J. Eldred, FAST</a:t>
            </a:r>
            <a:r>
              <a:rPr lang="en-US" sz="1500" b="1" dirty="0">
                <a:solidFill>
                  <a:srgbClr val="008000"/>
                </a:solidFill>
              </a:rPr>
              <a:t>/IOTA </a:t>
            </a:r>
            <a:r>
              <a:rPr lang="en-US" sz="1500" b="1" dirty="0" smtClean="0">
                <a:solidFill>
                  <a:srgbClr val="008000"/>
                </a:solidFill>
              </a:rPr>
              <a:t>Collaboration </a:t>
            </a:r>
            <a:r>
              <a:rPr lang="en-US" sz="1500" b="1" dirty="0">
                <a:solidFill>
                  <a:srgbClr val="008000"/>
                </a:solidFill>
              </a:rPr>
              <a:t>Meeting </a:t>
            </a:r>
            <a:r>
              <a:rPr lang="en-US" sz="1500" b="1" dirty="0" smtClean="0">
                <a:solidFill>
                  <a:srgbClr val="008000"/>
                </a:solidFill>
              </a:rPr>
              <a:t>2019</a:t>
            </a:r>
            <a:endParaRPr lang="en-US" sz="15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3825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29"/>
            <a:ext cx="9144000" cy="62150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604" y="6172914"/>
            <a:ext cx="8338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alibri"/>
              </a:rPr>
              <a:t>Placement of the loss plot in the tune diagram is arbitrary, what is important is shrinkage of the good area with intensity</a:t>
            </a:r>
            <a:endParaRPr lang="en-US" sz="16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7143" y="6498550"/>
            <a:ext cx="56605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 smtClean="0">
                <a:solidFill>
                  <a:srgbClr val="008000"/>
                </a:solidFill>
                <a:latin typeface="Arial"/>
                <a:cs typeface="Arial"/>
              </a:rPr>
              <a:t>Y. </a:t>
            </a:r>
            <a:r>
              <a:rPr lang="en-US" sz="1500" b="1" dirty="0" err="1" smtClean="0">
                <a:solidFill>
                  <a:srgbClr val="008000"/>
                </a:solidFill>
                <a:latin typeface="Arial"/>
                <a:cs typeface="Arial"/>
              </a:rPr>
              <a:t>Alexahin</a:t>
            </a:r>
            <a:r>
              <a:rPr lang="en-US" sz="1500" b="1" dirty="0" smtClean="0">
                <a:solidFill>
                  <a:srgbClr val="008000"/>
                </a:solidFill>
                <a:latin typeface="Arial"/>
                <a:cs typeface="Arial"/>
              </a:rPr>
              <a:t>, space charge collaboration meeting, CERN 2018</a:t>
            </a:r>
            <a:endParaRPr lang="en-US" sz="1500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446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 on space charge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Capstone event, 5 August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Beam and machine parameters considered</a:t>
            </a:r>
          </a:p>
          <a:p>
            <a:pPr lvl="1"/>
            <a:r>
              <a:rPr lang="en-US" dirty="0"/>
              <a:t>Number of </a:t>
            </a:r>
            <a:r>
              <a:rPr lang="en-US" dirty="0" smtClean="0"/>
              <a:t>bunches:  81 (harmonic number: 84)</a:t>
            </a:r>
            <a:endParaRPr lang="en-US" dirty="0"/>
          </a:p>
          <a:p>
            <a:pPr lvl="1"/>
            <a:r>
              <a:rPr lang="en-US" dirty="0" smtClean="0"/>
              <a:t>4 sigma bunch length: 18 ns (</a:t>
            </a:r>
            <a:r>
              <a:rPr lang="en-US" dirty="0"/>
              <a:t>assuming Gaussian </a:t>
            </a:r>
            <a:r>
              <a:rPr lang="en-US" dirty="0" smtClean="0"/>
              <a:t>bunch profile)</a:t>
            </a:r>
            <a:endParaRPr lang="en-US" dirty="0"/>
          </a:p>
          <a:p>
            <a:pPr lvl="1"/>
            <a:r>
              <a:rPr lang="en-US" dirty="0" smtClean="0"/>
              <a:t>95% transverse emittance from </a:t>
            </a:r>
            <a:r>
              <a:rPr lang="en-US" dirty="0" err="1" smtClean="0"/>
              <a:t>linac</a:t>
            </a:r>
            <a:r>
              <a:rPr lang="en-US" dirty="0" smtClean="0"/>
              <a:t>: </a:t>
            </a:r>
            <a:r>
              <a:rPr lang="en-US" b="1" dirty="0" smtClean="0"/>
              <a:t>7 pi mm </a:t>
            </a:r>
            <a:r>
              <a:rPr lang="en-US" b="1" dirty="0" err="1" smtClean="0"/>
              <a:t>mrad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rms</a:t>
            </a:r>
            <a:r>
              <a:rPr lang="en-US" dirty="0" smtClean="0"/>
              <a:t>: 1.16 mm </a:t>
            </a:r>
            <a:r>
              <a:rPr lang="en-US" dirty="0" err="1" smtClean="0"/>
              <a:t>mrad</a:t>
            </a:r>
            <a:r>
              <a:rPr lang="en-US" dirty="0"/>
              <a:t>)</a:t>
            </a:r>
            <a:endParaRPr lang="en-US" dirty="0" smtClean="0"/>
          </a:p>
          <a:p>
            <a:pPr lvl="1"/>
            <a:r>
              <a:rPr lang="en-US" dirty="0" smtClean="0"/>
              <a:t>Injection energy: 400 MeV (kinetic), HEP lattice</a:t>
            </a:r>
          </a:p>
          <a:p>
            <a:pPr lvl="1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C264B81E-2C32-49C0-A9E6-F9C46EED80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5" t="2913" r="4147" b="2000"/>
          <a:stretch/>
        </p:blipFill>
        <p:spPr>
          <a:xfrm>
            <a:off x="4572000" y="2769811"/>
            <a:ext cx="3858381" cy="2867248"/>
          </a:xfrm>
          <a:prstGeom prst="rect">
            <a:avLst/>
          </a:prstGeom>
        </p:spPr>
      </p:pic>
      <p:pic>
        <p:nvPicPr>
          <p:cNvPr id="44" name="Picture 43" descr="tunediagram_0.50+1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0" y="2696849"/>
            <a:ext cx="3088386" cy="3095244"/>
          </a:xfrm>
          <a:prstGeom prst="rect">
            <a:avLst/>
          </a:prstGeom>
        </p:spPr>
      </p:pic>
      <p:pic>
        <p:nvPicPr>
          <p:cNvPr id="45" name="Picture 44" descr="tunediagram_1.00+1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0" y="2696849"/>
            <a:ext cx="3088386" cy="3095244"/>
          </a:xfrm>
          <a:prstGeom prst="rect">
            <a:avLst/>
          </a:prstGeom>
        </p:spPr>
      </p:pic>
      <p:pic>
        <p:nvPicPr>
          <p:cNvPr id="46" name="Picture 45" descr="tunediagram_1.50+1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0" y="2696849"/>
            <a:ext cx="3088386" cy="3095244"/>
          </a:xfrm>
          <a:prstGeom prst="rect">
            <a:avLst/>
          </a:prstGeom>
        </p:spPr>
      </p:pic>
      <p:pic>
        <p:nvPicPr>
          <p:cNvPr id="47" name="Picture 46" descr="tunediagram_2.00+1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0" y="2696849"/>
            <a:ext cx="3088386" cy="3095244"/>
          </a:xfrm>
          <a:prstGeom prst="rect">
            <a:avLst/>
          </a:prstGeom>
        </p:spPr>
      </p:pic>
      <p:pic>
        <p:nvPicPr>
          <p:cNvPr id="48" name="Picture 47" descr="tunediagram_2.50+1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0" y="2696849"/>
            <a:ext cx="3088386" cy="3095244"/>
          </a:xfrm>
          <a:prstGeom prst="rect">
            <a:avLst/>
          </a:prstGeom>
        </p:spPr>
      </p:pic>
      <p:pic>
        <p:nvPicPr>
          <p:cNvPr id="49" name="Picture 48" descr="tunediagram_3.00+12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0" y="2696849"/>
            <a:ext cx="3088386" cy="3095244"/>
          </a:xfrm>
          <a:prstGeom prst="rect">
            <a:avLst/>
          </a:prstGeom>
        </p:spPr>
      </p:pic>
      <p:pic>
        <p:nvPicPr>
          <p:cNvPr id="50" name="Picture 49" descr="tunediagram_3.50+12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0" y="2696849"/>
            <a:ext cx="3088386" cy="3095244"/>
          </a:xfrm>
          <a:prstGeom prst="rect">
            <a:avLst/>
          </a:prstGeom>
        </p:spPr>
      </p:pic>
      <p:pic>
        <p:nvPicPr>
          <p:cNvPr id="51" name="Picture 50" descr="tunediagram_4.00+12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0" y="2696849"/>
            <a:ext cx="3088386" cy="3095244"/>
          </a:xfrm>
          <a:prstGeom prst="rect">
            <a:avLst/>
          </a:prstGeom>
        </p:spPr>
      </p:pic>
      <p:pic>
        <p:nvPicPr>
          <p:cNvPr id="52" name="Picture 51" descr="tunediagram_4.50+12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0" y="2696849"/>
            <a:ext cx="3088386" cy="3095244"/>
          </a:xfrm>
          <a:prstGeom prst="rect">
            <a:avLst/>
          </a:prstGeom>
        </p:spPr>
      </p:pic>
      <p:pic>
        <p:nvPicPr>
          <p:cNvPr id="53" name="Picture 52" descr="tunediagram_5.00+12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0" y="2696849"/>
            <a:ext cx="3088386" cy="3095244"/>
          </a:xfrm>
          <a:prstGeom prst="rect">
            <a:avLst/>
          </a:prstGeom>
        </p:spPr>
      </p:pic>
      <p:pic>
        <p:nvPicPr>
          <p:cNvPr id="54" name="Picture 53" descr="tunediagram_5.50+12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50" y="2696849"/>
            <a:ext cx="3088386" cy="3095244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677322" y="5745735"/>
            <a:ext cx="81119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is-IS" sz="1600" dirty="0" smtClean="0">
                <a:solidFill>
                  <a:srgbClr val="0000FF"/>
                </a:solidFill>
              </a:rPr>
              <a:t>… </a:t>
            </a:r>
            <a:r>
              <a:rPr lang="en-US" sz="1600" dirty="0" smtClean="0">
                <a:solidFill>
                  <a:srgbClr val="0000FF"/>
                </a:solidFill>
              </a:rPr>
              <a:t>slope of emittance at </a:t>
            </a:r>
            <a:r>
              <a:rPr lang="en-US" sz="1600" dirty="0">
                <a:solidFill>
                  <a:srgbClr val="0000FF"/>
                </a:solidFill>
              </a:rPr>
              <a:t>extraction </a:t>
            </a:r>
            <a:r>
              <a:rPr lang="en-US" sz="1600" dirty="0" smtClean="0">
                <a:solidFill>
                  <a:srgbClr val="0000FF"/>
                </a:solidFill>
              </a:rPr>
              <a:t>as a function of intensity changes at ~3.5e+12 </a:t>
            </a:r>
            <a:r>
              <a:rPr lang="en-US" sz="1600" dirty="0" err="1" smtClean="0">
                <a:solidFill>
                  <a:srgbClr val="0000FF"/>
                </a:solidFill>
              </a:rPr>
              <a:t>ppBc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5430762" y="4437112"/>
            <a:ext cx="1589510" cy="267936"/>
          </a:xfrm>
          <a:prstGeom prst="line">
            <a:avLst/>
          </a:prstGeom>
          <a:ln>
            <a:solidFill>
              <a:srgbClr val="0000FF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7020272" y="3749526"/>
            <a:ext cx="962585" cy="687586"/>
          </a:xfrm>
          <a:prstGeom prst="line">
            <a:avLst/>
          </a:prstGeom>
          <a:ln>
            <a:solidFill>
              <a:srgbClr val="0000FF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460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A6A6A6"/>
                </a:solidFill>
              </a:rPr>
              <a:t>Introduction and considerations on space charge</a:t>
            </a:r>
          </a:p>
          <a:p>
            <a:r>
              <a:rPr lang="en-US" dirty="0" smtClean="0"/>
              <a:t>Observations from IPM and bunch length data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Comparison of IPM data with MI8 wires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Vertical tune scans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Summary and conclusions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Capstone event, 5 August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4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IPM </a:t>
            </a:r>
            <a:r>
              <a:rPr lang="en-US" dirty="0" smtClean="0"/>
              <a:t>data – beam size along the cycle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Capstone event, 5 August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8" name="Picture 17" descr="bl4ipm20190628_150709_smoothing3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47" y="758793"/>
            <a:ext cx="8748000" cy="4860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3081" y="3375309"/>
            <a:ext cx="7961297" cy="20804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19714"/>
            <a:ext cx="8226854" cy="2473313"/>
          </a:xfrm>
        </p:spPr>
        <p:txBody>
          <a:bodyPr>
            <a:normAutofit/>
          </a:bodyPr>
          <a:lstStyle/>
          <a:p>
            <a:r>
              <a:rPr lang="en-US" dirty="0"/>
              <a:t>Many thanks to Valery </a:t>
            </a:r>
            <a:r>
              <a:rPr lang="en-US" dirty="0" smtClean="0"/>
              <a:t>K. </a:t>
            </a:r>
            <a:r>
              <a:rPr lang="en-US" dirty="0"/>
              <a:t>and colleagues from </a:t>
            </a:r>
            <a:r>
              <a:rPr lang="en-US" dirty="0" smtClean="0"/>
              <a:t>the beam </a:t>
            </a:r>
            <a:r>
              <a:rPr lang="en-US" dirty="0"/>
              <a:t>instrumentation group for enabling the automatic data acquisition mode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Each data set also includes intensity along the cycle</a:t>
            </a:r>
            <a:endParaRPr lang="en-US" dirty="0"/>
          </a:p>
          <a:p>
            <a:r>
              <a:rPr lang="en-US" dirty="0" smtClean="0"/>
              <a:t>IPM provides turn-by-turn profiles along the entire cycle</a:t>
            </a:r>
          </a:p>
          <a:p>
            <a:pPr lvl="1"/>
            <a:r>
              <a:rPr lang="en-US" dirty="0" smtClean="0"/>
              <a:t>Lots of interesting information to be extracted </a:t>
            </a:r>
            <a:r>
              <a:rPr lang="is-IS" dirty="0" smtClean="0"/>
              <a:t>…</a:t>
            </a:r>
          </a:p>
          <a:p>
            <a:pPr lvl="1"/>
            <a:r>
              <a:rPr lang="is-IS" dirty="0" smtClean="0"/>
              <a:t>Performed averaging over 30 turns for analysis </a:t>
            </a:r>
            <a:r>
              <a:rPr lang="en-US" dirty="0" smtClean="0"/>
              <a:t>shown in the following</a:t>
            </a:r>
          </a:p>
          <a:p>
            <a:pPr marL="3168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404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IPM </a:t>
            </a:r>
            <a:r>
              <a:rPr lang="en-US" dirty="0" smtClean="0"/>
              <a:t>data – 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Capstone event, 5 August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 descr="bl4ipm20190628_150709_smoothing30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01"/>
          <a:stretch/>
        </p:blipFill>
        <p:spPr>
          <a:xfrm>
            <a:off x="158247" y="3537855"/>
            <a:ext cx="8748000" cy="22744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63139" y="4205225"/>
            <a:ext cx="1215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62626"/>
                </a:solidFill>
              </a:rPr>
              <a:t>@1000 turns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9504" y="4203736"/>
            <a:ext cx="1215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62626"/>
                </a:solidFill>
              </a:rPr>
              <a:t>@1000 turns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125882" y="4511513"/>
            <a:ext cx="235177" cy="299153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362573" y="4511513"/>
            <a:ext cx="235177" cy="299153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73287" y="3693509"/>
            <a:ext cx="1315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62626"/>
                </a:solidFill>
              </a:rPr>
              <a:t>@19400 turns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139184" y="4001286"/>
            <a:ext cx="283146" cy="20245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00387" y="3691889"/>
            <a:ext cx="1315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262626"/>
                </a:solidFill>
              </a:rPr>
              <a:t>@19400 turns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866284" y="3999666"/>
            <a:ext cx="283146" cy="20245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bl4ipm20190628_150709_smoothing30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26"/>
          <a:stretch/>
        </p:blipFill>
        <p:spPr>
          <a:xfrm>
            <a:off x="158247" y="758793"/>
            <a:ext cx="8748000" cy="260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69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6">
              <a:lumMod val="50000"/>
            </a:schemeClr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>
              <a:lumMod val="50000"/>
            </a:schemeClr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smtClean="0">
            <a:solidFill>
              <a:srgbClr val="262626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1" id="{FA6561EA-5476-4052-84D7-7BCA5B4A2A6E}" vid="{B6CED81E-951A-4DFA-9287-6DC86C25A1D3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CERNCorporate4-3.potx</Template>
  <TotalTime>52575</TotalTime>
  <Words>1139</Words>
  <Application>Microsoft Macintosh PowerPoint</Application>
  <PresentationFormat>On-screen Show (4:3)</PresentationFormat>
  <Paragraphs>210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CERNCorporate4-3</vt:lpstr>
      <vt:lpstr>FNAL_TemplateMac_060514</vt:lpstr>
      <vt:lpstr>Office Theme</vt:lpstr>
      <vt:lpstr>Lattice Periodicity &amp; Emittance Growth (part I)</vt:lpstr>
      <vt:lpstr>Outline</vt:lpstr>
      <vt:lpstr>Outline</vt:lpstr>
      <vt:lpstr>PowerPoint Presentation</vt:lpstr>
      <vt:lpstr>PowerPoint Presentation</vt:lpstr>
      <vt:lpstr>Considerations on space charge</vt:lpstr>
      <vt:lpstr>Outline</vt:lpstr>
      <vt:lpstr>IPM data – beam size along the cycle</vt:lpstr>
      <vt:lpstr>IPM data – profiles</vt:lpstr>
      <vt:lpstr>IPM data – dispersive contribution</vt:lpstr>
      <vt:lpstr>IPM data – dispersive contribution</vt:lpstr>
      <vt:lpstr>Evolution of space charge along the cycle</vt:lpstr>
      <vt:lpstr>IPM data – normalized emittance (vertical)</vt:lpstr>
      <vt:lpstr>Outline</vt:lpstr>
      <vt:lpstr>IPM versus MI8 wires – intensity scan</vt:lpstr>
      <vt:lpstr>IPM data – normalized emittance for different intensities</vt:lpstr>
      <vt:lpstr>Outline</vt:lpstr>
      <vt:lpstr>Vertical tune scan for different intensities</vt:lpstr>
      <vt:lpstr>Vertical tune scan for different intensities</vt:lpstr>
      <vt:lpstr>Vertical tune scan for different intensities</vt:lpstr>
      <vt:lpstr>Vertical tune scan for different intensities</vt:lpstr>
      <vt:lpstr>Outline</vt:lpstr>
      <vt:lpstr>Summary and conclusions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e-cloud bunch spacing: injectors</dc:title>
  <dc:subject/>
  <dc:creator>Hannes Bartosik</dc:creator>
  <cp:keywords/>
  <dc:description/>
  <cp:lastModifiedBy>Hannes Bartosik</cp:lastModifiedBy>
  <cp:revision>938</cp:revision>
  <dcterms:created xsi:type="dcterms:W3CDTF">2013-11-05T09:24:55Z</dcterms:created>
  <dcterms:modified xsi:type="dcterms:W3CDTF">2019-08-05T13:16:14Z</dcterms:modified>
  <cp:category/>
</cp:coreProperties>
</file>