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92" r:id="rId3"/>
  </p:sldMasterIdLst>
  <p:notesMasterIdLst>
    <p:notesMasterId r:id="rId25"/>
  </p:notesMasterIdLst>
  <p:handoutMasterIdLst>
    <p:handoutMasterId r:id="rId26"/>
  </p:handoutMasterIdLst>
  <p:sldIdLst>
    <p:sldId id="268" r:id="rId4"/>
    <p:sldId id="1012" r:id="rId5"/>
    <p:sldId id="1003" r:id="rId6"/>
    <p:sldId id="1004" r:id="rId7"/>
    <p:sldId id="1001" r:id="rId8"/>
    <p:sldId id="1002" r:id="rId9"/>
    <p:sldId id="1008" r:id="rId10"/>
    <p:sldId id="988" r:id="rId11"/>
    <p:sldId id="1018" r:id="rId12"/>
    <p:sldId id="1019" r:id="rId13"/>
    <p:sldId id="1007" r:id="rId14"/>
    <p:sldId id="1017" r:id="rId15"/>
    <p:sldId id="1010" r:id="rId16"/>
    <p:sldId id="256" r:id="rId17"/>
    <p:sldId id="1011" r:id="rId18"/>
    <p:sldId id="997" r:id="rId19"/>
    <p:sldId id="1014" r:id="rId20"/>
    <p:sldId id="1016" r:id="rId21"/>
    <p:sldId id="1015" r:id="rId22"/>
    <p:sldId id="999" r:id="rId23"/>
    <p:sldId id="1000"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065">
          <p15:clr>
            <a:srgbClr val="A4A3A4"/>
          </p15:clr>
        </p15:guide>
        <p15:guide id="3" orient="horz" pos="3616">
          <p15:clr>
            <a:srgbClr val="A4A3A4"/>
          </p15:clr>
        </p15:guide>
        <p15:guide id="4" orient="horz" pos="476">
          <p15:clr>
            <a:srgbClr val="A4A3A4"/>
          </p15:clr>
        </p15:guide>
        <p15:guide id="5" orient="horz" pos="1443">
          <p15:clr>
            <a:srgbClr val="A4A3A4"/>
          </p15:clr>
        </p15:guide>
        <p15:guide id="6" orient="horz" pos="758">
          <p15:clr>
            <a:srgbClr val="A4A3A4"/>
          </p15:clr>
        </p15:guide>
        <p15:guide id="7" orient="horz" pos="985">
          <p15:clr>
            <a:srgbClr val="A4A3A4"/>
          </p15:clr>
        </p15:guide>
        <p15:guide id="8" orient="horz" pos="1876">
          <p15:clr>
            <a:srgbClr val="A4A3A4"/>
          </p15:clr>
        </p15:guide>
        <p15:guide id="9" pos="5473">
          <p15:clr>
            <a:srgbClr val="A4A3A4"/>
          </p15:clr>
        </p15:guide>
        <p15:guide id="10" pos="2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4FB"/>
    <a:srgbClr val="1248D6"/>
    <a:srgbClr val="2B2AA6"/>
    <a:srgbClr val="FF5300"/>
    <a:srgbClr val="18A51A"/>
    <a:srgbClr val="2BEA62"/>
    <a:srgbClr val="FF5400"/>
    <a:srgbClr val="E133A9"/>
    <a:srgbClr val="6689FF"/>
    <a:srgbClr val="00DA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8" autoAdjust="0"/>
    <p:restoredTop sz="98796" autoAdjust="0"/>
  </p:normalViewPr>
  <p:slideViewPr>
    <p:cSldViewPr>
      <p:cViewPr varScale="1">
        <p:scale>
          <a:sx n="145" d="100"/>
          <a:sy n="145" d="100"/>
        </p:scale>
        <p:origin x="390" y="126"/>
      </p:cViewPr>
      <p:guideLst>
        <p:guide orient="horz" pos="4204"/>
        <p:guide orient="horz" pos="4065"/>
        <p:guide orient="horz" pos="3616"/>
        <p:guide orient="horz" pos="476"/>
        <p:guide orient="horz" pos="1443"/>
        <p:guide orient="horz" pos="758"/>
        <p:guide orient="horz" pos="985"/>
        <p:guide orient="horz" pos="1876"/>
        <p:guide pos="5473"/>
        <p:guide pos="282"/>
      </p:guideLst>
    </p:cSldViewPr>
  </p:slideViewPr>
  <p:outlineViewPr>
    <p:cViewPr>
      <p:scale>
        <a:sx n="33" d="100"/>
        <a:sy n="33" d="100"/>
      </p:scale>
      <p:origin x="0" y="-944"/>
    </p:cViewPr>
  </p:outlineViewPr>
  <p:notesTextViewPr>
    <p:cViewPr>
      <p:scale>
        <a:sx n="100" d="100"/>
        <a:sy n="100" d="100"/>
      </p:scale>
      <p:origin x="0" y="0"/>
    </p:cViewPr>
  </p:notesTextViewPr>
  <p:sorterViewPr>
    <p:cViewPr>
      <p:scale>
        <a:sx n="96" d="100"/>
        <a:sy n="96" d="100"/>
      </p:scale>
      <p:origin x="0" y="0"/>
    </p:cViewPr>
  </p:sorterViewPr>
  <p:notesViewPr>
    <p:cSldViewPr snapToGrid="0" snapToObjects="1">
      <p:cViewPr varScale="1">
        <p:scale>
          <a:sx n="75" d="100"/>
          <a:sy n="75" d="100"/>
        </p:scale>
        <p:origin x="1888"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6/13/2019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6/13/2019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a:t>
            </a:fld>
            <a:endParaRPr lang="en-US" dirty="0"/>
          </a:p>
        </p:txBody>
      </p:sp>
    </p:spTree>
    <p:extLst>
      <p:ext uri="{BB962C8B-B14F-4D97-AF65-F5344CB8AC3E}">
        <p14:creationId xmlns:p14="http://schemas.microsoft.com/office/powerpoint/2010/main" val="178526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FF5400"/>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FF5400"/>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April 5, 2019</a:t>
            </a:r>
          </a:p>
        </p:txBody>
      </p:sp>
      <p:sp>
        <p:nvSpPr>
          <p:cNvPr id="5" name="Footer Placeholder 4"/>
          <p:cNvSpPr>
            <a:spLocks noGrp="1"/>
          </p:cNvSpPr>
          <p:nvPr>
            <p:ph type="ftr" sz="quarter" idx="11"/>
          </p:nvPr>
        </p:nvSpPr>
        <p:spPr/>
        <p:txBody>
          <a:bodyPr/>
          <a:lstStyle/>
          <a:p>
            <a:r>
              <a:rPr lang="en-US"/>
              <a:t>DUNE Collaboration Meeting</a:t>
            </a:r>
          </a:p>
        </p:txBody>
      </p:sp>
      <p:sp>
        <p:nvSpPr>
          <p:cNvPr id="6" name="Slide Number Placeholder 5"/>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340041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5, 2019</a:t>
            </a:r>
          </a:p>
        </p:txBody>
      </p:sp>
      <p:sp>
        <p:nvSpPr>
          <p:cNvPr id="5" name="Footer Placeholder 4"/>
          <p:cNvSpPr>
            <a:spLocks noGrp="1"/>
          </p:cNvSpPr>
          <p:nvPr>
            <p:ph type="ftr" sz="quarter" idx="11"/>
          </p:nvPr>
        </p:nvSpPr>
        <p:spPr/>
        <p:txBody>
          <a:bodyPr/>
          <a:lstStyle/>
          <a:p>
            <a:r>
              <a:rPr lang="en-US"/>
              <a:t>DUNE Collaboration Meeting</a:t>
            </a:r>
          </a:p>
        </p:txBody>
      </p:sp>
      <p:sp>
        <p:nvSpPr>
          <p:cNvPr id="6" name="Slide Number Placeholder 5"/>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415124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April 5, 2019</a:t>
            </a:r>
          </a:p>
        </p:txBody>
      </p:sp>
      <p:sp>
        <p:nvSpPr>
          <p:cNvPr id="5" name="Footer Placeholder 4"/>
          <p:cNvSpPr>
            <a:spLocks noGrp="1"/>
          </p:cNvSpPr>
          <p:nvPr>
            <p:ph type="ftr" sz="quarter" idx="11"/>
          </p:nvPr>
        </p:nvSpPr>
        <p:spPr/>
        <p:txBody>
          <a:bodyPr/>
          <a:lstStyle/>
          <a:p>
            <a:r>
              <a:rPr lang="en-US"/>
              <a:t>DUNE Collaboration Meeting</a:t>
            </a:r>
          </a:p>
        </p:txBody>
      </p:sp>
      <p:sp>
        <p:nvSpPr>
          <p:cNvPr id="6" name="Slide Number Placeholder 5"/>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100078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April 5, 2019</a:t>
            </a:r>
          </a:p>
        </p:txBody>
      </p:sp>
      <p:sp>
        <p:nvSpPr>
          <p:cNvPr id="6" name="Footer Placeholder 5"/>
          <p:cNvSpPr>
            <a:spLocks noGrp="1"/>
          </p:cNvSpPr>
          <p:nvPr>
            <p:ph type="ftr" sz="quarter" idx="11"/>
          </p:nvPr>
        </p:nvSpPr>
        <p:spPr/>
        <p:txBody>
          <a:bodyPr/>
          <a:lstStyle/>
          <a:p>
            <a:r>
              <a:rPr lang="en-US"/>
              <a:t>DUNE Collaboration Meeting</a:t>
            </a:r>
          </a:p>
        </p:txBody>
      </p:sp>
      <p:sp>
        <p:nvSpPr>
          <p:cNvPr id="7" name="Slide Number Placeholder 6"/>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86535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April 5, 2019</a:t>
            </a:r>
          </a:p>
        </p:txBody>
      </p:sp>
      <p:sp>
        <p:nvSpPr>
          <p:cNvPr id="8" name="Footer Placeholder 7"/>
          <p:cNvSpPr>
            <a:spLocks noGrp="1"/>
          </p:cNvSpPr>
          <p:nvPr>
            <p:ph type="ftr" sz="quarter" idx="11"/>
          </p:nvPr>
        </p:nvSpPr>
        <p:spPr/>
        <p:txBody>
          <a:bodyPr/>
          <a:lstStyle/>
          <a:p>
            <a:r>
              <a:rPr lang="en-US"/>
              <a:t>DUNE Collaboration Meeting</a:t>
            </a:r>
          </a:p>
        </p:txBody>
      </p:sp>
      <p:sp>
        <p:nvSpPr>
          <p:cNvPr id="9" name="Slide Number Placeholder 8"/>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37432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April 5, 2019</a:t>
            </a:r>
          </a:p>
        </p:txBody>
      </p:sp>
      <p:sp>
        <p:nvSpPr>
          <p:cNvPr id="4" name="Footer Placeholder 3"/>
          <p:cNvSpPr>
            <a:spLocks noGrp="1"/>
          </p:cNvSpPr>
          <p:nvPr>
            <p:ph type="ftr" sz="quarter" idx="11"/>
          </p:nvPr>
        </p:nvSpPr>
        <p:spPr/>
        <p:txBody>
          <a:bodyPr/>
          <a:lstStyle/>
          <a:p>
            <a:r>
              <a:rPr lang="en-US"/>
              <a:t>DUNE Collaboration Meeting</a:t>
            </a:r>
          </a:p>
        </p:txBody>
      </p:sp>
      <p:sp>
        <p:nvSpPr>
          <p:cNvPr id="5" name="Slide Number Placeholder 4"/>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170190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5, 2019</a:t>
            </a:r>
          </a:p>
        </p:txBody>
      </p:sp>
      <p:sp>
        <p:nvSpPr>
          <p:cNvPr id="3" name="Footer Placeholder 2"/>
          <p:cNvSpPr>
            <a:spLocks noGrp="1"/>
          </p:cNvSpPr>
          <p:nvPr>
            <p:ph type="ftr" sz="quarter" idx="11"/>
          </p:nvPr>
        </p:nvSpPr>
        <p:spPr/>
        <p:txBody>
          <a:bodyPr/>
          <a:lstStyle/>
          <a:p>
            <a:r>
              <a:rPr lang="en-US"/>
              <a:t>DUNE Collaboration Meeting</a:t>
            </a:r>
          </a:p>
        </p:txBody>
      </p:sp>
      <p:sp>
        <p:nvSpPr>
          <p:cNvPr id="4" name="Slide Number Placeholder 3"/>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3433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5, 2019</a:t>
            </a:r>
          </a:p>
        </p:txBody>
      </p:sp>
      <p:sp>
        <p:nvSpPr>
          <p:cNvPr id="6" name="Footer Placeholder 5"/>
          <p:cNvSpPr>
            <a:spLocks noGrp="1"/>
          </p:cNvSpPr>
          <p:nvPr>
            <p:ph type="ftr" sz="quarter" idx="11"/>
          </p:nvPr>
        </p:nvSpPr>
        <p:spPr/>
        <p:txBody>
          <a:bodyPr/>
          <a:lstStyle/>
          <a:p>
            <a:r>
              <a:rPr lang="en-US"/>
              <a:t>DUNE Collaboration Meeting</a:t>
            </a:r>
          </a:p>
        </p:txBody>
      </p:sp>
      <p:sp>
        <p:nvSpPr>
          <p:cNvPr id="7" name="Slide Number Placeholder 6"/>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125820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April 5, 2019</a:t>
            </a:r>
          </a:p>
        </p:txBody>
      </p:sp>
      <p:sp>
        <p:nvSpPr>
          <p:cNvPr id="6" name="Footer Placeholder 5"/>
          <p:cNvSpPr>
            <a:spLocks noGrp="1"/>
          </p:cNvSpPr>
          <p:nvPr>
            <p:ph type="ftr" sz="quarter" idx="11"/>
          </p:nvPr>
        </p:nvSpPr>
        <p:spPr/>
        <p:txBody>
          <a:bodyPr/>
          <a:lstStyle/>
          <a:p>
            <a:r>
              <a:rPr lang="en-US"/>
              <a:t>DUNE Collaboration Meeting</a:t>
            </a:r>
          </a:p>
        </p:txBody>
      </p:sp>
      <p:sp>
        <p:nvSpPr>
          <p:cNvPr id="7" name="Slide Number Placeholder 6"/>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228415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5, 2019</a:t>
            </a:r>
          </a:p>
        </p:txBody>
      </p:sp>
      <p:sp>
        <p:nvSpPr>
          <p:cNvPr id="5" name="Footer Placeholder 4"/>
          <p:cNvSpPr>
            <a:spLocks noGrp="1"/>
          </p:cNvSpPr>
          <p:nvPr>
            <p:ph type="ftr" sz="quarter" idx="11"/>
          </p:nvPr>
        </p:nvSpPr>
        <p:spPr/>
        <p:txBody>
          <a:bodyPr/>
          <a:lstStyle/>
          <a:p>
            <a:r>
              <a:rPr lang="en-US"/>
              <a:t>DUNE Collaboration Meeting</a:t>
            </a:r>
          </a:p>
        </p:txBody>
      </p:sp>
      <p:sp>
        <p:nvSpPr>
          <p:cNvPr id="6" name="Slide Number Placeholder 5"/>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314767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9" y="1238250"/>
            <a:ext cx="8232771" cy="4846638"/>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19" y="6599316"/>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0" name="Slide Number Placeholder 5"/>
          <p:cNvSpPr>
            <a:spLocks noGrp="1"/>
          </p:cNvSpPr>
          <p:nvPr>
            <p:ph type="sldNum" sz="quarter" idx="4"/>
          </p:nvPr>
        </p:nvSpPr>
        <p:spPr>
          <a:xfrm>
            <a:off x="454026" y="6599316"/>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Footer Placeholder 4"/>
          <p:cNvSpPr>
            <a:spLocks noGrp="1"/>
          </p:cNvSpPr>
          <p:nvPr>
            <p:ph type="ftr" sz="quarter" idx="3"/>
          </p:nvPr>
        </p:nvSpPr>
        <p:spPr>
          <a:xfrm>
            <a:off x="1877785" y="6599316"/>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5, 2019</a:t>
            </a:r>
          </a:p>
        </p:txBody>
      </p:sp>
      <p:sp>
        <p:nvSpPr>
          <p:cNvPr id="5" name="Footer Placeholder 4"/>
          <p:cNvSpPr>
            <a:spLocks noGrp="1"/>
          </p:cNvSpPr>
          <p:nvPr>
            <p:ph type="ftr" sz="quarter" idx="11"/>
          </p:nvPr>
        </p:nvSpPr>
        <p:spPr/>
        <p:txBody>
          <a:bodyPr/>
          <a:lstStyle/>
          <a:p>
            <a:r>
              <a:rPr lang="en-US"/>
              <a:t>DUNE Collaboration Meeting</a:t>
            </a:r>
          </a:p>
        </p:txBody>
      </p:sp>
      <p:sp>
        <p:nvSpPr>
          <p:cNvPr id="6" name="Slide Number Placeholder 5"/>
          <p:cNvSpPr>
            <a:spLocks noGrp="1"/>
          </p:cNvSpPr>
          <p:nvPr>
            <p:ph type="sldNum" sz="quarter" idx="12"/>
          </p:nvPr>
        </p:nvSpPr>
        <p:spPr/>
        <p:txBody>
          <a:bodyPr/>
          <a:lstStyle/>
          <a:p>
            <a:fld id="{EE757E46-47C8-4AE5-ACA0-BAD1A2BEF5F6}" type="slidenum">
              <a:rPr lang="en-US" smtClean="0"/>
              <a:pPr/>
              <a:t>‹#›</a:t>
            </a:fld>
            <a:endParaRPr lang="en-US"/>
          </a:p>
        </p:txBody>
      </p:sp>
    </p:spTree>
    <p:extLst>
      <p:ext uri="{BB962C8B-B14F-4D97-AF65-F5344CB8AC3E}">
        <p14:creationId xmlns:p14="http://schemas.microsoft.com/office/powerpoint/2010/main" val="98498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2"/>
          <p:cNvSpPr>
            <a:spLocks noGrp="1"/>
          </p:cNvSpPr>
          <p:nvPr>
            <p:ph idx="11"/>
          </p:nvPr>
        </p:nvSpPr>
        <p:spPr>
          <a:xfrm>
            <a:off x="454029" y="1238250"/>
            <a:ext cx="4002017" cy="4846638"/>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4666493" y="1238250"/>
            <a:ext cx="4002017" cy="4846638"/>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86253"/>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0" name="Slide Number Placeholder 5"/>
          <p:cNvSpPr>
            <a:spLocks noGrp="1"/>
          </p:cNvSpPr>
          <p:nvPr>
            <p:ph type="sldNum" sz="quarter" idx="4"/>
          </p:nvPr>
        </p:nvSpPr>
        <p:spPr>
          <a:xfrm>
            <a:off x="454026" y="6586253"/>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Footer Placeholder 4"/>
          <p:cNvSpPr>
            <a:spLocks noGrp="1"/>
          </p:cNvSpPr>
          <p:nvPr>
            <p:ph type="ftr" sz="quarter" idx="3"/>
          </p:nvPr>
        </p:nvSpPr>
        <p:spPr>
          <a:xfrm>
            <a:off x="1877785" y="6586253"/>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FF5400"/>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347368"/>
            <a:ext cx="4003605" cy="737519"/>
          </a:xfrm>
          <a:prstGeom prst="rect">
            <a:avLst/>
          </a:prstGeom>
        </p:spPr>
        <p:txBody>
          <a:bodyPr lIns="0" tIns="0" rIns="0" bIns="0" anchor="t" anchorCtr="0"/>
          <a:lstStyle>
            <a:lvl1pPr marL="0" indent="0">
              <a:buNone/>
              <a:defRPr sz="1600" b="0" i="0" baseline="0">
                <a:solidFill>
                  <a:srgbClr val="FF5400"/>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21" name="Content Placeholder 2"/>
          <p:cNvSpPr>
            <a:spLocks noGrp="1"/>
          </p:cNvSpPr>
          <p:nvPr>
            <p:ph idx="11"/>
          </p:nvPr>
        </p:nvSpPr>
        <p:spPr>
          <a:xfrm>
            <a:off x="454029" y="1238250"/>
            <a:ext cx="4002017" cy="3899105"/>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12"/>
          </p:nvPr>
        </p:nvSpPr>
        <p:spPr>
          <a:xfrm>
            <a:off x="4684783" y="1238250"/>
            <a:ext cx="4002017" cy="3899105"/>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79219" y="6586253"/>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2" name="Slide Number Placeholder 5"/>
          <p:cNvSpPr>
            <a:spLocks noGrp="1"/>
          </p:cNvSpPr>
          <p:nvPr>
            <p:ph type="sldNum" sz="quarter" idx="4"/>
          </p:nvPr>
        </p:nvSpPr>
        <p:spPr>
          <a:xfrm>
            <a:off x="454026" y="6586253"/>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Footer Placeholder 4"/>
          <p:cNvSpPr>
            <a:spLocks noGrp="1"/>
          </p:cNvSpPr>
          <p:nvPr>
            <p:ph type="ftr" sz="quarter" idx="3"/>
          </p:nvPr>
        </p:nvSpPr>
        <p:spPr>
          <a:xfrm>
            <a:off x="1877785" y="6586253"/>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4846639"/>
          </a:xfrm>
          <a:prstGeom prst="rect">
            <a:avLst/>
          </a:prstGeom>
        </p:spPr>
        <p:txBody>
          <a:bodyPr vert="horz"/>
          <a:lstStyle>
            <a:lvl1pPr marL="0" indent="0">
              <a:buFontTx/>
              <a:buNone/>
              <a:defRPr>
                <a:solidFill>
                  <a:srgbClr val="1248D6"/>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19" y="6586253"/>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9" name="Slide Number Placeholder 5"/>
          <p:cNvSpPr>
            <a:spLocks noGrp="1"/>
          </p:cNvSpPr>
          <p:nvPr>
            <p:ph type="sldNum" sz="quarter" idx="4"/>
          </p:nvPr>
        </p:nvSpPr>
        <p:spPr>
          <a:xfrm>
            <a:off x="454026" y="6586253"/>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0" name="Footer Placeholder 4"/>
          <p:cNvSpPr>
            <a:spLocks noGrp="1"/>
          </p:cNvSpPr>
          <p:nvPr>
            <p:ph type="ftr" sz="quarter" idx="3"/>
          </p:nvPr>
        </p:nvSpPr>
        <p:spPr>
          <a:xfrm>
            <a:off x="1877785" y="6586253"/>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86253"/>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9" name="Slide Number Placeholder 5"/>
          <p:cNvSpPr>
            <a:spLocks noGrp="1"/>
          </p:cNvSpPr>
          <p:nvPr>
            <p:ph type="sldNum" sz="quarter" idx="4"/>
          </p:nvPr>
        </p:nvSpPr>
        <p:spPr>
          <a:xfrm>
            <a:off x="454026" y="6586253"/>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0" name="Footer Placeholder 4"/>
          <p:cNvSpPr>
            <a:spLocks noGrp="1"/>
          </p:cNvSpPr>
          <p:nvPr>
            <p:ph type="ftr" sz="quarter" idx="3"/>
          </p:nvPr>
        </p:nvSpPr>
        <p:spPr>
          <a:xfrm>
            <a:off x="1877785" y="6586253"/>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FF5400"/>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p:cNvSpPr>
            <a:spLocks noGrp="1"/>
          </p:cNvSpPr>
          <p:nvPr>
            <p:ph idx="14"/>
          </p:nvPr>
        </p:nvSpPr>
        <p:spPr>
          <a:xfrm>
            <a:off x="457204" y="1237610"/>
            <a:ext cx="3014278" cy="3709207"/>
          </a:xfrm>
          <a:prstGeom prst="rect">
            <a:avLst/>
          </a:prstGeom>
        </p:spPr>
        <p:txBody>
          <a:bodyPr lIns="0" rIns="0"/>
          <a:lstStyle>
            <a:lvl1pPr marL="0" indent="0">
              <a:lnSpc>
                <a:spcPct val="100000"/>
              </a:lnSpc>
              <a:spcBef>
                <a:spcPts val="0"/>
              </a:spcBef>
              <a:spcAft>
                <a:spcPts val="0"/>
              </a:spcAft>
              <a:buFontTx/>
              <a:buNone/>
              <a:defRPr sz="2200" b="0" i="0">
                <a:solidFill>
                  <a:srgbClr val="1248D6"/>
                </a:solidFill>
                <a:latin typeface="Helvetica"/>
              </a:defRPr>
            </a:lvl1pPr>
            <a:lvl2pPr marL="0" indent="274320">
              <a:lnSpc>
                <a:spcPct val="100000"/>
              </a:lnSpc>
              <a:spcBef>
                <a:spcPts val="1032"/>
              </a:spcBef>
              <a:spcAft>
                <a:spcPts val="0"/>
              </a:spcAft>
              <a:buSzPct val="90000"/>
              <a:buFont typeface="Arial"/>
              <a:buChar char="•"/>
              <a:defRPr sz="2000" b="0" i="0">
                <a:solidFill>
                  <a:srgbClr val="1248D6"/>
                </a:solidFill>
                <a:latin typeface="Helvetica"/>
              </a:defRPr>
            </a:lvl2pPr>
            <a:lvl3pPr marL="274320" indent="182880">
              <a:lnSpc>
                <a:spcPct val="100000"/>
              </a:lnSpc>
              <a:spcBef>
                <a:spcPts val="1032"/>
              </a:spcBef>
              <a:spcAft>
                <a:spcPts val="0"/>
              </a:spcAft>
              <a:buSzPct val="88000"/>
              <a:buFont typeface="Lucida Grande"/>
              <a:buChar char="–"/>
              <a:defRPr sz="1800" b="0" i="0">
                <a:solidFill>
                  <a:srgbClr val="1248D6"/>
                </a:solidFill>
                <a:latin typeface="Helvetica"/>
              </a:defRPr>
            </a:lvl3pPr>
            <a:lvl4pPr marL="548640" indent="182880">
              <a:lnSpc>
                <a:spcPct val="100000"/>
              </a:lnSpc>
              <a:spcBef>
                <a:spcPts val="1032"/>
              </a:spcBef>
              <a:spcAft>
                <a:spcPts val="0"/>
              </a:spcAft>
              <a:buSzPct val="90000"/>
              <a:buFont typeface="Arial"/>
              <a:buChar char="•"/>
              <a:defRPr sz="1600" b="0" i="0">
                <a:solidFill>
                  <a:srgbClr val="1248D6"/>
                </a:solidFill>
                <a:latin typeface="Helvetica"/>
              </a:defRPr>
            </a:lvl4pPr>
            <a:lvl5pPr marL="822960" indent="182880">
              <a:lnSpc>
                <a:spcPct val="100000"/>
              </a:lnSpc>
              <a:spcBef>
                <a:spcPts val="1032"/>
              </a:spcBef>
              <a:spcAft>
                <a:spcPts val="0"/>
              </a:spcAft>
              <a:buSzPct val="88000"/>
              <a:buFont typeface="Lucida Grande"/>
              <a:buChar char="–"/>
              <a:defRPr sz="1400" b="0" i="0">
                <a:solidFill>
                  <a:srgbClr val="1248D6"/>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2"/>
          <p:cNvSpPr>
            <a:spLocks noGrp="1"/>
          </p:cNvSpPr>
          <p:nvPr>
            <p:ph type="pic" sz="quarter" idx="15"/>
          </p:nvPr>
        </p:nvSpPr>
        <p:spPr>
          <a:xfrm>
            <a:off x="3716338" y="1238250"/>
            <a:ext cx="4959767" cy="4852988"/>
          </a:xfrm>
          <a:prstGeom prst="rect">
            <a:avLst/>
          </a:prstGeom>
        </p:spPr>
        <p:txBody>
          <a:bodyPr vert="horz" lIns="0" rIns="0"/>
          <a:lstStyle>
            <a:lvl1pPr marL="0" indent="0">
              <a:buFontTx/>
              <a:buNone/>
              <a:defRPr>
                <a:solidFill>
                  <a:srgbClr val="1248D6"/>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9" name="Date Placeholder 3"/>
          <p:cNvSpPr>
            <a:spLocks noGrp="1"/>
          </p:cNvSpPr>
          <p:nvPr>
            <p:ph type="dt" sz="half" idx="2"/>
          </p:nvPr>
        </p:nvSpPr>
        <p:spPr>
          <a:xfrm>
            <a:off x="879219" y="6586253"/>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2" name="Slide Number Placeholder 5"/>
          <p:cNvSpPr>
            <a:spLocks noGrp="1"/>
          </p:cNvSpPr>
          <p:nvPr>
            <p:ph type="sldNum" sz="quarter" idx="4"/>
          </p:nvPr>
        </p:nvSpPr>
        <p:spPr>
          <a:xfrm>
            <a:off x="454026" y="6586253"/>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5" name="Footer Placeholder 4"/>
          <p:cNvSpPr>
            <a:spLocks noGrp="1"/>
          </p:cNvSpPr>
          <p:nvPr>
            <p:ph type="ftr" sz="quarter" idx="3"/>
          </p:nvPr>
        </p:nvSpPr>
        <p:spPr>
          <a:xfrm>
            <a:off x="1877785" y="6586253"/>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241851"/>
          </a:xfrm>
          <a:prstGeom prst="rect">
            <a:avLst/>
          </a:prstGeom>
        </p:spPr>
        <p:txBody>
          <a:bodyPr lIns="0" rIns="0"/>
          <a:lstStyle>
            <a:lvl1pPr marL="0" indent="0">
              <a:buNone/>
              <a:defRPr sz="3200">
                <a:solidFill>
                  <a:srgbClr val="1248D6"/>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686118"/>
            <a:ext cx="8229596" cy="439738"/>
          </a:xfrm>
          <a:prstGeom prst="rect">
            <a:avLst/>
          </a:prstGeom>
        </p:spPr>
        <p:txBody>
          <a:bodyPr lIns="0" tIns="0" rIns="0" bIns="0" anchor="t" anchorCtr="0"/>
          <a:lstStyle>
            <a:lvl1pPr marL="0" indent="0">
              <a:buNone/>
              <a:defRPr sz="1600" b="0" i="0" baseline="0">
                <a:solidFill>
                  <a:srgbClr val="FF5400"/>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45925"/>
            <a:ext cx="8229600" cy="603767"/>
          </a:xfrm>
          <a:prstGeom prst="rect">
            <a:avLst/>
          </a:prstGeom>
        </p:spPr>
        <p:txBody>
          <a:bodyPr vert="horz" lIns="0" tIns="0" rIns="0" bIns="0"/>
          <a:lstStyle>
            <a:lvl1pPr algn="l">
              <a:defRPr sz="2200" b="1" i="0" baseline="0">
                <a:solidFill>
                  <a:srgbClr val="FF5400"/>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606657"/>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0" name="Slide Number Placeholder 5"/>
          <p:cNvSpPr>
            <a:spLocks noGrp="1"/>
          </p:cNvSpPr>
          <p:nvPr>
            <p:ph type="sldNum" sz="quarter" idx="4"/>
          </p:nvPr>
        </p:nvSpPr>
        <p:spPr>
          <a:xfrm>
            <a:off x="454026" y="6606657"/>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Footer Placeholder 4"/>
          <p:cNvSpPr>
            <a:spLocks noGrp="1"/>
          </p:cNvSpPr>
          <p:nvPr>
            <p:ph type="ftr" sz="quarter" idx="3"/>
          </p:nvPr>
        </p:nvSpPr>
        <p:spPr>
          <a:xfrm>
            <a:off x="1877785" y="6606657"/>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US"/>
              <a:t>DUNE Collaboration Meeting</a:t>
            </a:r>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FF5400"/>
                </a:solidFill>
                <a:latin typeface="Helvetica"/>
              </a:defRPr>
            </a:lvl1pPr>
          </a:lstStyle>
          <a:p>
            <a:r>
              <a:rPr lang="en-US" dirty="0"/>
              <a:t>Click to edit Master title style</a:t>
            </a:r>
          </a:p>
        </p:txBody>
      </p:sp>
      <p:sp>
        <p:nvSpPr>
          <p:cNvPr id="12" name="Content Placeholder 2"/>
          <p:cNvSpPr>
            <a:spLocks noGrp="1"/>
          </p:cNvSpPr>
          <p:nvPr>
            <p:ph idx="11"/>
          </p:nvPr>
        </p:nvSpPr>
        <p:spPr>
          <a:xfrm>
            <a:off x="454026" y="1207770"/>
            <a:ext cx="8037086"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879219" y="6593561"/>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3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
        <p:nvSpPr>
          <p:cNvPr id="13" name="Footer Placeholder 4"/>
          <p:cNvSpPr>
            <a:spLocks noGrp="1"/>
          </p:cNvSpPr>
          <p:nvPr>
            <p:ph type="ftr" sz="quarter" idx="3"/>
          </p:nvPr>
        </p:nvSpPr>
        <p:spPr>
          <a:xfrm>
            <a:off x="1877785" y="6593561"/>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FF5300"/>
                </a:solidFill>
                <a:latin typeface="Helvetica"/>
                <a:ea typeface="+mn-ea"/>
                <a:cs typeface="Helvetica"/>
              </a:defRPr>
            </a:lvl1pPr>
          </a:lstStyle>
          <a:p>
            <a:pPr>
              <a:defRPr/>
            </a:pPr>
            <a:r>
              <a:rPr lang="en-GB"/>
              <a:t>DUNE Collaboration Meeting</a:t>
            </a:r>
            <a:endParaRPr lang="en-GB" dirty="0"/>
          </a:p>
        </p:txBody>
      </p:sp>
      <p:sp>
        <p:nvSpPr>
          <p:cNvPr id="15" name="Slide Number Placeholder 5"/>
          <p:cNvSpPr>
            <a:spLocks noGrp="1"/>
          </p:cNvSpPr>
          <p:nvPr>
            <p:ph type="sldNum" sz="quarter" idx="4"/>
          </p:nvPr>
        </p:nvSpPr>
        <p:spPr>
          <a:xfrm>
            <a:off x="454026" y="6593561"/>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300"/>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00029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10" name="Group 9"/>
          <p:cNvGrpSpPr/>
          <p:nvPr userDrawn="1"/>
        </p:nvGrpSpPr>
        <p:grpSpPr>
          <a:xfrm>
            <a:off x="5095044" y="240226"/>
            <a:ext cx="3598105" cy="199542"/>
            <a:chOff x="5136243" y="672026"/>
            <a:chExt cx="3598105" cy="199542"/>
          </a:xfrm>
        </p:grpSpPr>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cxnSp>
        <p:nvCxnSpPr>
          <p:cNvPr id="13" name="Straight Connector 12"/>
          <p:cNvCxnSpPr/>
          <p:nvPr userDrawn="1"/>
        </p:nvCxnSpPr>
        <p:spPr>
          <a:xfrm>
            <a:off x="457200" y="472239"/>
            <a:ext cx="8229600" cy="0"/>
          </a:xfrm>
          <a:prstGeom prst="line">
            <a:avLst/>
          </a:prstGeom>
          <a:ln>
            <a:solidFill>
              <a:srgbClr val="FF54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 y="5760720"/>
            <a:ext cx="8229600" cy="0"/>
          </a:xfrm>
          <a:prstGeom prst="line">
            <a:avLst/>
          </a:prstGeom>
          <a:ln>
            <a:solidFill>
              <a:srgbClr val="FF540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7920282" y="6514034"/>
            <a:ext cx="772868" cy="326075"/>
          </a:xfrm>
          <a:prstGeom prst="rect">
            <a:avLst/>
          </a:prstGeom>
        </p:spPr>
      </p:pic>
      <p:cxnSp>
        <p:nvCxnSpPr>
          <p:cNvPr id="11" name="Straight Connector 10"/>
          <p:cNvCxnSpPr/>
          <p:nvPr userDrawn="1"/>
        </p:nvCxnSpPr>
        <p:spPr>
          <a:xfrm>
            <a:off x="457200" y="6500325"/>
            <a:ext cx="8229600" cy="0"/>
          </a:xfrm>
          <a:prstGeom prst="line">
            <a:avLst/>
          </a:prstGeom>
          <a:ln>
            <a:solidFill>
              <a:srgbClr val="FF5400"/>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3"/>
          </p:nvPr>
        </p:nvSpPr>
        <p:spPr>
          <a:xfrm>
            <a:off x="1877785" y="6593561"/>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FF5400"/>
                </a:solidFill>
                <a:latin typeface="Helvetica"/>
                <a:ea typeface="+mn-ea"/>
                <a:cs typeface="Helvetica"/>
              </a:defRPr>
            </a:lvl1pPr>
          </a:lstStyle>
          <a:p>
            <a:pPr>
              <a:defRPr/>
            </a:pPr>
            <a:r>
              <a:rPr lang="en-GB"/>
              <a:t>DUNE Collaboration Meeting</a:t>
            </a:r>
            <a:endParaRPr lang="en-GB" dirty="0"/>
          </a:p>
        </p:txBody>
      </p:sp>
      <p:sp>
        <p:nvSpPr>
          <p:cNvPr id="15" name="Slide Number Placeholder 5"/>
          <p:cNvSpPr>
            <a:spLocks noGrp="1"/>
          </p:cNvSpPr>
          <p:nvPr>
            <p:ph type="sldNum" sz="quarter" idx="4"/>
          </p:nvPr>
        </p:nvSpPr>
        <p:spPr>
          <a:xfrm>
            <a:off x="454026" y="6606624"/>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FF5400"/>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Date Placeholder 3"/>
          <p:cNvSpPr>
            <a:spLocks noGrp="1"/>
          </p:cNvSpPr>
          <p:nvPr>
            <p:ph type="dt" sz="half" idx="2"/>
          </p:nvPr>
        </p:nvSpPr>
        <p:spPr>
          <a:xfrm>
            <a:off x="879219" y="6606624"/>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FF5400"/>
                </a:solidFill>
                <a:latin typeface="+mn-lt"/>
                <a:ea typeface="+mn-ea"/>
                <a:cs typeface="+mn-cs"/>
              </a:defRPr>
            </a:lvl1pPr>
          </a:lstStyle>
          <a:p>
            <a:pPr>
              <a:defRPr/>
            </a:pPr>
            <a:r>
              <a:rPr lang="en-US">
                <a:latin typeface="Helvetica"/>
                <a:cs typeface="Helvetica"/>
              </a:rPr>
              <a:t>April 5, 2019</a:t>
            </a:r>
            <a:endParaRPr lang="en-US" dirty="0">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91" r:id="rId8"/>
  </p:sldLayoutIdLst>
  <p:hf hdr="0" ft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5, 2019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DUNE Collaboration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57E46-47C8-4AE5-ACA0-BAD1A2BEF5F6}" type="slidenum">
              <a:rPr lang="en-US" smtClean="0"/>
              <a:pPr/>
              <a:t>‹#›</a:t>
            </a:fld>
            <a:endParaRPr lang="en-US"/>
          </a:p>
        </p:txBody>
      </p:sp>
    </p:spTree>
    <p:extLst>
      <p:ext uri="{BB962C8B-B14F-4D97-AF65-F5344CB8AC3E}">
        <p14:creationId xmlns:p14="http://schemas.microsoft.com/office/powerpoint/2010/main" val="23683869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80" y="3124200"/>
            <a:ext cx="8218488" cy="1371600"/>
          </a:xfrm>
        </p:spPr>
        <p:txBody>
          <a:bodyPr/>
          <a:lstStyle/>
          <a:p>
            <a:r>
              <a:rPr lang="en-US" sz="3600" dirty="0"/>
              <a:t>Laser – HVS Interface</a:t>
            </a:r>
            <a:endParaRPr lang="en-US" sz="3600" dirty="0">
              <a:solidFill>
                <a:srgbClr val="FF5400"/>
              </a:solidFill>
            </a:endParaRPr>
          </a:p>
        </p:txBody>
      </p:sp>
      <p:sp>
        <p:nvSpPr>
          <p:cNvPr id="3" name="Text Placeholder 2"/>
          <p:cNvSpPr>
            <a:spLocks noGrp="1"/>
          </p:cNvSpPr>
          <p:nvPr>
            <p:ph type="body" sz="quarter" idx="10"/>
          </p:nvPr>
        </p:nvSpPr>
        <p:spPr>
          <a:xfrm>
            <a:off x="710828" y="4876800"/>
            <a:ext cx="8221663" cy="838200"/>
          </a:xfrm>
        </p:spPr>
        <p:txBody>
          <a:bodyPr/>
          <a:lstStyle/>
          <a:p>
            <a:r>
              <a:rPr lang="en-US" sz="2000" dirty="0">
                <a:solidFill>
                  <a:srgbClr val="1248D6"/>
                </a:solidFill>
              </a:rPr>
              <a:t>Bo Yu</a:t>
            </a:r>
          </a:p>
          <a:p>
            <a:r>
              <a:rPr lang="en-US" sz="2000" dirty="0">
                <a:solidFill>
                  <a:srgbClr val="1248D6"/>
                </a:solidFill>
              </a:rPr>
              <a:t>June 18, 2019</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8039" y="809711"/>
            <a:ext cx="6409573" cy="2130331"/>
          </a:xfrm>
          <a:prstGeom prst="rect">
            <a:avLst/>
          </a:prstGeom>
        </p:spPr>
      </p:pic>
    </p:spTree>
    <p:extLst>
      <p:ext uri="{BB962C8B-B14F-4D97-AF65-F5344CB8AC3E}">
        <p14:creationId xmlns:p14="http://schemas.microsoft.com/office/powerpoint/2010/main" val="299579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E Field Around the FC Opening</a:t>
            </a:r>
            <a:br>
              <a:rPr lang="en-US" sz="3600" dirty="0"/>
            </a:br>
            <a:endParaRPr lang="en-US" sz="3600" dirty="0"/>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377826" y="990600"/>
            <a:ext cx="8308974" cy="369332"/>
          </a:xfrm>
          <a:prstGeom prst="rect">
            <a:avLst/>
          </a:prstGeom>
          <a:noFill/>
        </p:spPr>
        <p:txBody>
          <a:bodyPr wrap="square" rtlCol="0">
            <a:spAutoFit/>
          </a:bodyPr>
          <a:lstStyle/>
          <a:p>
            <a:r>
              <a:rPr lang="en-US" dirty="0"/>
              <a:t>A graph of the E field map on the FC surfaces </a:t>
            </a:r>
          </a:p>
        </p:txBody>
      </p:sp>
    </p:spTree>
    <p:extLst>
      <p:ext uri="{BB962C8B-B14F-4D97-AF65-F5344CB8AC3E}">
        <p14:creationId xmlns:p14="http://schemas.microsoft.com/office/powerpoint/2010/main" val="330802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Impact on Electron Drift</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377826" y="990600"/>
            <a:ext cx="8308974" cy="369332"/>
          </a:xfrm>
          <a:prstGeom prst="rect">
            <a:avLst/>
          </a:prstGeom>
          <a:noFill/>
        </p:spPr>
        <p:txBody>
          <a:bodyPr wrap="square" rtlCol="0">
            <a:spAutoFit/>
          </a:bodyPr>
          <a:lstStyle/>
          <a:p>
            <a:r>
              <a:rPr lang="en-US" dirty="0"/>
              <a:t>A new figure</a:t>
            </a:r>
          </a:p>
        </p:txBody>
      </p:sp>
    </p:spTree>
    <p:extLst>
      <p:ext uri="{BB962C8B-B14F-4D97-AF65-F5344CB8AC3E}">
        <p14:creationId xmlns:p14="http://schemas.microsoft.com/office/powerpoint/2010/main" val="201066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Target Mirrors in FC Profile</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417513" y="965600"/>
            <a:ext cx="8308974" cy="1200329"/>
          </a:xfrm>
          <a:prstGeom prst="rect">
            <a:avLst/>
          </a:prstGeom>
          <a:noFill/>
        </p:spPr>
        <p:txBody>
          <a:bodyPr wrap="square" rtlCol="0">
            <a:spAutoFit/>
          </a:bodyPr>
          <a:lstStyle/>
          <a:p>
            <a:r>
              <a:rPr lang="en-US" dirty="0"/>
              <a:t>Two concepts for mounting the 5mm aluminum mirrors inside a FC profile:   </a:t>
            </a:r>
          </a:p>
          <a:p>
            <a:r>
              <a:rPr lang="en-US" dirty="0"/>
              <a:t>Both concepts can be installed after the FC deployment if needed.  The upper right one has the mirror surfaces recessed for their protection.  The green pieces are our standard slip nuts used to mount the profiles to the I-beams.</a:t>
            </a:r>
          </a:p>
        </p:txBody>
      </p:sp>
      <p:pic>
        <p:nvPicPr>
          <p:cNvPr id="3" name="Picture 2">
            <a:extLst>
              <a:ext uri="{FF2B5EF4-FFF2-40B4-BE49-F238E27FC236}">
                <a16:creationId xmlns:a16="http://schemas.microsoft.com/office/drawing/2014/main" id="{D5A22D0C-B578-4369-8E1D-B04B0C39F706}"/>
              </a:ext>
            </a:extLst>
          </p:cNvPr>
          <p:cNvPicPr>
            <a:picLocks noChangeAspect="1"/>
          </p:cNvPicPr>
          <p:nvPr/>
        </p:nvPicPr>
        <p:blipFill>
          <a:blip r:embed="rId2"/>
          <a:stretch>
            <a:fillRect/>
          </a:stretch>
        </p:blipFill>
        <p:spPr>
          <a:xfrm>
            <a:off x="1219200" y="2326361"/>
            <a:ext cx="6133349" cy="4158293"/>
          </a:xfrm>
          <a:prstGeom prst="rect">
            <a:avLst/>
          </a:prstGeom>
        </p:spPr>
      </p:pic>
      <p:pic>
        <p:nvPicPr>
          <p:cNvPr id="1026" name="Picture 1" descr="image001">
            <a:extLst>
              <a:ext uri="{FF2B5EF4-FFF2-40B4-BE49-F238E27FC236}">
                <a16:creationId xmlns:a16="http://schemas.microsoft.com/office/drawing/2014/main" id="{7D716A4E-D6FF-479C-80C1-5F3756714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52" y="4243728"/>
            <a:ext cx="2405063" cy="213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F0FAA29D-A969-49CD-9541-8A12C2FF2F62}"/>
              </a:ext>
            </a:extLst>
          </p:cNvPr>
          <p:cNvCxnSpPr>
            <a:cxnSpLocks/>
          </p:cNvCxnSpPr>
          <p:nvPr/>
        </p:nvCxnSpPr>
        <p:spPr>
          <a:xfrm flipH="1" flipV="1">
            <a:off x="3810000" y="4953000"/>
            <a:ext cx="27432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2351684-E481-4F42-9831-A3289A208BCF}"/>
              </a:ext>
            </a:extLst>
          </p:cNvPr>
          <p:cNvSpPr txBox="1"/>
          <p:nvPr/>
        </p:nvSpPr>
        <p:spPr>
          <a:xfrm>
            <a:off x="6477000" y="3700830"/>
            <a:ext cx="2297501" cy="415498"/>
          </a:xfrm>
          <a:prstGeom prst="rect">
            <a:avLst/>
          </a:prstGeom>
          <a:noFill/>
        </p:spPr>
        <p:txBody>
          <a:bodyPr wrap="square" rtlCol="0">
            <a:spAutoFit/>
          </a:bodyPr>
          <a:lstStyle/>
          <a:p>
            <a:r>
              <a:rPr lang="en-US" sz="1050" dirty="0"/>
              <a:t>Mirror edge radius: 0.25mm</a:t>
            </a:r>
          </a:p>
          <a:p>
            <a:r>
              <a:rPr lang="en-US" sz="1050" dirty="0" err="1"/>
              <a:t>Emax</a:t>
            </a:r>
            <a:r>
              <a:rPr lang="en-US" sz="1050" dirty="0"/>
              <a:t> &lt; 2kV/cm @ 100kV</a:t>
            </a:r>
          </a:p>
        </p:txBody>
      </p:sp>
    </p:spTree>
    <p:extLst>
      <p:ext uri="{BB962C8B-B14F-4D97-AF65-F5344CB8AC3E}">
        <p14:creationId xmlns:p14="http://schemas.microsoft.com/office/powerpoint/2010/main" val="387068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716ED2-AFF7-4D91-A550-7C81016A05CF}"/>
              </a:ext>
            </a:extLst>
          </p:cNvPr>
          <p:cNvPicPr>
            <a:picLocks noChangeAspect="1"/>
          </p:cNvPicPr>
          <p:nvPr/>
        </p:nvPicPr>
        <p:blipFill>
          <a:blip r:embed="rId2"/>
          <a:stretch>
            <a:fillRect/>
          </a:stretch>
        </p:blipFill>
        <p:spPr>
          <a:xfrm>
            <a:off x="3657600" y="2438400"/>
            <a:ext cx="5518194" cy="3999578"/>
          </a:xfrm>
          <a:prstGeom prst="rect">
            <a:avLst/>
          </a:prstGeom>
        </p:spPr>
      </p:pic>
      <p:sp>
        <p:nvSpPr>
          <p:cNvPr id="2" name="Title 1"/>
          <p:cNvSpPr>
            <a:spLocks noGrp="1"/>
          </p:cNvSpPr>
          <p:nvPr>
            <p:ph type="title"/>
          </p:nvPr>
        </p:nvSpPr>
        <p:spPr>
          <a:xfrm>
            <a:off x="457200" y="191098"/>
            <a:ext cx="8229600" cy="647102"/>
          </a:xfrm>
        </p:spPr>
        <p:txBody>
          <a:bodyPr/>
          <a:lstStyle/>
          <a:p>
            <a:r>
              <a:rPr lang="en-US" sz="3600" dirty="0"/>
              <a:t>Photoelectric Effect</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304800" y="959223"/>
            <a:ext cx="8308974" cy="5355312"/>
          </a:xfrm>
          <a:prstGeom prst="rect">
            <a:avLst/>
          </a:prstGeom>
          <a:noFill/>
        </p:spPr>
        <p:txBody>
          <a:bodyPr wrap="square" rtlCol="0">
            <a:spAutoFit/>
          </a:bodyPr>
          <a:lstStyle/>
          <a:p>
            <a:pPr marL="285750" indent="-285750">
              <a:buFont typeface="Arial" panose="020B0604020202020204" pitchFamily="34" charset="0"/>
              <a:buChar char="•"/>
            </a:pPr>
            <a:r>
              <a:rPr lang="en-US" dirty="0"/>
              <a:t>A photoelectron laser system is described in the TDR.  It shines diffused UV light over a large area on the cathode with some predefined metallic target pattern, and aims to generate bursts of electrons drifting toward the wire planes.</a:t>
            </a:r>
          </a:p>
          <a:p>
            <a:pPr marL="285750" indent="-285750">
              <a:buFont typeface="Arial" panose="020B0604020202020204" pitchFamily="34" charset="0"/>
              <a:buChar char="•"/>
            </a:pPr>
            <a:r>
              <a:rPr lang="en-US" dirty="0"/>
              <a:t>We don’t see problem of having small metallic targets securely mounted on the cathode surfaces. Large targets (metal strips) weakens the resistive nature of the cathode and should be avoided.</a:t>
            </a:r>
          </a:p>
          <a:p>
            <a:pPr marL="285750" indent="-285750">
              <a:buFont typeface="Arial" panose="020B0604020202020204" pitchFamily="34" charset="0"/>
              <a:buChar char="•"/>
            </a:pPr>
            <a:r>
              <a:rPr lang="en-US" dirty="0"/>
              <a:t>There are a number of metal objects on </a:t>
            </a:r>
            <a:br>
              <a:rPr lang="en-US" dirty="0"/>
            </a:br>
            <a:r>
              <a:rPr lang="en-US" dirty="0"/>
              <a:t>cathode/FC that would contribute.</a:t>
            </a:r>
          </a:p>
          <a:p>
            <a:pPr marL="285750" indent="-285750">
              <a:buFont typeface="Arial" panose="020B0604020202020204" pitchFamily="34" charset="0"/>
              <a:buChar char="•"/>
            </a:pPr>
            <a:r>
              <a:rPr lang="en-US" dirty="0"/>
              <a:t>The resistive Kapton does respond to UV </a:t>
            </a:r>
            <a:br>
              <a:rPr lang="en-US" dirty="0"/>
            </a:br>
            <a:r>
              <a:rPr lang="en-US" dirty="0"/>
              <a:t>light.  Its QE is about 2 orders of</a:t>
            </a:r>
            <a:br>
              <a:rPr lang="en-US" dirty="0"/>
            </a:br>
            <a:r>
              <a:rPr lang="en-US" dirty="0"/>
              <a:t>magnitudes lower than Ag in vacuum.</a:t>
            </a:r>
            <a:br>
              <a:rPr lang="en-US" dirty="0"/>
            </a:br>
            <a:r>
              <a:rPr lang="en-US" dirty="0"/>
              <a:t>This means if one knocks off a large</a:t>
            </a:r>
            <a:br>
              <a:rPr lang="en-US" dirty="0"/>
            </a:br>
            <a:r>
              <a:rPr lang="en-US" dirty="0"/>
              <a:t>number of electrons from a small</a:t>
            </a:r>
            <a:br>
              <a:rPr lang="en-US" dirty="0"/>
            </a:br>
            <a:r>
              <a:rPr lang="en-US" dirty="0"/>
              <a:t>target, a greater number of electrons </a:t>
            </a:r>
            <a:br>
              <a:rPr lang="en-US" dirty="0"/>
            </a:br>
            <a:r>
              <a:rPr lang="en-US" dirty="0"/>
              <a:t>will also be emitted on the Kapton </a:t>
            </a:r>
            <a:br>
              <a:rPr lang="en-US" dirty="0"/>
            </a:br>
            <a:r>
              <a:rPr lang="en-US" dirty="0"/>
              <a:t>surface being illuminated.  They will </a:t>
            </a:r>
            <a:br>
              <a:rPr lang="en-US" dirty="0"/>
            </a:br>
            <a:r>
              <a:rPr lang="en-US" dirty="0"/>
              <a:t>arrive simultaneously with those </a:t>
            </a:r>
            <a:br>
              <a:rPr lang="en-US" dirty="0"/>
            </a:br>
            <a:r>
              <a:rPr lang="en-US" dirty="0"/>
              <a:t>from the targets, on a large </a:t>
            </a:r>
            <a:br>
              <a:rPr lang="en-US" dirty="0"/>
            </a:br>
            <a:r>
              <a:rPr lang="en-US" dirty="0"/>
              <a:t>number of wires. </a:t>
            </a:r>
          </a:p>
        </p:txBody>
      </p:sp>
      <p:sp>
        <p:nvSpPr>
          <p:cNvPr id="8" name="TextBox 7">
            <a:extLst>
              <a:ext uri="{FF2B5EF4-FFF2-40B4-BE49-F238E27FC236}">
                <a16:creationId xmlns:a16="http://schemas.microsoft.com/office/drawing/2014/main" id="{07687A42-4725-47A6-A29D-ADC17323E3F2}"/>
              </a:ext>
            </a:extLst>
          </p:cNvPr>
          <p:cNvSpPr txBox="1"/>
          <p:nvPr/>
        </p:nvSpPr>
        <p:spPr>
          <a:xfrm>
            <a:off x="4897630" y="4213476"/>
            <a:ext cx="1219200" cy="253916"/>
          </a:xfrm>
          <a:prstGeom prst="rect">
            <a:avLst/>
          </a:prstGeom>
          <a:noFill/>
        </p:spPr>
        <p:txBody>
          <a:bodyPr wrap="square" rtlCol="0">
            <a:spAutoFit/>
          </a:bodyPr>
          <a:lstStyle/>
          <a:p>
            <a:r>
              <a:rPr lang="en-US" sz="1050" dirty="0"/>
              <a:t>Screws holding FSS</a:t>
            </a:r>
          </a:p>
        </p:txBody>
      </p:sp>
      <p:sp>
        <p:nvSpPr>
          <p:cNvPr id="14" name="TextBox 13">
            <a:extLst>
              <a:ext uri="{FF2B5EF4-FFF2-40B4-BE49-F238E27FC236}">
                <a16:creationId xmlns:a16="http://schemas.microsoft.com/office/drawing/2014/main" id="{E5D6BFE8-088B-40FA-B2EF-6EFE80F3DD91}"/>
              </a:ext>
            </a:extLst>
          </p:cNvPr>
          <p:cNvSpPr txBox="1"/>
          <p:nvPr/>
        </p:nvSpPr>
        <p:spPr>
          <a:xfrm>
            <a:off x="4821430" y="5182597"/>
            <a:ext cx="1219200" cy="253916"/>
          </a:xfrm>
          <a:prstGeom prst="rect">
            <a:avLst/>
          </a:prstGeom>
          <a:noFill/>
        </p:spPr>
        <p:txBody>
          <a:bodyPr wrap="square" rtlCol="0">
            <a:spAutoFit/>
          </a:bodyPr>
          <a:lstStyle/>
          <a:p>
            <a:r>
              <a:rPr lang="en-US" sz="1050" dirty="0"/>
              <a:t>FSS interconnects</a:t>
            </a:r>
          </a:p>
        </p:txBody>
      </p:sp>
      <p:cxnSp>
        <p:nvCxnSpPr>
          <p:cNvPr id="12" name="Straight Arrow Connector 11">
            <a:extLst>
              <a:ext uri="{FF2B5EF4-FFF2-40B4-BE49-F238E27FC236}">
                <a16:creationId xmlns:a16="http://schemas.microsoft.com/office/drawing/2014/main" id="{EB9BE62F-D7B5-48F3-A712-ADF7DCFCA6E4}"/>
              </a:ext>
            </a:extLst>
          </p:cNvPr>
          <p:cNvCxnSpPr/>
          <p:nvPr/>
        </p:nvCxnSpPr>
        <p:spPr>
          <a:xfrm flipH="1">
            <a:off x="4211830" y="5335743"/>
            <a:ext cx="533400" cy="116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94962BA-9F15-4CE6-B226-ACB9144F2927}"/>
              </a:ext>
            </a:extLst>
          </p:cNvPr>
          <p:cNvCxnSpPr/>
          <p:nvPr/>
        </p:nvCxnSpPr>
        <p:spPr>
          <a:xfrm>
            <a:off x="6040630" y="5335743"/>
            <a:ext cx="533400" cy="497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B614376-C7C1-42EA-A6FE-D5EE0EA1F9BF}"/>
              </a:ext>
            </a:extLst>
          </p:cNvPr>
          <p:cNvCxnSpPr>
            <a:cxnSpLocks/>
            <a:stCxn id="8" idx="3"/>
          </p:cNvCxnSpPr>
          <p:nvPr/>
        </p:nvCxnSpPr>
        <p:spPr>
          <a:xfrm flipV="1">
            <a:off x="6116830" y="3547708"/>
            <a:ext cx="299867" cy="792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B9C93AC-17FE-4C5A-9F85-386A18512548}"/>
              </a:ext>
            </a:extLst>
          </p:cNvPr>
          <p:cNvCxnSpPr>
            <a:cxnSpLocks/>
            <a:stCxn id="8" idx="1"/>
          </p:cNvCxnSpPr>
          <p:nvPr/>
        </p:nvCxnSpPr>
        <p:spPr>
          <a:xfrm flipH="1" flipV="1">
            <a:off x="4592830" y="3609208"/>
            <a:ext cx="304800" cy="731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53789AD-F387-4EFA-A7BE-E05552274F65}"/>
              </a:ext>
            </a:extLst>
          </p:cNvPr>
          <p:cNvCxnSpPr>
            <a:cxnSpLocks/>
            <a:stCxn id="8" idx="1"/>
          </p:cNvCxnSpPr>
          <p:nvPr/>
        </p:nvCxnSpPr>
        <p:spPr>
          <a:xfrm flipH="1">
            <a:off x="4364230" y="4383890"/>
            <a:ext cx="533400" cy="348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E8DDDD2-23D2-4C0F-8092-958CFDD9E659}"/>
              </a:ext>
            </a:extLst>
          </p:cNvPr>
          <p:cNvCxnSpPr>
            <a:cxnSpLocks/>
            <a:stCxn id="8" idx="3"/>
          </p:cNvCxnSpPr>
          <p:nvPr/>
        </p:nvCxnSpPr>
        <p:spPr>
          <a:xfrm>
            <a:off x="6116830" y="4383890"/>
            <a:ext cx="457200" cy="687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5B04B7F-8057-48A2-A1E5-0BE83D8C28DD}"/>
              </a:ext>
            </a:extLst>
          </p:cNvPr>
          <p:cNvSpPr txBox="1"/>
          <p:nvPr/>
        </p:nvSpPr>
        <p:spPr>
          <a:xfrm>
            <a:off x="5169538" y="3420750"/>
            <a:ext cx="838200" cy="253916"/>
          </a:xfrm>
          <a:prstGeom prst="rect">
            <a:avLst/>
          </a:prstGeom>
          <a:noFill/>
        </p:spPr>
        <p:txBody>
          <a:bodyPr wrap="square" rtlCol="0">
            <a:spAutoFit/>
          </a:bodyPr>
          <a:lstStyle/>
          <a:p>
            <a:r>
              <a:rPr lang="en-US" sz="1050" dirty="0"/>
              <a:t>Hinge block</a:t>
            </a:r>
          </a:p>
        </p:txBody>
      </p:sp>
      <p:cxnSp>
        <p:nvCxnSpPr>
          <p:cNvPr id="1024" name="Straight Arrow Connector 1023">
            <a:extLst>
              <a:ext uri="{FF2B5EF4-FFF2-40B4-BE49-F238E27FC236}">
                <a16:creationId xmlns:a16="http://schemas.microsoft.com/office/drawing/2014/main" id="{58A0DABB-3036-4B53-B974-3B80D968AF1C}"/>
              </a:ext>
            </a:extLst>
          </p:cNvPr>
          <p:cNvCxnSpPr/>
          <p:nvPr/>
        </p:nvCxnSpPr>
        <p:spPr>
          <a:xfrm flipV="1">
            <a:off x="5599054" y="3138426"/>
            <a:ext cx="0" cy="2823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710B1853-C83F-4B5B-AF37-96CFDDC7CB82}"/>
              </a:ext>
            </a:extLst>
          </p:cNvPr>
          <p:cNvSpPr txBox="1"/>
          <p:nvPr/>
        </p:nvSpPr>
        <p:spPr>
          <a:xfrm>
            <a:off x="6878830" y="3801750"/>
            <a:ext cx="990600" cy="415498"/>
          </a:xfrm>
          <a:prstGeom prst="rect">
            <a:avLst/>
          </a:prstGeom>
          <a:noFill/>
        </p:spPr>
        <p:txBody>
          <a:bodyPr wrap="square" rtlCol="0">
            <a:spAutoFit/>
          </a:bodyPr>
          <a:lstStyle/>
          <a:p>
            <a:r>
              <a:rPr lang="en-US" sz="1050" dirty="0"/>
              <a:t>FC frame stiffening bar</a:t>
            </a:r>
          </a:p>
        </p:txBody>
      </p:sp>
      <p:cxnSp>
        <p:nvCxnSpPr>
          <p:cNvPr id="1027" name="Straight Arrow Connector 1026">
            <a:extLst>
              <a:ext uri="{FF2B5EF4-FFF2-40B4-BE49-F238E27FC236}">
                <a16:creationId xmlns:a16="http://schemas.microsoft.com/office/drawing/2014/main" id="{C2887E7A-8955-4321-A122-E9E3EEC8E37A}"/>
              </a:ext>
            </a:extLst>
          </p:cNvPr>
          <p:cNvCxnSpPr/>
          <p:nvPr/>
        </p:nvCxnSpPr>
        <p:spPr>
          <a:xfrm flipH="1" flipV="1">
            <a:off x="6878830" y="3138426"/>
            <a:ext cx="228600" cy="6378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B52C8EF4-748C-4384-8E9D-B49046B2D39D}"/>
              </a:ext>
            </a:extLst>
          </p:cNvPr>
          <p:cNvPicPr>
            <a:picLocks noChangeAspect="1"/>
          </p:cNvPicPr>
          <p:nvPr/>
        </p:nvPicPr>
        <p:blipFill>
          <a:blip r:embed="rId2"/>
          <a:stretch>
            <a:fillRect/>
          </a:stretch>
        </p:blipFill>
        <p:spPr>
          <a:xfrm>
            <a:off x="3053497" y="4085109"/>
            <a:ext cx="2158130" cy="1365207"/>
          </a:xfrm>
          <a:prstGeom prst="rect">
            <a:avLst/>
          </a:prstGeom>
        </p:spPr>
      </p:pic>
      <p:sp>
        <p:nvSpPr>
          <p:cNvPr id="39" name="TextBox 38"/>
          <p:cNvSpPr txBox="1"/>
          <p:nvPr/>
        </p:nvSpPr>
        <p:spPr>
          <a:xfrm>
            <a:off x="1608860" y="3554371"/>
            <a:ext cx="1163525"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gap: ~1 mm</a:t>
            </a:r>
          </a:p>
        </p:txBody>
      </p:sp>
      <p:sp>
        <p:nvSpPr>
          <p:cNvPr id="45" name="TextBox 44"/>
          <p:cNvSpPr txBox="1"/>
          <p:nvPr/>
        </p:nvSpPr>
        <p:spPr>
          <a:xfrm>
            <a:off x="0" y="0"/>
            <a:ext cx="909255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itchFamily="66" charset="0"/>
                <a:ea typeface="+mn-ea"/>
                <a:cs typeface="+mn-cs"/>
              </a:rPr>
              <a:t>Dec. 28, 2017  Is there any electron emission from carbon-loaded Kapton?</a:t>
            </a:r>
            <a:endParaRPr kumimoji="0" lang="en-US" sz="24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
        <p:nvSpPr>
          <p:cNvPr id="3" name="Rectangle 2">
            <a:extLst>
              <a:ext uri="{FF2B5EF4-FFF2-40B4-BE49-F238E27FC236}">
                <a16:creationId xmlns:a16="http://schemas.microsoft.com/office/drawing/2014/main" id="{3BC25253-1087-4647-B5F6-1D2A72D2B330}"/>
              </a:ext>
            </a:extLst>
          </p:cNvPr>
          <p:cNvSpPr/>
          <p:nvPr/>
        </p:nvSpPr>
        <p:spPr>
          <a:xfrm>
            <a:off x="1557507" y="1971048"/>
            <a:ext cx="7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31E81FA1-905A-44E5-B22F-2C541FD91804}"/>
              </a:ext>
            </a:extLst>
          </p:cNvPr>
          <p:cNvCxnSpPr>
            <a:cxnSpLocks/>
          </p:cNvCxnSpPr>
          <p:nvPr/>
        </p:nvCxnSpPr>
        <p:spPr>
          <a:xfrm>
            <a:off x="1633707" y="1618593"/>
            <a:ext cx="0" cy="54864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BF5777-1A07-4FB3-877B-D5BA6F7D323C}"/>
              </a:ext>
            </a:extLst>
          </p:cNvPr>
          <p:cNvCxnSpPr>
            <a:cxnSpLocks/>
          </p:cNvCxnSpPr>
          <p:nvPr/>
        </p:nvCxnSpPr>
        <p:spPr>
          <a:xfrm>
            <a:off x="2293274" y="1618593"/>
            <a:ext cx="0" cy="182880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6777C5-A6C5-46D8-90F8-301FBE4F6558}"/>
              </a:ext>
            </a:extLst>
          </p:cNvPr>
          <p:cNvCxnSpPr>
            <a:cxnSpLocks/>
          </p:cNvCxnSpPr>
          <p:nvPr/>
        </p:nvCxnSpPr>
        <p:spPr>
          <a:xfrm>
            <a:off x="1633707" y="2898753"/>
            <a:ext cx="0" cy="54864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645FFB4-4365-4615-A6E4-6E5E773A2668}"/>
              </a:ext>
            </a:extLst>
          </p:cNvPr>
          <p:cNvSpPr txBox="1"/>
          <p:nvPr/>
        </p:nvSpPr>
        <p:spPr>
          <a:xfrm>
            <a:off x="92652" y="2031856"/>
            <a:ext cx="1458085" cy="83099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carbon loaded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Kapton on hot/cold finger</a:t>
            </a:r>
          </a:p>
        </p:txBody>
      </p:sp>
      <p:sp>
        <p:nvSpPr>
          <p:cNvPr id="32" name="TextBox 31">
            <a:extLst>
              <a:ext uri="{FF2B5EF4-FFF2-40B4-BE49-F238E27FC236}">
                <a16:creationId xmlns:a16="http://schemas.microsoft.com/office/drawing/2014/main" id="{346BA6B2-CA68-458D-A748-7AEC597927FF}"/>
              </a:ext>
            </a:extLst>
          </p:cNvPr>
          <p:cNvSpPr txBox="1"/>
          <p:nvPr/>
        </p:nvSpPr>
        <p:spPr>
          <a:xfrm>
            <a:off x="87256" y="1104339"/>
            <a:ext cx="1663853" cy="58477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Cathode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(bias up to -500V)</a:t>
            </a:r>
          </a:p>
        </p:txBody>
      </p:sp>
      <p:sp>
        <p:nvSpPr>
          <p:cNvPr id="34" name="TextBox 33">
            <a:extLst>
              <a:ext uri="{FF2B5EF4-FFF2-40B4-BE49-F238E27FC236}">
                <a16:creationId xmlns:a16="http://schemas.microsoft.com/office/drawing/2014/main" id="{FD2FD234-5929-4ED1-ACF7-332903AE92DB}"/>
              </a:ext>
            </a:extLst>
          </p:cNvPr>
          <p:cNvSpPr txBox="1"/>
          <p:nvPr/>
        </p:nvSpPr>
        <p:spPr>
          <a:xfrm>
            <a:off x="1994062" y="1080163"/>
            <a:ext cx="12090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anode mesh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ve</a:t>
            </a:r>
            <a:r>
              <a:rPr kumimoji="0" lang="en-US" sz="1600" b="0" i="0" u="none" strike="noStrike" kern="1200" cap="none" spc="0" normalizeH="0" baseline="0" noProof="0" dirty="0">
                <a:ln>
                  <a:noFill/>
                </a:ln>
                <a:solidFill>
                  <a:prstClr val="black"/>
                </a:solidFill>
                <a:effectLst/>
                <a:uLnTx/>
                <a:uFillTx/>
                <a:latin typeface="Calibri"/>
                <a:ea typeface="+mn-ea"/>
                <a:cs typeface="+mn-cs"/>
              </a:rPr>
              <a:t> bias)</a:t>
            </a:r>
          </a:p>
        </p:txBody>
      </p:sp>
      <p:sp>
        <p:nvSpPr>
          <p:cNvPr id="7" name="Rectangle 6">
            <a:extLst>
              <a:ext uri="{FF2B5EF4-FFF2-40B4-BE49-F238E27FC236}">
                <a16:creationId xmlns:a16="http://schemas.microsoft.com/office/drawing/2014/main" id="{336F2C8D-95BD-4185-9BE0-C31AFE3EAAA3}"/>
              </a:ext>
            </a:extLst>
          </p:cNvPr>
          <p:cNvSpPr/>
          <p:nvPr/>
        </p:nvSpPr>
        <p:spPr>
          <a:xfrm>
            <a:off x="78911" y="1127610"/>
            <a:ext cx="3048000" cy="2784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CE03A324-A5E7-42C4-8128-BC95037E39F3}"/>
              </a:ext>
            </a:extLst>
          </p:cNvPr>
          <p:cNvSpPr txBox="1"/>
          <p:nvPr/>
        </p:nvSpPr>
        <p:spPr>
          <a:xfrm>
            <a:off x="134738" y="3916630"/>
            <a:ext cx="118154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Vacuum cell</a:t>
            </a:r>
          </a:p>
        </p:txBody>
      </p:sp>
      <p:cxnSp>
        <p:nvCxnSpPr>
          <p:cNvPr id="11" name="Straight Connector 10">
            <a:extLst>
              <a:ext uri="{FF2B5EF4-FFF2-40B4-BE49-F238E27FC236}">
                <a16:creationId xmlns:a16="http://schemas.microsoft.com/office/drawing/2014/main" id="{F2E27071-88D5-4933-B8D3-D7A5AB46C4F9}"/>
              </a:ext>
            </a:extLst>
          </p:cNvPr>
          <p:cNvCxnSpPr/>
          <p:nvPr/>
        </p:nvCxnSpPr>
        <p:spPr>
          <a:xfrm>
            <a:off x="1633707" y="3447393"/>
            <a:ext cx="0" cy="115084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Arrow: Left 11">
            <a:extLst>
              <a:ext uri="{FF2B5EF4-FFF2-40B4-BE49-F238E27FC236}">
                <a16:creationId xmlns:a16="http://schemas.microsoft.com/office/drawing/2014/main" id="{89A6C891-D143-46D8-99E5-95EE18A0BEAC}"/>
              </a:ext>
            </a:extLst>
          </p:cNvPr>
          <p:cNvSpPr/>
          <p:nvPr/>
        </p:nvSpPr>
        <p:spPr>
          <a:xfrm>
            <a:off x="1688194" y="2331578"/>
            <a:ext cx="1985402" cy="2559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80450558-7899-45D2-884D-2404F50149B7}"/>
              </a:ext>
            </a:extLst>
          </p:cNvPr>
          <p:cNvSpPr txBox="1"/>
          <p:nvPr/>
        </p:nvSpPr>
        <p:spPr>
          <a:xfrm>
            <a:off x="3104950" y="2532993"/>
            <a:ext cx="165825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266 nm UV laser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60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ps</a:t>
            </a:r>
            <a:r>
              <a:rPr kumimoji="0" lang="en-US" sz="1600" b="0" i="0" u="none" strike="noStrike" kern="1200" cap="none" spc="0" normalizeH="0" baseline="0" noProof="0" dirty="0">
                <a:ln>
                  <a:noFill/>
                </a:ln>
                <a:solidFill>
                  <a:prstClr val="black"/>
                </a:solidFill>
                <a:effectLst/>
                <a:uLnTx/>
                <a:uFillTx/>
                <a:latin typeface="Calibri"/>
                <a:ea typeface="+mn-ea"/>
                <a:cs typeface="+mn-cs"/>
              </a:rPr>
              <a:t>, 10 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 few µJ/pulse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&lt;1 mm</a:t>
            </a: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spot on photocathode</a:t>
            </a:r>
          </a:p>
        </p:txBody>
      </p:sp>
      <p:sp>
        <p:nvSpPr>
          <p:cNvPr id="42" name="TextBox 41">
            <a:extLst>
              <a:ext uri="{FF2B5EF4-FFF2-40B4-BE49-F238E27FC236}">
                <a16:creationId xmlns:a16="http://schemas.microsoft.com/office/drawing/2014/main" id="{65D8A5A2-419F-4093-93D4-80A9E92E965B}"/>
              </a:ext>
            </a:extLst>
          </p:cNvPr>
          <p:cNvSpPr txBox="1"/>
          <p:nvPr/>
        </p:nvSpPr>
        <p:spPr>
          <a:xfrm>
            <a:off x="392982" y="758697"/>
            <a:ext cx="2205604" cy="4001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Experimental setup</a:t>
            </a:r>
          </a:p>
        </p:txBody>
      </p:sp>
      <p:cxnSp>
        <p:nvCxnSpPr>
          <p:cNvPr id="17" name="Straight Connector 16">
            <a:extLst>
              <a:ext uri="{FF2B5EF4-FFF2-40B4-BE49-F238E27FC236}">
                <a16:creationId xmlns:a16="http://schemas.microsoft.com/office/drawing/2014/main" id="{E0791E1E-0244-4A25-84B3-F7DCE1536F0A}"/>
              </a:ext>
            </a:extLst>
          </p:cNvPr>
          <p:cNvCxnSpPr>
            <a:cxnSpLocks/>
          </p:cNvCxnSpPr>
          <p:nvPr/>
        </p:nvCxnSpPr>
        <p:spPr>
          <a:xfrm>
            <a:off x="1633707" y="4598242"/>
            <a:ext cx="20707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DF24A769-3E78-4A38-A222-C064B0538C3A}"/>
              </a:ext>
            </a:extLst>
          </p:cNvPr>
          <p:cNvSpPr/>
          <p:nvPr/>
        </p:nvSpPr>
        <p:spPr>
          <a:xfrm rot="5400000">
            <a:off x="2220971" y="4243103"/>
            <a:ext cx="613037" cy="754122"/>
          </a:xfrm>
          <a:prstGeom prst="triangle">
            <a:avLst>
              <a:gd name="adj" fmla="val 4858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47">
            <a:extLst>
              <a:ext uri="{FF2B5EF4-FFF2-40B4-BE49-F238E27FC236}">
                <a16:creationId xmlns:a16="http://schemas.microsoft.com/office/drawing/2014/main" id="{0034A968-5C09-4721-A3DA-23C226B03AC8}"/>
              </a:ext>
            </a:extLst>
          </p:cNvPr>
          <p:cNvCxnSpPr/>
          <p:nvPr/>
        </p:nvCxnSpPr>
        <p:spPr>
          <a:xfrm>
            <a:off x="2904551" y="4598242"/>
            <a:ext cx="51672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365F752-0BA3-4635-BE3A-0504B872D6E5}"/>
              </a:ext>
            </a:extLst>
          </p:cNvPr>
          <p:cNvSpPr txBox="1"/>
          <p:nvPr/>
        </p:nvSpPr>
        <p:spPr>
          <a:xfrm>
            <a:off x="1690349" y="4949463"/>
            <a:ext cx="15028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Cremat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preamp+shaper</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9F68166E-8392-4325-BEFC-40BA66C7DE8B}"/>
              </a:ext>
            </a:extLst>
          </p:cNvPr>
          <p:cNvSpPr txBox="1"/>
          <p:nvPr/>
        </p:nvSpPr>
        <p:spPr>
          <a:xfrm>
            <a:off x="1794653" y="358587"/>
            <a:ext cx="6999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itchFamily="66" charset="0"/>
                <a:ea typeface="+mn-ea"/>
                <a:cs typeface="+mn-cs"/>
              </a:rPr>
              <a:t>in vacuum (not yet in </a:t>
            </a:r>
            <a:r>
              <a:rPr kumimoji="0" lang="en-US" sz="2000" b="0" i="0" u="none" strike="noStrike" kern="1200" cap="none" spc="0" normalizeH="0" baseline="0" noProof="0" dirty="0" err="1">
                <a:ln>
                  <a:noFill/>
                </a:ln>
                <a:solidFill>
                  <a:prstClr val="black"/>
                </a:solidFill>
                <a:effectLst/>
                <a:uLnTx/>
                <a:uFillTx/>
                <a:latin typeface="Comic Sans MS" pitchFamily="66" charset="0"/>
                <a:ea typeface="+mn-ea"/>
                <a:cs typeface="+mn-cs"/>
              </a:rPr>
              <a:t>LAr</a:t>
            </a:r>
            <a:r>
              <a:rPr kumimoji="0" lang="en-US" sz="2000" b="0" i="0" u="none" strike="noStrike" kern="1200" cap="none" spc="0" normalizeH="0" baseline="0" noProof="0" dirty="0">
                <a:ln>
                  <a:noFill/>
                </a:ln>
                <a:solidFill>
                  <a:prstClr val="black"/>
                </a:solidFill>
                <a:effectLst/>
                <a:uLnTx/>
                <a:uFillTx/>
                <a:latin typeface="Comic Sans MS" pitchFamily="66" charset="0"/>
                <a:ea typeface="+mn-ea"/>
                <a:cs typeface="+mn-cs"/>
              </a:rPr>
              <a:t>) at room temperature &amp; ~85</a:t>
            </a:r>
            <a:r>
              <a:rPr kumimoji="0" lang="en-US" sz="1600" b="0" i="0" u="none" strike="noStrike" kern="1200" cap="none" spc="0" normalizeH="0" baseline="40000" noProof="0" dirty="0">
                <a:ln>
                  <a:noFill/>
                </a:ln>
                <a:solidFill>
                  <a:prstClr val="black"/>
                </a:solidFill>
                <a:effectLst/>
                <a:uLnTx/>
                <a:uFillTx/>
                <a:latin typeface="Comic Sans MS" pitchFamily="66" charset="0"/>
                <a:ea typeface="+mn-ea"/>
                <a:cs typeface="+mn-cs"/>
              </a:rPr>
              <a:t>O</a:t>
            </a:r>
            <a:r>
              <a:rPr kumimoji="0" lang="en-US" sz="2000" b="0" i="0" u="none" strike="noStrike" kern="1200" cap="none" spc="0" normalizeH="0" baseline="0" noProof="0" dirty="0">
                <a:ln>
                  <a:noFill/>
                </a:ln>
                <a:solidFill>
                  <a:prstClr val="black"/>
                </a:solidFill>
                <a:effectLst/>
                <a:uLnTx/>
                <a:uFillTx/>
                <a:latin typeface="Comic Sans MS" pitchFamily="66" charset="0"/>
                <a:ea typeface="+mn-ea"/>
                <a:cs typeface="+mn-cs"/>
              </a:rPr>
              <a:t>K</a:t>
            </a:r>
            <a:endParaRPr kumimoji="0" lang="en-US" sz="24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cxnSp>
        <p:nvCxnSpPr>
          <p:cNvPr id="53" name="Straight Connector 52">
            <a:extLst>
              <a:ext uri="{FF2B5EF4-FFF2-40B4-BE49-F238E27FC236}">
                <a16:creationId xmlns:a16="http://schemas.microsoft.com/office/drawing/2014/main" id="{13F592FB-629D-4D2F-B0B7-8F7AC35A4B44}"/>
              </a:ext>
            </a:extLst>
          </p:cNvPr>
          <p:cNvCxnSpPr>
            <a:cxnSpLocks/>
          </p:cNvCxnSpPr>
          <p:nvPr/>
        </p:nvCxnSpPr>
        <p:spPr>
          <a:xfrm>
            <a:off x="1916982" y="4598242"/>
            <a:ext cx="22948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2FEABD-DC80-467A-A73E-1243F695593C}"/>
              </a:ext>
            </a:extLst>
          </p:cNvPr>
          <p:cNvCxnSpPr>
            <a:cxnSpLocks/>
          </p:cNvCxnSpPr>
          <p:nvPr/>
        </p:nvCxnSpPr>
        <p:spPr>
          <a:xfrm>
            <a:off x="1840782" y="4489668"/>
            <a:ext cx="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B272F1C-F213-4D4B-B90B-08E57672F528}"/>
              </a:ext>
            </a:extLst>
          </p:cNvPr>
          <p:cNvCxnSpPr>
            <a:cxnSpLocks/>
          </p:cNvCxnSpPr>
          <p:nvPr/>
        </p:nvCxnSpPr>
        <p:spPr>
          <a:xfrm>
            <a:off x="1916982" y="4489668"/>
            <a:ext cx="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6DFF8652-057C-49B2-942F-9E29B97858AD}"/>
              </a:ext>
            </a:extLst>
          </p:cNvPr>
          <p:cNvPicPr>
            <a:picLocks noChangeAspect="1"/>
          </p:cNvPicPr>
          <p:nvPr/>
        </p:nvPicPr>
        <p:blipFill>
          <a:blip r:embed="rId3"/>
          <a:stretch>
            <a:fillRect/>
          </a:stretch>
        </p:blipFill>
        <p:spPr>
          <a:xfrm>
            <a:off x="4740483" y="818108"/>
            <a:ext cx="4340715" cy="3021137"/>
          </a:xfrm>
          <a:prstGeom prst="rect">
            <a:avLst/>
          </a:prstGeom>
        </p:spPr>
      </p:pic>
      <p:pic>
        <p:nvPicPr>
          <p:cNvPr id="58" name="Picture 57">
            <a:extLst>
              <a:ext uri="{FF2B5EF4-FFF2-40B4-BE49-F238E27FC236}">
                <a16:creationId xmlns:a16="http://schemas.microsoft.com/office/drawing/2014/main" id="{2AB24850-B35F-4A91-A654-106E4B655E59}"/>
              </a:ext>
            </a:extLst>
          </p:cNvPr>
          <p:cNvPicPr>
            <a:picLocks noChangeAspect="1"/>
          </p:cNvPicPr>
          <p:nvPr/>
        </p:nvPicPr>
        <p:blipFill>
          <a:blip r:embed="rId4"/>
          <a:stretch>
            <a:fillRect/>
          </a:stretch>
        </p:blipFill>
        <p:spPr>
          <a:xfrm>
            <a:off x="6545995" y="4078538"/>
            <a:ext cx="2413499" cy="2398462"/>
          </a:xfrm>
          <a:prstGeom prst="rect">
            <a:avLst/>
          </a:prstGeom>
        </p:spPr>
      </p:pic>
      <p:sp>
        <p:nvSpPr>
          <p:cNvPr id="63" name="TextBox 62">
            <a:extLst>
              <a:ext uri="{FF2B5EF4-FFF2-40B4-BE49-F238E27FC236}">
                <a16:creationId xmlns:a16="http://schemas.microsoft.com/office/drawing/2014/main" id="{33FF39E2-5EAF-40A0-9128-40E6B2010F7E}"/>
              </a:ext>
            </a:extLst>
          </p:cNvPr>
          <p:cNvSpPr txBox="1"/>
          <p:nvPr/>
        </p:nvSpPr>
        <p:spPr>
          <a:xfrm>
            <a:off x="6679683" y="1003287"/>
            <a:ext cx="15679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a:ea typeface="+mn-ea"/>
                <a:cs typeface="+mn-cs"/>
              </a:rPr>
              <a:t>reference: silver</a:t>
            </a:r>
          </a:p>
        </p:txBody>
      </p:sp>
      <p:sp>
        <p:nvSpPr>
          <p:cNvPr id="64" name="TextBox 63">
            <a:extLst>
              <a:ext uri="{FF2B5EF4-FFF2-40B4-BE49-F238E27FC236}">
                <a16:creationId xmlns:a16="http://schemas.microsoft.com/office/drawing/2014/main" id="{47BFF028-8707-4A7F-AF13-8F991B7E5697}"/>
              </a:ext>
            </a:extLst>
          </p:cNvPr>
          <p:cNvSpPr txBox="1"/>
          <p:nvPr/>
        </p:nvSpPr>
        <p:spPr>
          <a:xfrm>
            <a:off x="6905100" y="2204365"/>
            <a:ext cx="21760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C-Kapton, room temp.</a:t>
            </a:r>
          </a:p>
        </p:txBody>
      </p:sp>
      <p:sp>
        <p:nvSpPr>
          <p:cNvPr id="65" name="TextBox 64">
            <a:extLst>
              <a:ext uri="{FF2B5EF4-FFF2-40B4-BE49-F238E27FC236}">
                <a16:creationId xmlns:a16="http://schemas.microsoft.com/office/drawing/2014/main" id="{70012A0D-436A-4544-95C3-9777B992F755}"/>
              </a:ext>
            </a:extLst>
          </p:cNvPr>
          <p:cNvSpPr txBox="1"/>
          <p:nvPr/>
        </p:nvSpPr>
        <p:spPr>
          <a:xfrm>
            <a:off x="6300575" y="2625582"/>
            <a:ext cx="21760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FF"/>
                </a:solidFill>
                <a:effectLst/>
                <a:uLnTx/>
                <a:uFillTx/>
                <a:latin typeface="Calibri"/>
                <a:ea typeface="+mn-ea"/>
                <a:cs typeface="+mn-cs"/>
              </a:rPr>
              <a:t>C-Kapton, 85K</a:t>
            </a:r>
          </a:p>
        </p:txBody>
      </p:sp>
      <p:sp>
        <p:nvSpPr>
          <p:cNvPr id="61" name="TextBox 60">
            <a:extLst>
              <a:ext uri="{FF2B5EF4-FFF2-40B4-BE49-F238E27FC236}">
                <a16:creationId xmlns:a16="http://schemas.microsoft.com/office/drawing/2014/main" id="{8275C10F-F104-4324-8431-B564358B225D}"/>
              </a:ext>
            </a:extLst>
          </p:cNvPr>
          <p:cNvSpPr txBox="1"/>
          <p:nvPr/>
        </p:nvSpPr>
        <p:spPr>
          <a:xfrm>
            <a:off x="0" y="5663296"/>
            <a:ext cx="8009500"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Electron emission from carbon-loaded Kapton is low but </a:t>
            </a:r>
            <a:r>
              <a:rPr kumimoji="0" lang="en-US" sz="1800" b="1" i="0" u="none" strike="noStrike" kern="1200" cap="none" spc="0" normalizeH="0" baseline="0" noProof="0" dirty="0">
                <a:ln>
                  <a:noFill/>
                </a:ln>
                <a:solidFill>
                  <a:prstClr val="black"/>
                </a:solidFill>
                <a:effectLst/>
                <a:uLnTx/>
                <a:uFillTx/>
                <a:latin typeface="Calibri"/>
                <a:ea typeface="+mn-ea"/>
                <a:cs typeface="+mn-cs"/>
              </a:rPr>
              <a:t>non-zero.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UV 266nm, electron emission is linear with laser intensity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room temp in vacuum, its quantum efficiency (QE)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is ~10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 drops to below ~10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-9</a:t>
            </a:r>
            <a:r>
              <a:rPr kumimoji="0" lang="en-US" sz="1800" b="0" i="0" u="none" strike="noStrike" kern="1200" cap="none" spc="0" normalizeH="0" baseline="0" noProof="0" dirty="0">
                <a:ln>
                  <a:noFill/>
                </a:ln>
                <a:solidFill>
                  <a:prstClr val="black"/>
                </a:solidFill>
                <a:effectLst/>
                <a:uLnTx/>
                <a:uFillTx/>
                <a:latin typeface="Calibri"/>
                <a:ea typeface="+mn-ea"/>
                <a:cs typeface="+mn-cs"/>
              </a:rPr>
              <a:t> in cold, its QE is expected to continue drop 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LAr</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 name="TextBox 1">
            <a:extLst>
              <a:ext uri="{FF2B5EF4-FFF2-40B4-BE49-F238E27FC236}">
                <a16:creationId xmlns:a16="http://schemas.microsoft.com/office/drawing/2014/main" id="{5FD8DB05-1D2A-4172-837A-28C29E170AD6}"/>
              </a:ext>
            </a:extLst>
          </p:cNvPr>
          <p:cNvSpPr txBox="1"/>
          <p:nvPr/>
        </p:nvSpPr>
        <p:spPr>
          <a:xfrm>
            <a:off x="8153400" y="6690275"/>
            <a:ext cx="1232598" cy="230832"/>
          </a:xfrm>
          <a:prstGeom prst="rect">
            <a:avLst/>
          </a:prstGeom>
          <a:noFill/>
        </p:spPr>
        <p:txBody>
          <a:bodyPr wrap="square" rtlCol="0">
            <a:spAutoFit/>
          </a:bodyPr>
          <a:lstStyle/>
          <a:p>
            <a:r>
              <a:rPr lang="en-US" sz="900" dirty="0"/>
              <a:t>From T. Tsang, BNL</a:t>
            </a:r>
          </a:p>
        </p:txBody>
      </p:sp>
      <p:sp>
        <p:nvSpPr>
          <p:cNvPr id="4" name="Slide Number Placeholder 3">
            <a:extLst>
              <a:ext uri="{FF2B5EF4-FFF2-40B4-BE49-F238E27FC236}">
                <a16:creationId xmlns:a16="http://schemas.microsoft.com/office/drawing/2014/main" id="{9876D870-C708-4CC3-AC76-03A7DD5EDAFF}"/>
              </a:ext>
            </a:extLst>
          </p:cNvPr>
          <p:cNvSpPr>
            <a:spLocks noGrp="1"/>
          </p:cNvSpPr>
          <p:nvPr>
            <p:ph type="sldNum" sz="quarter" idx="12"/>
          </p:nvPr>
        </p:nvSpPr>
        <p:spPr/>
        <p:txBody>
          <a:bodyPr/>
          <a:lstStyle/>
          <a:p>
            <a:fld id="{EE757E46-47C8-4AE5-ACA0-BAD1A2BEF5F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7152-CF37-4283-BC2A-48396A13B8CF}"/>
              </a:ext>
            </a:extLst>
          </p:cNvPr>
          <p:cNvSpPr>
            <a:spLocks noGrp="1"/>
          </p:cNvSpPr>
          <p:nvPr>
            <p:ph type="title"/>
          </p:nvPr>
        </p:nvSpPr>
        <p:spPr/>
        <p:txBody>
          <a:bodyPr/>
          <a:lstStyle/>
          <a:p>
            <a:r>
              <a:rPr lang="en-US" dirty="0"/>
              <a:t>DUNE DP</a:t>
            </a:r>
          </a:p>
        </p:txBody>
      </p:sp>
      <p:sp>
        <p:nvSpPr>
          <p:cNvPr id="3" name="Content Placeholder 2">
            <a:extLst>
              <a:ext uri="{FF2B5EF4-FFF2-40B4-BE49-F238E27FC236}">
                <a16:creationId xmlns:a16="http://schemas.microsoft.com/office/drawing/2014/main" id="{F351D09B-92DC-4412-95AF-6517546E6089}"/>
              </a:ext>
            </a:extLst>
          </p:cNvPr>
          <p:cNvSpPr>
            <a:spLocks noGrp="1"/>
          </p:cNvSpPr>
          <p:nvPr>
            <p:ph idx="11"/>
          </p:nvPr>
        </p:nvSpPr>
        <p:spPr/>
        <p:txBody>
          <a:bodyPr/>
          <a:lstStyle/>
          <a:p>
            <a:endParaRPr lang="en-US"/>
          </a:p>
        </p:txBody>
      </p:sp>
      <p:sp>
        <p:nvSpPr>
          <p:cNvPr id="6" name="Slide Number Placeholder 5">
            <a:extLst>
              <a:ext uri="{FF2B5EF4-FFF2-40B4-BE49-F238E27FC236}">
                <a16:creationId xmlns:a16="http://schemas.microsoft.com/office/drawing/2014/main" id="{77B55028-33C9-4E4C-B376-B6B23A8DEB6A}"/>
              </a:ext>
            </a:extLst>
          </p:cNvPr>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236767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200" dirty="0"/>
              <a:t>A Fully Assembled End of a DP Module</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pic>
        <p:nvPicPr>
          <p:cNvPr id="7" name="Picture 6">
            <a:extLst>
              <a:ext uri="{FF2B5EF4-FFF2-40B4-BE49-F238E27FC236}">
                <a16:creationId xmlns:a16="http://schemas.microsoft.com/office/drawing/2014/main" id="{43713D10-40EE-46DB-B8CB-3C3B2EEEA325}"/>
              </a:ext>
            </a:extLst>
          </p:cNvPr>
          <p:cNvPicPr>
            <a:picLocks noChangeAspect="1"/>
          </p:cNvPicPr>
          <p:nvPr/>
        </p:nvPicPr>
        <p:blipFill>
          <a:blip r:embed="rId2"/>
          <a:stretch>
            <a:fillRect/>
          </a:stretch>
        </p:blipFill>
        <p:spPr>
          <a:xfrm>
            <a:off x="378588" y="830239"/>
            <a:ext cx="8386824" cy="5524540"/>
          </a:xfrm>
          <a:prstGeom prst="rect">
            <a:avLst/>
          </a:prstGeom>
        </p:spPr>
      </p:pic>
    </p:spTree>
    <p:extLst>
      <p:ext uri="{BB962C8B-B14F-4D97-AF65-F5344CB8AC3E}">
        <p14:creationId xmlns:p14="http://schemas.microsoft.com/office/powerpoint/2010/main" val="175762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Preferred Locations for Laser Heads</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
        <p:nvSpPr>
          <p:cNvPr id="10" name="Content Placeholder 9">
            <a:extLst>
              <a:ext uri="{FF2B5EF4-FFF2-40B4-BE49-F238E27FC236}">
                <a16:creationId xmlns:a16="http://schemas.microsoft.com/office/drawing/2014/main" id="{5A8D4560-151C-47F7-BEEC-2578BA97E654}"/>
              </a:ext>
            </a:extLst>
          </p:cNvPr>
          <p:cNvSpPr>
            <a:spLocks noGrp="1"/>
          </p:cNvSpPr>
          <p:nvPr>
            <p:ph idx="11"/>
          </p:nvPr>
        </p:nvSpPr>
        <p:spPr>
          <a:xfrm>
            <a:off x="426730" y="977610"/>
            <a:ext cx="8037086" cy="5031626"/>
          </a:xfrm>
        </p:spPr>
        <p:txBody>
          <a:bodyPr>
            <a:normAutofit/>
          </a:bodyPr>
          <a:lstStyle/>
          <a:p>
            <a:r>
              <a:rPr lang="en-US" sz="1800" dirty="0"/>
              <a:t>We have a 15cm nominal gap between the inner FC profile surface and the CRP outer edges when cold.  Lasers in this gap will not interfere with FC profiles and CRPs.  But the top FC beams need to be modified for this: best at beam joints.</a:t>
            </a:r>
          </a:p>
          <a:p>
            <a:r>
              <a:rPr lang="en-US" sz="1800" dirty="0"/>
              <a:t>Preferred locations for the laser ports: ~12m apart forming a rectangle. Position the port at the joints of two 12m long FC support beams.</a:t>
            </a:r>
          </a:p>
          <a:p>
            <a:r>
              <a:rPr lang="en-US" sz="1800" dirty="0"/>
              <a:t>Since the FC and its support beam shrink about 0.3% in the cold, the opening through the beams must account for the shrinkage. </a:t>
            </a:r>
          </a:p>
          <a:p>
            <a:r>
              <a:rPr lang="en-US" sz="1800" dirty="0"/>
              <a:t>The reflector panels may need to be notched for the laser heads as well.</a:t>
            </a:r>
          </a:p>
          <a:p>
            <a:endParaRPr lang="en-US" sz="1800" dirty="0"/>
          </a:p>
        </p:txBody>
      </p:sp>
      <p:pic>
        <p:nvPicPr>
          <p:cNvPr id="3" name="Picture 2">
            <a:extLst>
              <a:ext uri="{FF2B5EF4-FFF2-40B4-BE49-F238E27FC236}">
                <a16:creationId xmlns:a16="http://schemas.microsoft.com/office/drawing/2014/main" id="{1C2F8B4F-0AD8-4154-92A7-897562856196}"/>
              </a:ext>
            </a:extLst>
          </p:cNvPr>
          <p:cNvPicPr>
            <a:picLocks noChangeAspect="1"/>
          </p:cNvPicPr>
          <p:nvPr/>
        </p:nvPicPr>
        <p:blipFill>
          <a:blip r:embed="rId2"/>
          <a:stretch>
            <a:fillRect/>
          </a:stretch>
        </p:blipFill>
        <p:spPr>
          <a:xfrm>
            <a:off x="114300" y="4191000"/>
            <a:ext cx="8915400" cy="2263424"/>
          </a:xfrm>
          <a:prstGeom prst="rect">
            <a:avLst/>
          </a:prstGeom>
        </p:spPr>
      </p:pic>
    </p:spTree>
    <p:extLst>
      <p:ext uri="{BB962C8B-B14F-4D97-AF65-F5344CB8AC3E}">
        <p14:creationId xmlns:p14="http://schemas.microsoft.com/office/powerpoint/2010/main" val="23851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200" dirty="0"/>
              <a:t>Possible Location Example: Corner</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10" name="Content Placeholder 9">
            <a:extLst>
              <a:ext uri="{FF2B5EF4-FFF2-40B4-BE49-F238E27FC236}">
                <a16:creationId xmlns:a16="http://schemas.microsoft.com/office/drawing/2014/main" id="{5A8D4560-151C-47F7-BEEC-2578BA97E654}"/>
              </a:ext>
            </a:extLst>
          </p:cNvPr>
          <p:cNvSpPr>
            <a:spLocks noGrp="1"/>
          </p:cNvSpPr>
          <p:nvPr>
            <p:ph idx="11"/>
          </p:nvPr>
        </p:nvSpPr>
        <p:spPr>
          <a:xfrm>
            <a:off x="426730" y="977610"/>
            <a:ext cx="8037086" cy="5031626"/>
          </a:xfrm>
        </p:spPr>
        <p:txBody>
          <a:bodyPr>
            <a:normAutofit/>
          </a:bodyPr>
          <a:lstStyle/>
          <a:p>
            <a:r>
              <a:rPr lang="en-US" sz="1600" dirty="0"/>
              <a:t>In a FC corner, the FC support beams have no load, therefore it is easy to make a hole for the laser head.</a:t>
            </a:r>
          </a:p>
          <a:p>
            <a:r>
              <a:rPr lang="en-US" sz="1600" dirty="0"/>
              <a:t>However, a laser head in the corner will see the most movement between warm and cold relative to the other TPC structures:  CRPs have invar frames so their shrinkage is minimal.  However, it is not clear if the shrinkage is accumulative.  FC will shrink ~ 9cm in the long direction and 2cm in the other.  This relative movement must be considered.</a:t>
            </a:r>
          </a:p>
        </p:txBody>
      </p:sp>
      <p:pic>
        <p:nvPicPr>
          <p:cNvPr id="9" name="Picture 8" descr="A close up of a device&#10;&#10;Description automatically generated">
            <a:extLst>
              <a:ext uri="{FF2B5EF4-FFF2-40B4-BE49-F238E27FC236}">
                <a16:creationId xmlns:a16="http://schemas.microsoft.com/office/drawing/2014/main" id="{8D14374D-5626-467F-9A17-CD7F67613820}"/>
              </a:ext>
            </a:extLst>
          </p:cNvPr>
          <p:cNvPicPr>
            <a:picLocks noChangeAspect="1"/>
          </p:cNvPicPr>
          <p:nvPr/>
        </p:nvPicPr>
        <p:blipFill>
          <a:blip r:embed="rId2"/>
          <a:stretch>
            <a:fillRect/>
          </a:stretch>
        </p:blipFill>
        <p:spPr>
          <a:xfrm>
            <a:off x="4619331" y="3756875"/>
            <a:ext cx="4067469" cy="2544524"/>
          </a:xfrm>
          <a:prstGeom prst="rect">
            <a:avLst/>
          </a:prstGeom>
        </p:spPr>
      </p:pic>
      <p:pic>
        <p:nvPicPr>
          <p:cNvPr id="12" name="Picture 11">
            <a:extLst>
              <a:ext uri="{FF2B5EF4-FFF2-40B4-BE49-F238E27FC236}">
                <a16:creationId xmlns:a16="http://schemas.microsoft.com/office/drawing/2014/main" id="{518D5871-B83A-413D-9DEB-5DA86BF51E3C}"/>
              </a:ext>
            </a:extLst>
          </p:cNvPr>
          <p:cNvPicPr>
            <a:picLocks noChangeAspect="1"/>
          </p:cNvPicPr>
          <p:nvPr/>
        </p:nvPicPr>
        <p:blipFill>
          <a:blip r:embed="rId3"/>
          <a:stretch>
            <a:fillRect/>
          </a:stretch>
        </p:blipFill>
        <p:spPr>
          <a:xfrm>
            <a:off x="454026" y="3756875"/>
            <a:ext cx="3976586" cy="2544524"/>
          </a:xfrm>
          <a:prstGeom prst="rect">
            <a:avLst/>
          </a:prstGeom>
        </p:spPr>
      </p:pic>
    </p:spTree>
    <p:extLst>
      <p:ext uri="{BB962C8B-B14F-4D97-AF65-F5344CB8AC3E}">
        <p14:creationId xmlns:p14="http://schemas.microsoft.com/office/powerpoint/2010/main" val="359803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200" dirty="0"/>
              <a:t>Possible Location Example: Long Side</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10" name="Content Placeholder 9">
            <a:extLst>
              <a:ext uri="{FF2B5EF4-FFF2-40B4-BE49-F238E27FC236}">
                <a16:creationId xmlns:a16="http://schemas.microsoft.com/office/drawing/2014/main" id="{5A8D4560-151C-47F7-BEEC-2578BA97E654}"/>
              </a:ext>
            </a:extLst>
          </p:cNvPr>
          <p:cNvSpPr>
            <a:spLocks noGrp="1"/>
          </p:cNvSpPr>
          <p:nvPr>
            <p:ph idx="11"/>
          </p:nvPr>
        </p:nvSpPr>
        <p:spPr>
          <a:xfrm>
            <a:off x="426730" y="977610"/>
            <a:ext cx="8037086" cy="5031626"/>
          </a:xfrm>
        </p:spPr>
        <p:txBody>
          <a:bodyPr>
            <a:normAutofit/>
          </a:bodyPr>
          <a:lstStyle/>
          <a:p>
            <a:r>
              <a:rPr lang="en-US" sz="1600" dirty="0"/>
              <a:t>Along the two long walls of the TPC, there are 4 breaks in the FC super module suspension beams.  These are the natural locations for laser heads to pass through.</a:t>
            </a:r>
          </a:p>
          <a:p>
            <a:r>
              <a:rPr lang="en-US" sz="1600" dirty="0"/>
              <a:t>The FC suspension beams are 12m long.  The 4 locations are @ ±6m, ±18m from the middle of the long FC array.  The expected shrinkages of the FC at these 4 locations are ±16mm, and ±49mm along the wall, and 16mm toward the CRP.  These shifts need to be accommodated in the laser openings on the beams.</a:t>
            </a:r>
          </a:p>
        </p:txBody>
      </p:sp>
      <p:pic>
        <p:nvPicPr>
          <p:cNvPr id="9" name="Picture 8">
            <a:extLst>
              <a:ext uri="{FF2B5EF4-FFF2-40B4-BE49-F238E27FC236}">
                <a16:creationId xmlns:a16="http://schemas.microsoft.com/office/drawing/2014/main" id="{0D1857C2-DE52-420C-996C-5D350375A919}"/>
              </a:ext>
            </a:extLst>
          </p:cNvPr>
          <p:cNvPicPr>
            <a:picLocks noChangeAspect="1"/>
          </p:cNvPicPr>
          <p:nvPr/>
        </p:nvPicPr>
        <p:blipFill>
          <a:blip r:embed="rId2"/>
          <a:stretch>
            <a:fillRect/>
          </a:stretch>
        </p:blipFill>
        <p:spPr>
          <a:xfrm>
            <a:off x="454026" y="3124200"/>
            <a:ext cx="3916682" cy="3234760"/>
          </a:xfrm>
          <a:prstGeom prst="rect">
            <a:avLst/>
          </a:prstGeom>
        </p:spPr>
      </p:pic>
      <p:pic>
        <p:nvPicPr>
          <p:cNvPr id="12" name="Picture 11" descr="A close up of a fence&#10;&#10;Description automatically generated">
            <a:extLst>
              <a:ext uri="{FF2B5EF4-FFF2-40B4-BE49-F238E27FC236}">
                <a16:creationId xmlns:a16="http://schemas.microsoft.com/office/drawing/2014/main" id="{B6CB9E62-23BC-4C7D-8E5F-52FC2C075238}"/>
              </a:ext>
            </a:extLst>
          </p:cNvPr>
          <p:cNvPicPr>
            <a:picLocks noChangeAspect="1"/>
          </p:cNvPicPr>
          <p:nvPr/>
        </p:nvPicPr>
        <p:blipFill>
          <a:blip r:embed="rId3"/>
          <a:stretch>
            <a:fillRect/>
          </a:stretch>
        </p:blipFill>
        <p:spPr>
          <a:xfrm>
            <a:off x="4572000" y="3119704"/>
            <a:ext cx="4114800" cy="3239255"/>
          </a:xfrm>
          <a:prstGeom prst="rect">
            <a:avLst/>
          </a:prstGeom>
        </p:spPr>
      </p:pic>
    </p:spTree>
    <p:extLst>
      <p:ext uri="{BB962C8B-B14F-4D97-AF65-F5344CB8AC3E}">
        <p14:creationId xmlns:p14="http://schemas.microsoft.com/office/powerpoint/2010/main" val="372150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01DF-3E29-41F3-8A69-D2BCD85503DC}"/>
              </a:ext>
            </a:extLst>
          </p:cNvPr>
          <p:cNvSpPr>
            <a:spLocks noGrp="1"/>
          </p:cNvSpPr>
          <p:nvPr>
            <p:ph type="title"/>
          </p:nvPr>
        </p:nvSpPr>
        <p:spPr/>
        <p:txBody>
          <a:bodyPr/>
          <a:lstStyle/>
          <a:p>
            <a:r>
              <a:rPr lang="en-US" dirty="0"/>
              <a:t>DUNE SP</a:t>
            </a:r>
          </a:p>
        </p:txBody>
      </p:sp>
      <p:sp>
        <p:nvSpPr>
          <p:cNvPr id="3" name="Content Placeholder 2">
            <a:extLst>
              <a:ext uri="{FF2B5EF4-FFF2-40B4-BE49-F238E27FC236}">
                <a16:creationId xmlns:a16="http://schemas.microsoft.com/office/drawing/2014/main" id="{0897BB81-5EAE-4C98-BAEC-F49159777CEF}"/>
              </a:ext>
            </a:extLst>
          </p:cNvPr>
          <p:cNvSpPr>
            <a:spLocks noGrp="1"/>
          </p:cNvSpPr>
          <p:nvPr>
            <p:ph idx="11"/>
          </p:nvPr>
        </p:nvSpPr>
        <p:spPr/>
        <p:txBody>
          <a:bodyPr/>
          <a:lstStyle/>
          <a:p>
            <a:endParaRPr lang="en-US"/>
          </a:p>
        </p:txBody>
      </p:sp>
      <p:sp>
        <p:nvSpPr>
          <p:cNvPr id="6" name="Slide Number Placeholder 5">
            <a:extLst>
              <a:ext uri="{FF2B5EF4-FFF2-40B4-BE49-F238E27FC236}">
                <a16:creationId xmlns:a16="http://schemas.microsoft.com/office/drawing/2014/main" id="{2986C92C-6091-413D-A253-A0A79E7E5E01}"/>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847449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200" dirty="0"/>
              <a:t>Reflector Foil Panels from the PDS</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
        <p:nvSpPr>
          <p:cNvPr id="10" name="Content Placeholder 9">
            <a:extLst>
              <a:ext uri="{FF2B5EF4-FFF2-40B4-BE49-F238E27FC236}">
                <a16:creationId xmlns:a16="http://schemas.microsoft.com/office/drawing/2014/main" id="{5A8D4560-151C-47F7-BEEC-2578BA97E654}"/>
              </a:ext>
            </a:extLst>
          </p:cNvPr>
          <p:cNvSpPr>
            <a:spLocks noGrp="1"/>
          </p:cNvSpPr>
          <p:nvPr>
            <p:ph idx="11"/>
          </p:nvPr>
        </p:nvSpPr>
        <p:spPr>
          <a:xfrm>
            <a:off x="426730" y="977610"/>
            <a:ext cx="8037086" cy="5031626"/>
          </a:xfrm>
        </p:spPr>
        <p:txBody>
          <a:bodyPr>
            <a:normAutofit lnSpcReduction="10000"/>
          </a:bodyPr>
          <a:lstStyle/>
          <a:p>
            <a:r>
              <a:rPr lang="en-US" dirty="0"/>
              <a:t>The PDS in the baseline design added WLS coated reflector panels mounted on the inside of the field cage to cover the upper half of the FC surfaces to improve light collection efficiency.</a:t>
            </a:r>
          </a:p>
          <a:p>
            <a:r>
              <a:rPr lang="en-US" dirty="0"/>
              <a:t>These panels may block the laser heads penetrating through the FC beams.  </a:t>
            </a:r>
          </a:p>
          <a:p>
            <a:r>
              <a:rPr lang="en-US" dirty="0"/>
              <a:t>Either adding notches to the </a:t>
            </a:r>
            <a:br>
              <a:rPr lang="en-US" dirty="0"/>
            </a:br>
            <a:r>
              <a:rPr lang="en-US" dirty="0"/>
              <a:t>some panels or lower some/all </a:t>
            </a:r>
            <a:br>
              <a:rPr lang="en-US" dirty="0"/>
            </a:br>
            <a:r>
              <a:rPr lang="en-US" dirty="0"/>
              <a:t>panels a few cm is needed.</a:t>
            </a:r>
          </a:p>
          <a:p>
            <a:r>
              <a:rPr lang="en-US" dirty="0"/>
              <a:t>Damage to the WLS coating by</a:t>
            </a:r>
            <a:br>
              <a:rPr lang="en-US" dirty="0"/>
            </a:br>
            <a:r>
              <a:rPr lang="en-US" dirty="0"/>
              <a:t>the laser beams needs to be </a:t>
            </a:r>
            <a:br>
              <a:rPr lang="en-US" dirty="0"/>
            </a:br>
            <a:r>
              <a:rPr lang="en-US" dirty="0"/>
              <a:t>evaluated, unless the lasers can </a:t>
            </a:r>
            <a:br>
              <a:rPr lang="en-US" dirty="0"/>
            </a:br>
            <a:r>
              <a:rPr lang="en-US" dirty="0"/>
              <a:t>be steered only to the gaps </a:t>
            </a:r>
            <a:br>
              <a:rPr lang="en-US" dirty="0"/>
            </a:br>
            <a:r>
              <a:rPr lang="en-US" dirty="0"/>
              <a:t>between reflector panels.</a:t>
            </a:r>
          </a:p>
        </p:txBody>
      </p:sp>
      <p:pic>
        <p:nvPicPr>
          <p:cNvPr id="7" name="Picture 6">
            <a:extLst>
              <a:ext uri="{FF2B5EF4-FFF2-40B4-BE49-F238E27FC236}">
                <a16:creationId xmlns:a16="http://schemas.microsoft.com/office/drawing/2014/main" id="{361C5EDC-91D8-470F-AA4C-2BF73867C8F6}"/>
              </a:ext>
            </a:extLst>
          </p:cNvPr>
          <p:cNvPicPr>
            <a:picLocks noChangeAspect="1"/>
          </p:cNvPicPr>
          <p:nvPr/>
        </p:nvPicPr>
        <p:blipFill rotWithShape="1">
          <a:blip r:embed="rId2"/>
          <a:srcRect l="8366" b="28758"/>
          <a:stretch/>
        </p:blipFill>
        <p:spPr>
          <a:xfrm>
            <a:off x="4724401" y="3226463"/>
            <a:ext cx="3962400" cy="3074936"/>
          </a:xfrm>
          <a:prstGeom prst="rect">
            <a:avLst/>
          </a:prstGeom>
        </p:spPr>
      </p:pic>
    </p:spTree>
    <p:extLst>
      <p:ext uri="{BB962C8B-B14F-4D97-AF65-F5344CB8AC3E}">
        <p14:creationId xmlns:p14="http://schemas.microsoft.com/office/powerpoint/2010/main" val="87750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Summary</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
        <p:nvSpPr>
          <p:cNvPr id="10" name="Content Placeholder 9">
            <a:extLst>
              <a:ext uri="{FF2B5EF4-FFF2-40B4-BE49-F238E27FC236}">
                <a16:creationId xmlns:a16="http://schemas.microsoft.com/office/drawing/2014/main" id="{5A8D4560-151C-47F7-BEEC-2578BA97E654}"/>
              </a:ext>
            </a:extLst>
          </p:cNvPr>
          <p:cNvSpPr>
            <a:spLocks noGrp="1"/>
          </p:cNvSpPr>
          <p:nvPr>
            <p:ph idx="11"/>
          </p:nvPr>
        </p:nvSpPr>
        <p:spPr>
          <a:xfrm>
            <a:off x="426730" y="977610"/>
            <a:ext cx="8037086" cy="5031626"/>
          </a:xfrm>
        </p:spPr>
        <p:txBody>
          <a:bodyPr>
            <a:normAutofit lnSpcReduction="10000"/>
          </a:bodyPr>
          <a:lstStyle/>
          <a:p>
            <a:r>
              <a:rPr lang="en-US" sz="1800" dirty="0"/>
              <a:t>Several design options to accommodate calibration lasers through the SP top ground plane modules are introduced.  None of the openings are currently in the HVS baseline design.  However, it is reasonably straightforward to implement these features.</a:t>
            </a:r>
          </a:p>
          <a:p>
            <a:r>
              <a:rPr lang="en-US" sz="1800" dirty="0"/>
              <a:t>The locations of the openings are for the centered TPC inside the cryostat, which seems to be the preferred configuration for providing FC openings: no major interferences to key FC support structures.</a:t>
            </a:r>
          </a:p>
          <a:p>
            <a:r>
              <a:rPr lang="en-US" sz="1800" dirty="0"/>
              <a:t>In the examples, 3 FC profiles were removed to create the openings.  This may be necessary to account for the additional contraction of the TPC in the cold.  Previous electrostatic simulation was done on a 2 profile opening. </a:t>
            </a:r>
          </a:p>
          <a:p>
            <a:r>
              <a:rPr lang="en-US" sz="1800" dirty="0"/>
              <a:t>The resistive Kapton film does emit electrons from UV light in vacuum.  If this is confirmed in </a:t>
            </a:r>
            <a:r>
              <a:rPr lang="en-US" sz="1800" dirty="0" err="1"/>
              <a:t>LAr</a:t>
            </a:r>
            <a:r>
              <a:rPr lang="en-US" sz="1800" dirty="0"/>
              <a:t>, it may be difficult to distinguish electrons emitted from the targets or from the surrounding Kapton surface.</a:t>
            </a:r>
          </a:p>
          <a:p>
            <a:r>
              <a:rPr lang="en-US" sz="1800" dirty="0"/>
              <a:t>For the DP, the preferred laser locations are in between the FC and the CRPs.  Along the FC, it might be easier to make the openings at the joints of the 12m FC support beams: 12 ports at 12m spacing.</a:t>
            </a:r>
          </a:p>
        </p:txBody>
      </p:sp>
    </p:spTree>
    <p:extLst>
      <p:ext uri="{BB962C8B-B14F-4D97-AF65-F5344CB8AC3E}">
        <p14:creationId xmlns:p14="http://schemas.microsoft.com/office/powerpoint/2010/main" val="422638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200" dirty="0"/>
              <a:t>Instrumentation Ports Above the SP TPC</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3" name="TextBox 2">
            <a:extLst>
              <a:ext uri="{FF2B5EF4-FFF2-40B4-BE49-F238E27FC236}">
                <a16:creationId xmlns:a16="http://schemas.microsoft.com/office/drawing/2014/main" id="{65260372-6A92-4883-AB7D-1F1606C40FB6}"/>
              </a:ext>
            </a:extLst>
          </p:cNvPr>
          <p:cNvSpPr txBox="1"/>
          <p:nvPr/>
        </p:nvSpPr>
        <p:spPr>
          <a:xfrm>
            <a:off x="609600" y="6191661"/>
            <a:ext cx="4919680" cy="276999"/>
          </a:xfrm>
          <a:prstGeom prst="rect">
            <a:avLst/>
          </a:prstGeom>
          <a:noFill/>
        </p:spPr>
        <p:txBody>
          <a:bodyPr wrap="none" rtlCol="0">
            <a:spAutoFit/>
          </a:bodyPr>
          <a:lstStyle/>
          <a:p>
            <a:r>
              <a:rPr lang="en-US" sz="1200" dirty="0"/>
              <a:t>https://edms.cern.ch/file/2060543/1/Detector_Views_Center_2060543.pdf</a:t>
            </a:r>
          </a:p>
        </p:txBody>
      </p:sp>
      <p:pic>
        <p:nvPicPr>
          <p:cNvPr id="8" name="Picture 7">
            <a:extLst>
              <a:ext uri="{FF2B5EF4-FFF2-40B4-BE49-F238E27FC236}">
                <a16:creationId xmlns:a16="http://schemas.microsoft.com/office/drawing/2014/main" id="{F0676249-477D-4330-A648-5182D66D9D7D}"/>
              </a:ext>
            </a:extLst>
          </p:cNvPr>
          <p:cNvPicPr>
            <a:picLocks noChangeAspect="1"/>
          </p:cNvPicPr>
          <p:nvPr/>
        </p:nvPicPr>
        <p:blipFill>
          <a:blip r:embed="rId2"/>
          <a:stretch>
            <a:fillRect/>
          </a:stretch>
        </p:blipFill>
        <p:spPr>
          <a:xfrm>
            <a:off x="0" y="1945704"/>
            <a:ext cx="9144000" cy="2966592"/>
          </a:xfrm>
          <a:prstGeom prst="rect">
            <a:avLst/>
          </a:prstGeom>
        </p:spPr>
      </p:pic>
    </p:spTree>
    <p:extLst>
      <p:ext uri="{BB962C8B-B14F-4D97-AF65-F5344CB8AC3E}">
        <p14:creationId xmlns:p14="http://schemas.microsoft.com/office/powerpoint/2010/main" val="299445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Laser Point Position 1</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3" name="TextBox 2">
            <a:extLst>
              <a:ext uri="{FF2B5EF4-FFF2-40B4-BE49-F238E27FC236}">
                <a16:creationId xmlns:a16="http://schemas.microsoft.com/office/drawing/2014/main" id="{65260372-6A92-4883-AB7D-1F1606C40FB6}"/>
              </a:ext>
            </a:extLst>
          </p:cNvPr>
          <p:cNvSpPr txBox="1"/>
          <p:nvPr/>
        </p:nvSpPr>
        <p:spPr>
          <a:xfrm>
            <a:off x="609600" y="6191661"/>
            <a:ext cx="4919680" cy="276999"/>
          </a:xfrm>
          <a:prstGeom prst="rect">
            <a:avLst/>
          </a:prstGeom>
          <a:noFill/>
        </p:spPr>
        <p:txBody>
          <a:bodyPr wrap="none" rtlCol="0">
            <a:spAutoFit/>
          </a:bodyPr>
          <a:lstStyle/>
          <a:p>
            <a:r>
              <a:rPr lang="en-US" sz="1200" dirty="0"/>
              <a:t>https://edms.cern.ch/file/2060543/1/Detector_Views_Center_2060543.pdf</a:t>
            </a:r>
          </a:p>
        </p:txBody>
      </p:sp>
      <p:pic>
        <p:nvPicPr>
          <p:cNvPr id="7" name="Picture 6">
            <a:extLst>
              <a:ext uri="{FF2B5EF4-FFF2-40B4-BE49-F238E27FC236}">
                <a16:creationId xmlns:a16="http://schemas.microsoft.com/office/drawing/2014/main" id="{7716BC27-638B-48A7-A628-C50241ACE90D}"/>
              </a:ext>
            </a:extLst>
          </p:cNvPr>
          <p:cNvPicPr>
            <a:picLocks noChangeAspect="1"/>
          </p:cNvPicPr>
          <p:nvPr/>
        </p:nvPicPr>
        <p:blipFill>
          <a:blip r:embed="rId2"/>
          <a:stretch>
            <a:fillRect/>
          </a:stretch>
        </p:blipFill>
        <p:spPr>
          <a:xfrm>
            <a:off x="926835" y="832817"/>
            <a:ext cx="7290329" cy="5296393"/>
          </a:xfrm>
          <a:prstGeom prst="rect">
            <a:avLst/>
          </a:prstGeom>
        </p:spPr>
      </p:pic>
    </p:spTree>
    <p:extLst>
      <p:ext uri="{BB962C8B-B14F-4D97-AF65-F5344CB8AC3E}">
        <p14:creationId xmlns:p14="http://schemas.microsoft.com/office/powerpoint/2010/main" val="28808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Laser Point Position 1</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454026" y="990600"/>
            <a:ext cx="8080374" cy="646331"/>
          </a:xfrm>
          <a:prstGeom prst="rect">
            <a:avLst/>
          </a:prstGeom>
          <a:noFill/>
        </p:spPr>
        <p:txBody>
          <a:bodyPr wrap="square" rtlCol="0">
            <a:spAutoFit/>
          </a:bodyPr>
          <a:lstStyle/>
          <a:p>
            <a:r>
              <a:rPr lang="en-US" dirty="0"/>
              <a:t>This is the easiest location to create an opening in the FC: simple shortening a few profiles on one side of the field cage module.  No other changes are needed.  </a:t>
            </a:r>
          </a:p>
        </p:txBody>
      </p:sp>
      <p:pic>
        <p:nvPicPr>
          <p:cNvPr id="11" name="Picture 10">
            <a:extLst>
              <a:ext uri="{FF2B5EF4-FFF2-40B4-BE49-F238E27FC236}">
                <a16:creationId xmlns:a16="http://schemas.microsoft.com/office/drawing/2014/main" id="{E98D51B7-DC3D-44CA-B869-8174D9E1A330}"/>
              </a:ext>
            </a:extLst>
          </p:cNvPr>
          <p:cNvPicPr>
            <a:picLocks noChangeAspect="1"/>
          </p:cNvPicPr>
          <p:nvPr/>
        </p:nvPicPr>
        <p:blipFill>
          <a:blip r:embed="rId2"/>
          <a:stretch>
            <a:fillRect/>
          </a:stretch>
        </p:blipFill>
        <p:spPr>
          <a:xfrm>
            <a:off x="473406" y="1797270"/>
            <a:ext cx="4677598" cy="3375362"/>
          </a:xfrm>
          <a:prstGeom prst="rect">
            <a:avLst/>
          </a:prstGeom>
        </p:spPr>
      </p:pic>
      <p:pic>
        <p:nvPicPr>
          <p:cNvPr id="12" name="Picture 11">
            <a:extLst>
              <a:ext uri="{FF2B5EF4-FFF2-40B4-BE49-F238E27FC236}">
                <a16:creationId xmlns:a16="http://schemas.microsoft.com/office/drawing/2014/main" id="{26A8661E-2BBF-4E28-B37D-DA089D94FE0D}"/>
              </a:ext>
            </a:extLst>
          </p:cNvPr>
          <p:cNvPicPr>
            <a:picLocks noChangeAspect="1"/>
          </p:cNvPicPr>
          <p:nvPr/>
        </p:nvPicPr>
        <p:blipFill>
          <a:blip r:embed="rId3"/>
          <a:stretch>
            <a:fillRect/>
          </a:stretch>
        </p:blipFill>
        <p:spPr>
          <a:xfrm>
            <a:off x="4546013" y="3505200"/>
            <a:ext cx="4140787" cy="2853935"/>
          </a:xfrm>
          <a:prstGeom prst="rect">
            <a:avLst/>
          </a:prstGeom>
        </p:spPr>
      </p:pic>
    </p:spTree>
    <p:extLst>
      <p:ext uri="{BB962C8B-B14F-4D97-AF65-F5344CB8AC3E}">
        <p14:creationId xmlns:p14="http://schemas.microsoft.com/office/powerpoint/2010/main" val="152956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Laser Point Position 2</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3" name="TextBox 2">
            <a:extLst>
              <a:ext uri="{FF2B5EF4-FFF2-40B4-BE49-F238E27FC236}">
                <a16:creationId xmlns:a16="http://schemas.microsoft.com/office/drawing/2014/main" id="{65260372-6A92-4883-AB7D-1F1606C40FB6}"/>
              </a:ext>
            </a:extLst>
          </p:cNvPr>
          <p:cNvSpPr txBox="1"/>
          <p:nvPr/>
        </p:nvSpPr>
        <p:spPr>
          <a:xfrm>
            <a:off x="609600" y="6215618"/>
            <a:ext cx="5715154" cy="307777"/>
          </a:xfrm>
          <a:prstGeom prst="rect">
            <a:avLst/>
          </a:prstGeom>
          <a:noFill/>
        </p:spPr>
        <p:txBody>
          <a:bodyPr wrap="none" rtlCol="0">
            <a:spAutoFit/>
          </a:bodyPr>
          <a:lstStyle/>
          <a:p>
            <a:r>
              <a:rPr lang="en-US" sz="1400" dirty="0"/>
              <a:t>https://edms.cern.ch/file/2060543/1/Detector_Views_Center_2060543.pdf</a:t>
            </a:r>
          </a:p>
        </p:txBody>
      </p:sp>
      <p:pic>
        <p:nvPicPr>
          <p:cNvPr id="7" name="Picture 6">
            <a:extLst>
              <a:ext uri="{FF2B5EF4-FFF2-40B4-BE49-F238E27FC236}">
                <a16:creationId xmlns:a16="http://schemas.microsoft.com/office/drawing/2014/main" id="{EB15F7A1-3BD0-4582-A94E-0F42F0205854}"/>
              </a:ext>
            </a:extLst>
          </p:cNvPr>
          <p:cNvPicPr>
            <a:picLocks noChangeAspect="1"/>
          </p:cNvPicPr>
          <p:nvPr/>
        </p:nvPicPr>
        <p:blipFill>
          <a:blip r:embed="rId2"/>
          <a:stretch>
            <a:fillRect/>
          </a:stretch>
        </p:blipFill>
        <p:spPr>
          <a:xfrm>
            <a:off x="795337" y="838200"/>
            <a:ext cx="7553325" cy="5307252"/>
          </a:xfrm>
          <a:prstGeom prst="rect">
            <a:avLst/>
          </a:prstGeom>
        </p:spPr>
      </p:pic>
    </p:spTree>
    <p:extLst>
      <p:ext uri="{BB962C8B-B14F-4D97-AF65-F5344CB8AC3E}">
        <p14:creationId xmlns:p14="http://schemas.microsoft.com/office/powerpoint/2010/main" val="129273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17494F-E4C8-4124-AFF1-670639DB6E13}"/>
              </a:ext>
            </a:extLst>
          </p:cNvPr>
          <p:cNvPicPr>
            <a:picLocks noChangeAspect="1"/>
          </p:cNvPicPr>
          <p:nvPr/>
        </p:nvPicPr>
        <p:blipFill>
          <a:blip r:embed="rId2"/>
          <a:stretch>
            <a:fillRect/>
          </a:stretch>
        </p:blipFill>
        <p:spPr>
          <a:xfrm>
            <a:off x="374833" y="2262664"/>
            <a:ext cx="4931317" cy="3137338"/>
          </a:xfrm>
          <a:prstGeom prst="rect">
            <a:avLst/>
          </a:prstGeom>
        </p:spPr>
      </p:pic>
      <p:sp>
        <p:nvSpPr>
          <p:cNvPr id="2" name="Title 1"/>
          <p:cNvSpPr>
            <a:spLocks noGrp="1"/>
          </p:cNvSpPr>
          <p:nvPr>
            <p:ph type="title"/>
          </p:nvPr>
        </p:nvSpPr>
        <p:spPr>
          <a:xfrm>
            <a:off x="457200" y="191098"/>
            <a:ext cx="8229600" cy="647102"/>
          </a:xfrm>
        </p:spPr>
        <p:txBody>
          <a:bodyPr/>
          <a:lstStyle/>
          <a:p>
            <a:r>
              <a:rPr lang="en-US" sz="3600" dirty="0"/>
              <a:t>Laser Point Position 2</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438610" y="785336"/>
            <a:ext cx="8308974" cy="1477328"/>
          </a:xfrm>
          <a:prstGeom prst="rect">
            <a:avLst/>
          </a:prstGeom>
          <a:noFill/>
        </p:spPr>
        <p:txBody>
          <a:bodyPr wrap="square" rtlCol="0">
            <a:spAutoFit/>
          </a:bodyPr>
          <a:lstStyle/>
          <a:p>
            <a:r>
              <a:rPr lang="en-US" dirty="0"/>
              <a:t>Cut the profiles on FC module into a long, and a short sections. The long pieces are mounted on the I-beams as usually. The shorted pieces are supported locally by the uncut profiles.  In fact, a special R divider board may be used for both the mechanical support and electrical connections.  This divider, and the one it is connected to in parallel must have double per tap resistance. No change to the neighboring module.</a:t>
            </a:r>
          </a:p>
        </p:txBody>
      </p:sp>
      <p:pic>
        <p:nvPicPr>
          <p:cNvPr id="13" name="Picture 12">
            <a:extLst>
              <a:ext uri="{FF2B5EF4-FFF2-40B4-BE49-F238E27FC236}">
                <a16:creationId xmlns:a16="http://schemas.microsoft.com/office/drawing/2014/main" id="{F5795D79-4DDB-46C5-9046-572874A57F90}"/>
              </a:ext>
            </a:extLst>
          </p:cNvPr>
          <p:cNvPicPr>
            <a:picLocks noChangeAspect="1"/>
          </p:cNvPicPr>
          <p:nvPr/>
        </p:nvPicPr>
        <p:blipFill>
          <a:blip r:embed="rId3"/>
          <a:stretch>
            <a:fillRect/>
          </a:stretch>
        </p:blipFill>
        <p:spPr>
          <a:xfrm>
            <a:off x="4801226" y="3461068"/>
            <a:ext cx="3938146" cy="3034562"/>
          </a:xfrm>
          <a:prstGeom prst="rect">
            <a:avLst/>
          </a:prstGeom>
        </p:spPr>
      </p:pic>
    </p:spTree>
    <p:extLst>
      <p:ext uri="{BB962C8B-B14F-4D97-AF65-F5344CB8AC3E}">
        <p14:creationId xmlns:p14="http://schemas.microsoft.com/office/powerpoint/2010/main" val="81111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98"/>
            <a:ext cx="8229600" cy="647102"/>
          </a:xfrm>
        </p:spPr>
        <p:txBody>
          <a:bodyPr/>
          <a:lstStyle/>
          <a:p>
            <a:r>
              <a:rPr lang="en-US" sz="3600" dirty="0"/>
              <a:t>Laser Point Position 3</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3" name="TextBox 2">
            <a:extLst>
              <a:ext uri="{FF2B5EF4-FFF2-40B4-BE49-F238E27FC236}">
                <a16:creationId xmlns:a16="http://schemas.microsoft.com/office/drawing/2014/main" id="{65260372-6A92-4883-AB7D-1F1606C40FB6}"/>
              </a:ext>
            </a:extLst>
          </p:cNvPr>
          <p:cNvSpPr txBox="1"/>
          <p:nvPr/>
        </p:nvSpPr>
        <p:spPr>
          <a:xfrm>
            <a:off x="609600" y="6096000"/>
            <a:ext cx="7290329" cy="369332"/>
          </a:xfrm>
          <a:prstGeom prst="rect">
            <a:avLst/>
          </a:prstGeom>
          <a:noFill/>
        </p:spPr>
        <p:txBody>
          <a:bodyPr wrap="none" rtlCol="0">
            <a:spAutoFit/>
          </a:bodyPr>
          <a:lstStyle/>
          <a:p>
            <a:r>
              <a:rPr lang="en-US"/>
              <a:t>https://edms.cern.ch/file/2060543/1/Detector_Views_Center_2060543.pdf</a:t>
            </a:r>
            <a:endParaRPr lang="en-US" dirty="0"/>
          </a:p>
        </p:txBody>
      </p:sp>
      <p:pic>
        <p:nvPicPr>
          <p:cNvPr id="7" name="Picture 6">
            <a:extLst>
              <a:ext uri="{FF2B5EF4-FFF2-40B4-BE49-F238E27FC236}">
                <a16:creationId xmlns:a16="http://schemas.microsoft.com/office/drawing/2014/main" id="{629381B9-2094-4B54-B06F-340AA85827F1}"/>
              </a:ext>
            </a:extLst>
          </p:cNvPr>
          <p:cNvPicPr>
            <a:picLocks noChangeAspect="1"/>
          </p:cNvPicPr>
          <p:nvPr/>
        </p:nvPicPr>
        <p:blipFill>
          <a:blip r:embed="rId2"/>
          <a:stretch>
            <a:fillRect/>
          </a:stretch>
        </p:blipFill>
        <p:spPr>
          <a:xfrm>
            <a:off x="709612" y="738187"/>
            <a:ext cx="7724775" cy="5381625"/>
          </a:xfrm>
          <a:prstGeom prst="rect">
            <a:avLst/>
          </a:prstGeom>
        </p:spPr>
      </p:pic>
    </p:spTree>
    <p:extLst>
      <p:ext uri="{BB962C8B-B14F-4D97-AF65-F5344CB8AC3E}">
        <p14:creationId xmlns:p14="http://schemas.microsoft.com/office/powerpoint/2010/main" val="28173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D7A15E-1920-4554-B24F-9C5BB41F86A5}"/>
              </a:ext>
            </a:extLst>
          </p:cNvPr>
          <p:cNvPicPr>
            <a:picLocks noChangeAspect="1"/>
          </p:cNvPicPr>
          <p:nvPr/>
        </p:nvPicPr>
        <p:blipFill>
          <a:blip r:embed="rId2"/>
          <a:stretch>
            <a:fillRect/>
          </a:stretch>
        </p:blipFill>
        <p:spPr>
          <a:xfrm>
            <a:off x="533400" y="1570324"/>
            <a:ext cx="5056200" cy="3062137"/>
          </a:xfrm>
          <a:prstGeom prst="rect">
            <a:avLst/>
          </a:prstGeom>
        </p:spPr>
      </p:pic>
      <p:sp>
        <p:nvSpPr>
          <p:cNvPr id="2" name="Title 1"/>
          <p:cNvSpPr>
            <a:spLocks noGrp="1"/>
          </p:cNvSpPr>
          <p:nvPr>
            <p:ph type="title"/>
          </p:nvPr>
        </p:nvSpPr>
        <p:spPr>
          <a:xfrm>
            <a:off x="457200" y="191098"/>
            <a:ext cx="8229600" cy="647102"/>
          </a:xfrm>
        </p:spPr>
        <p:txBody>
          <a:bodyPr/>
          <a:lstStyle/>
          <a:p>
            <a:r>
              <a:rPr lang="en-US" sz="3600" dirty="0"/>
              <a:t>Laser Point Position 3</a:t>
            </a: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10" name="TextBox 9">
            <a:extLst>
              <a:ext uri="{FF2B5EF4-FFF2-40B4-BE49-F238E27FC236}">
                <a16:creationId xmlns:a16="http://schemas.microsoft.com/office/drawing/2014/main" id="{36C87DB7-6C26-4CA5-913F-ED1C051A5494}"/>
              </a:ext>
            </a:extLst>
          </p:cNvPr>
          <p:cNvSpPr txBox="1"/>
          <p:nvPr/>
        </p:nvSpPr>
        <p:spPr>
          <a:xfrm>
            <a:off x="438610" y="785336"/>
            <a:ext cx="8308974" cy="646331"/>
          </a:xfrm>
          <a:prstGeom prst="rect">
            <a:avLst/>
          </a:prstGeom>
          <a:noFill/>
        </p:spPr>
        <p:txBody>
          <a:bodyPr wrap="square" rtlCol="0">
            <a:spAutoFit/>
          </a:bodyPr>
          <a:lstStyle/>
          <a:p>
            <a:r>
              <a:rPr lang="en-US" dirty="0"/>
              <a:t>Cut the profiles on FC module into two sections. Both sections are mounted on one I-beam, and stabilized by special double value R divider boards. </a:t>
            </a:r>
          </a:p>
        </p:txBody>
      </p:sp>
      <p:pic>
        <p:nvPicPr>
          <p:cNvPr id="7" name="Picture 6">
            <a:extLst>
              <a:ext uri="{FF2B5EF4-FFF2-40B4-BE49-F238E27FC236}">
                <a16:creationId xmlns:a16="http://schemas.microsoft.com/office/drawing/2014/main" id="{06C3E271-E8B4-4A9D-9C0A-63E72623E926}"/>
              </a:ext>
            </a:extLst>
          </p:cNvPr>
          <p:cNvPicPr>
            <a:picLocks noChangeAspect="1"/>
          </p:cNvPicPr>
          <p:nvPr/>
        </p:nvPicPr>
        <p:blipFill>
          <a:blip r:embed="rId3"/>
          <a:stretch>
            <a:fillRect/>
          </a:stretch>
        </p:blipFill>
        <p:spPr>
          <a:xfrm>
            <a:off x="4739767" y="3657600"/>
            <a:ext cx="4061064" cy="2836694"/>
          </a:xfrm>
          <a:prstGeom prst="rect">
            <a:avLst/>
          </a:prstGeom>
        </p:spPr>
      </p:pic>
    </p:spTree>
    <p:extLst>
      <p:ext uri="{BB962C8B-B14F-4D97-AF65-F5344CB8AC3E}">
        <p14:creationId xmlns:p14="http://schemas.microsoft.com/office/powerpoint/2010/main" val="3173913834"/>
      </p:ext>
    </p:extLst>
  </p:cSld>
  <p:clrMapOvr>
    <a:masterClrMapping/>
  </p:clrMapOvr>
</p:sld>
</file>

<file path=ppt/theme/theme1.xml><?xml version="1.0" encoding="utf-8"?>
<a:theme xmlns:a="http://schemas.openxmlformats.org/drawingml/2006/main" name="Dune Template_050615">
  <a:themeElements>
    <a:clrScheme name="DUNE 1">
      <a:dk1>
        <a:srgbClr val="BC5F2B"/>
      </a:dk1>
      <a:lt1>
        <a:srgbClr val="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41176</TotalTime>
  <Words>1196</Words>
  <Application>Microsoft Office PowerPoint</Application>
  <PresentationFormat>On-screen Show (4:3)</PresentationFormat>
  <Paragraphs>106</Paragraphs>
  <Slides>21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Comic Sans MS</vt:lpstr>
      <vt:lpstr>Helvetica</vt:lpstr>
      <vt:lpstr>Lucida Grande</vt:lpstr>
      <vt:lpstr>Times New Roman</vt:lpstr>
      <vt:lpstr>Dune Template_050615</vt:lpstr>
      <vt:lpstr>LBNF Content-Footer Theme</vt:lpstr>
      <vt:lpstr>Office Theme</vt:lpstr>
      <vt:lpstr>Laser – HVS Interface</vt:lpstr>
      <vt:lpstr>DUNE SP</vt:lpstr>
      <vt:lpstr>Instrumentation Ports Above the SP TPC</vt:lpstr>
      <vt:lpstr>Laser Point Position 1</vt:lpstr>
      <vt:lpstr>Laser Point Position 1</vt:lpstr>
      <vt:lpstr>Laser Point Position 2</vt:lpstr>
      <vt:lpstr>Laser Point Position 2</vt:lpstr>
      <vt:lpstr>Laser Point Position 3</vt:lpstr>
      <vt:lpstr>Laser Point Position 3</vt:lpstr>
      <vt:lpstr>E Field Around the FC Opening </vt:lpstr>
      <vt:lpstr>Impact on Electron Drift</vt:lpstr>
      <vt:lpstr>Target Mirrors in FC Profile</vt:lpstr>
      <vt:lpstr>Photoelectric Effect</vt:lpstr>
      <vt:lpstr>PowerPoint Presentation</vt:lpstr>
      <vt:lpstr>DUNE DP</vt:lpstr>
      <vt:lpstr>A Fully Assembled End of a DP Module</vt:lpstr>
      <vt:lpstr>Preferred Locations for Laser Heads</vt:lpstr>
      <vt:lpstr>Possible Location Example: Corner</vt:lpstr>
      <vt:lpstr>Possible Location Example: Long Side</vt:lpstr>
      <vt:lpstr>Reflector Foil Panels from the PDS</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Yu, Bo</cp:lastModifiedBy>
  <cp:revision>1006</cp:revision>
  <cp:lastPrinted>2018-02-01T09:31:57Z</cp:lastPrinted>
  <dcterms:created xsi:type="dcterms:W3CDTF">2015-04-30T14:29:22Z</dcterms:created>
  <dcterms:modified xsi:type="dcterms:W3CDTF">2019-06-13T21:15:47Z</dcterms:modified>
</cp:coreProperties>
</file>