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7" r:id="rId3"/>
    <p:sldMasterId id="2147483699" r:id="rId4"/>
    <p:sldMasterId id="2147483711" r:id="rId5"/>
    <p:sldMasterId id="2147483717" r:id="rId6"/>
    <p:sldMasterId id="2147483721" r:id="rId7"/>
    <p:sldMasterId id="2147483734" r:id="rId8"/>
  </p:sldMasterIdLst>
  <p:notesMasterIdLst>
    <p:notesMasterId r:id="rId68"/>
  </p:notesMasterIdLst>
  <p:handoutMasterIdLst>
    <p:handoutMasterId r:id="rId69"/>
  </p:handoutMasterIdLst>
  <p:sldIdLst>
    <p:sldId id="256" r:id="rId9"/>
    <p:sldId id="309" r:id="rId10"/>
    <p:sldId id="361" r:id="rId11"/>
    <p:sldId id="362" r:id="rId12"/>
    <p:sldId id="280" r:id="rId13"/>
    <p:sldId id="281" r:id="rId14"/>
    <p:sldId id="348" r:id="rId15"/>
    <p:sldId id="257" r:id="rId16"/>
    <p:sldId id="365" r:id="rId17"/>
    <p:sldId id="261" r:id="rId18"/>
    <p:sldId id="277" r:id="rId19"/>
    <p:sldId id="278" r:id="rId20"/>
    <p:sldId id="290" r:id="rId21"/>
    <p:sldId id="291" r:id="rId22"/>
    <p:sldId id="372" r:id="rId23"/>
    <p:sldId id="373" r:id="rId24"/>
    <p:sldId id="317" r:id="rId25"/>
    <p:sldId id="319" r:id="rId26"/>
    <p:sldId id="367" r:id="rId27"/>
    <p:sldId id="363" r:id="rId28"/>
    <p:sldId id="369" r:id="rId29"/>
    <p:sldId id="265" r:id="rId30"/>
    <p:sldId id="360" r:id="rId31"/>
    <p:sldId id="306" r:id="rId32"/>
    <p:sldId id="358" r:id="rId33"/>
    <p:sldId id="366" r:id="rId34"/>
    <p:sldId id="357" r:id="rId35"/>
    <p:sldId id="370" r:id="rId36"/>
    <p:sldId id="371" r:id="rId37"/>
    <p:sldId id="259" r:id="rId38"/>
    <p:sldId id="272" r:id="rId39"/>
    <p:sldId id="318" r:id="rId40"/>
    <p:sldId id="274" r:id="rId41"/>
    <p:sldId id="275" r:id="rId42"/>
    <p:sldId id="268" r:id="rId43"/>
    <p:sldId id="339" r:id="rId44"/>
    <p:sldId id="294" r:id="rId45"/>
    <p:sldId id="295" r:id="rId46"/>
    <p:sldId id="296" r:id="rId47"/>
    <p:sldId id="302" r:id="rId48"/>
    <p:sldId id="311" r:id="rId49"/>
    <p:sldId id="364" r:id="rId50"/>
    <p:sldId id="368" r:id="rId51"/>
    <p:sldId id="262" r:id="rId52"/>
    <p:sldId id="264" r:id="rId53"/>
    <p:sldId id="292" r:id="rId54"/>
    <p:sldId id="310" r:id="rId55"/>
    <p:sldId id="267" r:id="rId56"/>
    <p:sldId id="276" r:id="rId57"/>
    <p:sldId id="263" r:id="rId58"/>
    <p:sldId id="260" r:id="rId59"/>
    <p:sldId id="269" r:id="rId60"/>
    <p:sldId id="271" r:id="rId61"/>
    <p:sldId id="270" r:id="rId62"/>
    <p:sldId id="282" r:id="rId63"/>
    <p:sldId id="284" r:id="rId64"/>
    <p:sldId id="297" r:id="rId65"/>
    <p:sldId id="299" r:id="rId66"/>
    <p:sldId id="359" r:id="rId6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2" autoAdjust="0"/>
    <p:restoredTop sz="94646"/>
  </p:normalViewPr>
  <p:slideViewPr>
    <p:cSldViewPr snapToGrid="0" snapToObjects="1">
      <p:cViewPr varScale="1">
        <p:scale>
          <a:sx n="105" d="100"/>
          <a:sy n="105" d="100"/>
        </p:scale>
        <p:origin x="896" y="200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2177-5BA7-9D45-A506-C19B18EE2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6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8145F1D5-864F-A04E-B466-3D54D2CCF5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DejaVu Sans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755650" y="4687015"/>
            <a:ext cx="6045200" cy="443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5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3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8145F1D5-864F-A04E-B466-3D54D2CCF5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DejaVu Sans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755650" y="4687015"/>
            <a:ext cx="6045200" cy="443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6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56" y="5982046"/>
            <a:ext cx="2497015" cy="5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6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9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9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4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00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68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12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61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8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4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49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61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83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51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5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68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70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1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45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1/29/19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T. Junk | TPC Alignment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25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539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870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6/18/19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5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6/18/19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147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6/18/19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281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56" y="5982046"/>
            <a:ext cx="2497015" cy="5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55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1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89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0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1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7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0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4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5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9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5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690" y="6248400"/>
            <a:ext cx="190469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6/18/19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699" y="6248400"/>
            <a:ext cx="2896602" cy="457200"/>
          </a:xfrm>
          <a:prstGeom prst="rect">
            <a:avLst/>
          </a:prstGeom>
        </p:spPr>
        <p:txBody>
          <a:bodyPr/>
          <a:lstStyle>
            <a:lvl1pPr algn="ctr"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617" y="6248400"/>
            <a:ext cx="1904695" cy="457200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A367E282-EA20-43EE-9A84-B9C9F92BB0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39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4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146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333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72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97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887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5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1/29/19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T. Junk | TPC Alignment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7.tiff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020186"/>
            <a:ext cx="2391684" cy="5112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T. Junk | Cosmic Rays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007" y="6500396"/>
            <a:ext cx="1058345" cy="2262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742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DD03B-38D5-7A46-ADC8-E53A1F21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4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6/18/19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T. Junk | Cosmic Rays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20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020186"/>
            <a:ext cx="2391684" cy="51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9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08E24-4D7E-5243-ADDD-6677F291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T. Junk | Cosmic Rays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007" y="6500396"/>
            <a:ext cx="1058345" cy="2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00396" TargetMode="External"/><Relationship Id="rId2" Type="http://schemas.openxmlformats.org/officeDocument/2006/relationships/hyperlink" Target="https://arxiv.org/abs/1409.559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29422/files/fulltext__tA3vb.pdf" TargetMode="External"/><Relationship Id="rId2" Type="http://schemas.openxmlformats.org/officeDocument/2006/relationships/hyperlink" Target="http://arxiv.org/abs/1001.050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spirehep.net/record/1339828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ome.fnal.gov/~trj/forflavio/bigshower/evd.twq-proj.5457.4849_apa3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home.fnal.gov/~trj/forflavio/bigshower/evd.twq-proj.5457.4849_apa3_backside.pn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187" TargetMode="External"/><Relationship Id="rId2" Type="http://schemas.openxmlformats.org/officeDocument/2006/relationships/hyperlink" Target="https://arxiv.org/abs/1612.077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DUNE Far Detector Calibration with Cosmic Rays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Tom Junk</a:t>
            </a:r>
          </a:p>
          <a:p>
            <a:r>
              <a:rPr lang="en-GB" dirty="0"/>
              <a:t>DUNE Far Detector Calibration Workshop</a:t>
            </a:r>
          </a:p>
          <a:p>
            <a:r>
              <a:rPr lang="en-GB" dirty="0"/>
              <a:t>June 18,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CEB60-6DD8-4C4E-A09D-F33441E42D4B}"/>
              </a:ext>
            </a:extLst>
          </p:cNvPr>
          <p:cNvSpPr txBox="1"/>
          <p:nvPr/>
        </p:nvSpPr>
        <p:spPr>
          <a:xfrm>
            <a:off x="332242" y="4298447"/>
            <a:ext cx="8950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thanks for materials stolen without permission:  David Adams,</a:t>
            </a:r>
            <a:br>
              <a:rPr lang="en-US" dirty="0"/>
            </a:br>
            <a:r>
              <a:rPr lang="en-US" dirty="0"/>
              <a:t>Jonathan </a:t>
            </a:r>
            <a:r>
              <a:rPr lang="en-US" dirty="0" err="1"/>
              <a:t>Asaadi</a:t>
            </a:r>
            <a:r>
              <a:rPr lang="en-US" dirty="0"/>
              <a:t>, Bruce Baller,  </a:t>
            </a:r>
            <a:r>
              <a:rPr lang="en-US" dirty="0" err="1"/>
              <a:t>Sowjanya</a:t>
            </a:r>
            <a:r>
              <a:rPr lang="en-US" dirty="0"/>
              <a:t> </a:t>
            </a:r>
            <a:r>
              <a:rPr lang="en-US" dirty="0" err="1"/>
              <a:t>Gollapinni</a:t>
            </a:r>
            <a:r>
              <a:rPr lang="en-US" dirty="0"/>
              <a:t>, Kevin Ingles, Vitaly </a:t>
            </a:r>
            <a:r>
              <a:rPr lang="en-US" dirty="0" err="1"/>
              <a:t>Kudryavtsev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Kendall </a:t>
            </a:r>
            <a:r>
              <a:rPr lang="en-US" dirty="0" err="1"/>
              <a:t>Mahn</a:t>
            </a:r>
            <a:r>
              <a:rPr lang="en-US" dirty="0"/>
              <a:t>,  Mike Mooney, </a:t>
            </a:r>
            <a:r>
              <a:rPr lang="en-US" dirty="0" err="1"/>
              <a:t>Ajib</a:t>
            </a:r>
            <a:r>
              <a:rPr lang="en-US" dirty="0"/>
              <a:t> </a:t>
            </a:r>
            <a:r>
              <a:rPr lang="en-US" dirty="0" err="1"/>
              <a:t>Paudel</a:t>
            </a:r>
            <a:r>
              <a:rPr lang="en-US" dirty="0"/>
              <a:t>, Jen </a:t>
            </a:r>
            <a:r>
              <a:rPr lang="en-US" dirty="0" err="1"/>
              <a:t>Raaf</a:t>
            </a:r>
            <a:r>
              <a:rPr lang="en-US" dirty="0"/>
              <a:t>, Aidan Reynolds, Hannah Rogers,</a:t>
            </a:r>
          </a:p>
          <a:p>
            <a:r>
              <a:rPr lang="en-US" dirty="0"/>
              <a:t>Michelle </a:t>
            </a:r>
            <a:r>
              <a:rPr lang="en-US" dirty="0" err="1"/>
              <a:t>Stancari</a:t>
            </a:r>
            <a:r>
              <a:rPr lang="en-US" dirty="0"/>
              <a:t>,  Matt </a:t>
            </a:r>
            <a:r>
              <a:rPr lang="en-US" dirty="0" err="1"/>
              <a:t>Thiesse</a:t>
            </a:r>
            <a:r>
              <a:rPr lang="en-US" dirty="0"/>
              <a:t>, Filippo </a:t>
            </a:r>
            <a:r>
              <a:rPr lang="en-US" dirty="0" err="1"/>
              <a:t>Varanini</a:t>
            </a:r>
            <a:r>
              <a:rPr lang="en-US" dirty="0"/>
              <a:t>, Erik </a:t>
            </a:r>
            <a:r>
              <a:rPr lang="en-US" dirty="0" err="1"/>
              <a:t>Voirin</a:t>
            </a:r>
            <a:r>
              <a:rPr lang="en-US" dirty="0"/>
              <a:t>, Mike </a:t>
            </a:r>
            <a:r>
              <a:rPr lang="en-US" dirty="0" err="1"/>
              <a:t>Wallbank</a:t>
            </a:r>
            <a:r>
              <a:rPr lang="en-US" dirty="0"/>
              <a:t>, Karl Warburton, </a:t>
            </a:r>
            <a:br>
              <a:rPr lang="en-US" dirty="0"/>
            </a:br>
            <a:r>
              <a:rPr lang="en-US" dirty="0"/>
              <a:t>Leigh Whitehead, </a:t>
            </a:r>
            <a:r>
              <a:rPr lang="en-US" dirty="0" err="1"/>
              <a:t>Tingjun</a:t>
            </a:r>
            <a:r>
              <a:rPr lang="en-US" dirty="0"/>
              <a:t> Yang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Lifetime Measurement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sz="2000" dirty="0"/>
              <a:t>Tracks that leave hits at different distances from the APA provide a calibration sample for the lifetime.</a:t>
            </a:r>
          </a:p>
          <a:p>
            <a:r>
              <a:rPr lang="en-GB" sz="2000" b="1" dirty="0">
                <a:solidFill>
                  <a:srgbClr val="7030A0"/>
                </a:solidFill>
              </a:rPr>
              <a:t>ICARUS: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https://arxiv.org/abs/1409.5592</a:t>
            </a:r>
            <a:r>
              <a:rPr lang="en-GB" sz="2000" dirty="0"/>
              <a:t> </a:t>
            </a:r>
            <a:r>
              <a:rPr lang="en-GB" sz="1400" dirty="0"/>
              <a:t>(</a:t>
            </a:r>
            <a:r>
              <a:rPr lang="en-US" sz="1400" b="1" dirty="0"/>
              <a:t>JINST 9 (2014) no.12, P12006)</a:t>
            </a:r>
            <a:endParaRPr lang="en-GB" sz="2000" dirty="0"/>
          </a:p>
          <a:p>
            <a:r>
              <a:rPr lang="en-GB" sz="2000" b="1" dirty="0" err="1">
                <a:solidFill>
                  <a:srgbClr val="7030A0"/>
                </a:solidFill>
              </a:rPr>
              <a:t>MicroBooNE</a:t>
            </a:r>
            <a:r>
              <a:rPr lang="en-GB" sz="2000" b="1" dirty="0">
                <a:solidFill>
                  <a:srgbClr val="7030A0"/>
                </a:solidFill>
              </a:rPr>
              <a:t>:</a:t>
            </a:r>
            <a:br>
              <a:rPr lang="en-GB" sz="2000" dirty="0"/>
            </a:br>
            <a:r>
              <a:rPr lang="en-GB" sz="2000" dirty="0">
                <a:hlinkClick r:id="rId3"/>
              </a:rPr>
              <a:t>https://arxiv.org/abs/1710.00396</a:t>
            </a:r>
            <a:r>
              <a:rPr lang="en-GB" sz="2000" dirty="0"/>
              <a:t>  </a:t>
            </a:r>
            <a:r>
              <a:rPr lang="en-GB" sz="1600" dirty="0"/>
              <a:t>(</a:t>
            </a:r>
            <a:r>
              <a:rPr lang="en-GB" sz="1600" dirty="0" err="1"/>
              <a:t>Varuna</a:t>
            </a:r>
            <a:r>
              <a:rPr lang="en-GB" sz="1600" dirty="0"/>
              <a:t> </a:t>
            </a:r>
            <a:r>
              <a:rPr lang="en-GB" sz="1600" dirty="0" err="1"/>
              <a:t>Meddage</a:t>
            </a:r>
            <a:r>
              <a:rPr lang="en-GB" sz="1600" dirty="0"/>
              <a:t> conf. proceedings, DPF 2017)</a:t>
            </a:r>
            <a:endParaRPr lang="en-GB" sz="2000" dirty="0"/>
          </a:p>
          <a:p>
            <a:pPr lvl="1"/>
            <a:r>
              <a:rPr lang="en-GB" sz="1800" dirty="0"/>
              <a:t>DUNE lifetime analysis module implemented for </a:t>
            </a:r>
            <a:r>
              <a:rPr lang="en-GB" sz="1800" dirty="0" err="1"/>
              <a:t>ProtoDUNE</a:t>
            </a:r>
            <a:r>
              <a:rPr lang="en-GB" sz="1800" dirty="0"/>
              <a:t>-SP for running in the </a:t>
            </a:r>
            <a:r>
              <a:rPr lang="en-GB" sz="1800" dirty="0" err="1"/>
              <a:t>nearline</a:t>
            </a:r>
            <a:r>
              <a:rPr lang="en-GB" sz="1800" dirty="0"/>
              <a:t> monitor</a:t>
            </a:r>
          </a:p>
          <a:p>
            <a:pPr lvl="1"/>
            <a:r>
              <a:rPr lang="en-GB" sz="1800" dirty="0"/>
              <a:t>Uses APA-CPA piercers</a:t>
            </a:r>
          </a:p>
          <a:p>
            <a:r>
              <a:rPr lang="en-GB" sz="2000" b="1" dirty="0" err="1">
                <a:solidFill>
                  <a:srgbClr val="7030A0"/>
                </a:solidFill>
              </a:rPr>
              <a:t>LArIAT</a:t>
            </a:r>
            <a:r>
              <a:rPr lang="en-GB" sz="2000" b="1" dirty="0">
                <a:solidFill>
                  <a:srgbClr val="7030A0"/>
                </a:solidFill>
              </a:rPr>
              <a:t>:</a:t>
            </a:r>
            <a:r>
              <a:rPr lang="en-GB" sz="2000" dirty="0"/>
              <a:t>  Single-track and multi-track methods – see Jen's talk at the January 2018 </a:t>
            </a:r>
            <a:r>
              <a:rPr lang="en-GB" sz="2000" dirty="0" err="1"/>
              <a:t>collab</a:t>
            </a:r>
            <a:r>
              <a:rPr lang="en-GB" sz="2000" dirty="0"/>
              <a:t> meeting.</a:t>
            </a:r>
          </a:p>
          <a:p>
            <a:r>
              <a:rPr lang="en-GB" sz="2000" b="1" dirty="0">
                <a:solidFill>
                  <a:srgbClr val="7030A0"/>
                </a:solidFill>
              </a:rPr>
              <a:t>35-ton prototype:</a:t>
            </a:r>
            <a:r>
              <a:rPr lang="en-GB" sz="2000" dirty="0"/>
              <a:t> Matt </a:t>
            </a:r>
            <a:r>
              <a:rPr lang="en-GB" sz="2000" dirty="0" err="1"/>
              <a:t>Thiesse's</a:t>
            </a:r>
            <a:r>
              <a:rPr lang="en-GB" sz="2000" dirty="0"/>
              <a:t>  Ph.D. Thesis: very difficult due to low signal/noise).  Multi-track method.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8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9D04-A064-064B-B237-4552C9D2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Lifetime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29D80-8F29-8541-A70C-007346B5B0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CD81-5C5C-4D41-B19D-DB5F25767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D7AC5-5C39-3646-9C26-35EC5684B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8E148-2F73-154C-853D-E07A5CA72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80285"/>
            <a:ext cx="5463251" cy="4264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28EAC-7D7D-1749-965A-F48CAFBB64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303" y="1703540"/>
            <a:ext cx="4543697" cy="2513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9AF43C-0727-6647-8BCF-1C768E7E5D63}"/>
              </a:ext>
            </a:extLst>
          </p:cNvPr>
          <p:cNvSpPr txBox="1"/>
          <p:nvPr/>
        </p:nvSpPr>
        <p:spPr>
          <a:xfrm>
            <a:off x="5561556" y="4484318"/>
            <a:ext cx="3474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Truncated means get more</a:t>
            </a:r>
          </a:p>
          <a:p>
            <a:r>
              <a:rPr lang="en-US" dirty="0"/>
              <a:t>information out of </a:t>
            </a:r>
          </a:p>
          <a:p>
            <a:r>
              <a:rPr lang="en-US" dirty="0"/>
              <a:t>Landau (convoluted with Gaussian)</a:t>
            </a:r>
          </a:p>
          <a:p>
            <a:r>
              <a:rPr lang="en-US" dirty="0"/>
              <a:t>hit charges  </a:t>
            </a:r>
          </a:p>
        </p:txBody>
      </p:sp>
    </p:spTree>
    <p:extLst>
      <p:ext uri="{BB962C8B-B14F-4D97-AF65-F5344CB8AC3E}">
        <p14:creationId xmlns:p14="http://schemas.microsoft.com/office/powerpoint/2010/main" val="410956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3369-D294-A942-96B1-5BB09C6D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Precision of Lifetime Measurement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AF4D3-B341-8D44-8C7A-CD7A492249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E3640-FF09-234C-944B-7871BF18E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A54B6-2B0B-8C40-B6BE-A93B15B76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1A39A-9731-634C-9638-34D93E0742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56" y="1390389"/>
            <a:ext cx="5729294" cy="2775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B5A20D-95D9-6248-8D5F-D1812F456713}"/>
              </a:ext>
            </a:extLst>
          </p:cNvPr>
          <p:cNvSpPr txBox="1"/>
          <p:nvPr/>
        </p:nvSpPr>
        <p:spPr>
          <a:xfrm>
            <a:off x="5624186" y="1402915"/>
            <a:ext cx="28537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𝜆=1/𝜏 is a more</a:t>
            </a:r>
          </a:p>
          <a:p>
            <a:r>
              <a:rPr lang="en-US" sz="2800" dirty="0"/>
              <a:t>natural variable as</a:t>
            </a:r>
          </a:p>
          <a:p>
            <a:r>
              <a:rPr lang="en-US" sz="2800" dirty="0"/>
              <a:t>the uncertainties</a:t>
            </a:r>
          </a:p>
          <a:p>
            <a:r>
              <a:rPr lang="en-US" sz="2800" dirty="0"/>
              <a:t>don't depend on 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451E5-F813-9E47-8183-4249771927B9}"/>
              </a:ext>
            </a:extLst>
          </p:cNvPr>
          <p:cNvSpPr txBox="1"/>
          <p:nvPr/>
        </p:nvSpPr>
        <p:spPr>
          <a:xfrm>
            <a:off x="3782860" y="4459266"/>
            <a:ext cx="4548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3 </a:t>
            </a:r>
            <a:r>
              <a:rPr lang="en-US" dirty="0" err="1"/>
              <a:t>ms</a:t>
            </a:r>
            <a:r>
              <a:rPr lang="en-US" dirty="0"/>
              <a:t> lifetime, one gets about a ±30%</a:t>
            </a:r>
          </a:p>
          <a:p>
            <a:r>
              <a:rPr lang="en-US" dirty="0"/>
              <a:t>measurement of the lifetime for each track</a:t>
            </a:r>
          </a:p>
          <a:p>
            <a:endParaRPr lang="en-US" dirty="0"/>
          </a:p>
          <a:p>
            <a:r>
              <a:rPr lang="en-US" dirty="0"/>
              <a:t>Five muons per day per APA, 1/day if you want</a:t>
            </a:r>
          </a:p>
          <a:p>
            <a:r>
              <a:rPr lang="en-US" dirty="0"/>
              <a:t>the muon to go in the opposite CPA panels.</a:t>
            </a:r>
          </a:p>
        </p:txBody>
      </p:sp>
    </p:spTree>
    <p:extLst>
      <p:ext uri="{BB962C8B-B14F-4D97-AF65-F5344CB8AC3E}">
        <p14:creationId xmlns:p14="http://schemas.microsoft.com/office/powerpoint/2010/main" val="242546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Contour and Velocity @ Z=0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T. Junk | Cosmic Rays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59166"/>
            <a:ext cx="2040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124 discharge ports </a:t>
            </a:r>
          </a:p>
        </p:txBody>
      </p:sp>
      <p:pic>
        <p:nvPicPr>
          <p:cNvPr id="8196" name="Picture 4" descr="Figure 9 - Figure00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573" y="1042988"/>
            <a:ext cx="6650566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8F280-D324-FC4C-BC88-6E9E821FB730}"/>
              </a:ext>
            </a:extLst>
          </p:cNvPr>
          <p:cNvSpPr txBox="1"/>
          <p:nvPr/>
        </p:nvSpPr>
        <p:spPr>
          <a:xfrm>
            <a:off x="7778840" y="965916"/>
            <a:ext cx="11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Erik </a:t>
            </a:r>
            <a:r>
              <a:rPr lang="en-US" dirty="0" err="1"/>
              <a:t>Voirin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D692A-792E-3046-9BE1-91DB979C96D5}"/>
              </a:ext>
            </a:extLst>
          </p:cNvPr>
          <p:cNvSpPr txBox="1"/>
          <p:nvPr/>
        </p:nvSpPr>
        <p:spPr>
          <a:xfrm>
            <a:off x="7617235" y="2021983"/>
            <a:ext cx="152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Max. variation</a:t>
            </a:r>
          </a:p>
          <a:p>
            <a:r>
              <a:rPr lang="en-US" dirty="0"/>
              <a:t>~2%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91560-7E53-8847-899F-7AD36C3D7948}"/>
              </a:ext>
            </a:extLst>
          </p:cNvPr>
          <p:cNvSpPr txBox="1"/>
          <p:nvPr/>
        </p:nvSpPr>
        <p:spPr>
          <a:xfrm>
            <a:off x="7349925" y="0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FD-SP</a:t>
            </a:r>
          </a:p>
          <a:p>
            <a:r>
              <a:rPr lang="en-US" dirty="0"/>
              <a:t>Near Mid-Plane</a:t>
            </a:r>
          </a:p>
        </p:txBody>
      </p:sp>
    </p:spTree>
    <p:extLst>
      <p:ext uri="{BB962C8B-B14F-4D97-AF65-F5344CB8AC3E}">
        <p14:creationId xmlns:p14="http://schemas.microsoft.com/office/powerpoint/2010/main" val="98534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Streamlines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T. Junk | Cosmic Rays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pic>
        <p:nvPicPr>
          <p:cNvPr id="9222" name="Picture 6" descr="Figure 4 - Figure00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573" y="1042988"/>
            <a:ext cx="6650566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5959166"/>
            <a:ext cx="2040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124 discharge ports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5159" y="4555701"/>
            <a:ext cx="3378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(high res image – zoom for detail)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806A1-4FBB-A047-8D7C-6A54010D83B2}"/>
              </a:ext>
            </a:extLst>
          </p:cNvPr>
          <p:cNvSpPr txBox="1"/>
          <p:nvPr/>
        </p:nvSpPr>
        <p:spPr>
          <a:xfrm>
            <a:off x="6914351" y="128789"/>
            <a:ext cx="2229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Erik </a:t>
            </a:r>
            <a:r>
              <a:rPr lang="en-US" dirty="0" err="1"/>
              <a:t>Voirin</a:t>
            </a:r>
            <a:r>
              <a:rPr lang="en-US" dirty="0"/>
              <a:t>,</a:t>
            </a:r>
          </a:p>
          <a:p>
            <a:r>
              <a:rPr lang="en-US" dirty="0"/>
              <a:t>DUNE </a:t>
            </a:r>
            <a:r>
              <a:rPr lang="en-US" dirty="0" err="1"/>
              <a:t>DocDB</a:t>
            </a:r>
            <a:r>
              <a:rPr lang="en-US" dirty="0"/>
              <a:t> 1046-v2</a:t>
            </a:r>
          </a:p>
        </p:txBody>
      </p:sp>
    </p:spTree>
    <p:extLst>
      <p:ext uri="{BB962C8B-B14F-4D97-AF65-F5344CB8AC3E}">
        <p14:creationId xmlns:p14="http://schemas.microsoft.com/office/powerpoint/2010/main" val="186657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4923-0920-474E-9981-748BB9B5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Shape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20C7-9815-1D47-8E74-DC1B4798114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Undershoot correction for AC-coupled electronics</a:t>
            </a:r>
          </a:p>
          <a:p>
            <a:pPr lvl="1"/>
            <a:r>
              <a:rPr lang="en-US" dirty="0"/>
              <a:t>can do with a </a:t>
            </a:r>
            <a:r>
              <a:rPr lang="en-US" dirty="0" err="1"/>
              <a:t>pulser</a:t>
            </a:r>
            <a:r>
              <a:rPr lang="en-US" dirty="0"/>
              <a:t> but better with cosmic-ray data</a:t>
            </a:r>
          </a:p>
          <a:p>
            <a:pPr lvl="1"/>
            <a:r>
              <a:rPr lang="en-US" dirty="0"/>
              <a:t>needs very little data to check – just need a few big signals</a:t>
            </a:r>
          </a:p>
          <a:p>
            <a:pPr lvl="1"/>
            <a:r>
              <a:rPr lang="en-US" dirty="0"/>
              <a:t>Electronics model is</a:t>
            </a:r>
            <a:br>
              <a:rPr lang="en-US" dirty="0"/>
            </a:br>
            <a:r>
              <a:rPr lang="en-US" dirty="0"/>
              <a:t>reliable, just need to</a:t>
            </a:r>
            <a:br>
              <a:rPr lang="en-US" dirty="0"/>
            </a:br>
            <a:r>
              <a:rPr lang="en-US" dirty="0"/>
              <a:t>check each channel</a:t>
            </a:r>
          </a:p>
          <a:p>
            <a:pPr lvl="1"/>
            <a:r>
              <a:rPr lang="en-US" dirty="0"/>
              <a:t>Imperfect pole-zero</a:t>
            </a:r>
            <a:br>
              <a:rPr lang="en-US" dirty="0"/>
            </a:br>
            <a:r>
              <a:rPr lang="en-US" dirty="0"/>
              <a:t>cancellation seen in</a:t>
            </a:r>
            <a:br>
              <a:rPr lang="en-US" dirty="0"/>
            </a:br>
            <a:r>
              <a:rPr lang="en-US" dirty="0" err="1"/>
              <a:t>MicroBooNE's</a:t>
            </a:r>
            <a:r>
              <a:rPr lang="en-US" dirty="0"/>
              <a:t> preamp</a:t>
            </a:r>
            <a:br>
              <a:rPr lang="en-US" dirty="0"/>
            </a:br>
            <a:r>
              <a:rPr lang="en-US" dirty="0"/>
              <a:t>causing under- and</a:t>
            </a:r>
            <a:br>
              <a:rPr lang="en-US" dirty="0"/>
            </a:br>
            <a:r>
              <a:rPr lang="en-US" dirty="0"/>
              <a:t>overshoot.</a:t>
            </a:r>
          </a:p>
          <a:p>
            <a:r>
              <a:rPr lang="en-US" dirty="0"/>
              <a:t>MIP response needs tracks perpendicular to wires.  Easy for induction-plane wires, harder for collection-plane wires.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0B4A8-2D64-6545-8175-50BB6C3E36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314F8-6022-DE4C-BF07-24ED1513A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1266-ECF8-6549-82A2-FB6D12ABD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ADE8C-5AE4-9745-870F-A1716A1B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02389" y="1596144"/>
            <a:ext cx="222532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B26C-6759-5C45-8C68-A35AA367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MicroBooNE</a:t>
            </a:r>
            <a:r>
              <a:rPr lang="en-US" sz="2400" dirty="0"/>
              <a:t> Example – Calibrating Pulse Shapes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47CD5-A43C-9646-AFB0-0BD66FEE33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E4EF8-EEDC-5142-A452-0FE43FE4C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DCD52-53F3-8542-A0AA-70753F537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DEC9C-963A-1F4D-8201-0ADA270D9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1145256"/>
            <a:ext cx="3731341" cy="2270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E7FB1-38DA-DD47-A543-A65B46BB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64" y="958645"/>
            <a:ext cx="3998251" cy="2521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A6484-F8F7-EC49-A885-1B33BBCC3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470" y="3657600"/>
            <a:ext cx="4035599" cy="2433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F0670-6954-CE4A-A1CC-EB7AE23EE090}"/>
              </a:ext>
            </a:extLst>
          </p:cNvPr>
          <p:cNvSpPr txBox="1"/>
          <p:nvPr/>
        </p:nvSpPr>
        <p:spPr>
          <a:xfrm>
            <a:off x="442452" y="3775587"/>
            <a:ext cx="405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Adams </a:t>
            </a:r>
            <a:r>
              <a:rPr lang="en-US" sz="1600" i="1" dirty="0"/>
              <a:t>et al</a:t>
            </a:r>
            <a:r>
              <a:rPr lang="en-US" sz="1600" dirty="0"/>
              <a:t>., JINST 13 (2018) no.07, P07007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A8983-B493-5D4E-B90B-D1ACC7463556}"/>
              </a:ext>
            </a:extLst>
          </p:cNvPr>
          <p:cNvSpPr txBox="1"/>
          <p:nvPr/>
        </p:nvSpPr>
        <p:spPr>
          <a:xfrm>
            <a:off x="438912" y="4291584"/>
            <a:ext cx="3742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MicroBooNE</a:t>
            </a:r>
            <a:r>
              <a:rPr lang="en-US" dirty="0"/>
              <a:t> has no grid plane, so </a:t>
            </a:r>
            <a:r>
              <a:rPr lang="en-US" i="1" dirty="0"/>
              <a:t>U</a:t>
            </a:r>
            <a:r>
              <a:rPr lang="en-US" dirty="0"/>
              <a:t> is</a:t>
            </a:r>
          </a:p>
          <a:p>
            <a:r>
              <a:rPr lang="en-US"/>
              <a:t>special.</a:t>
            </a:r>
          </a:p>
        </p:txBody>
      </p:sp>
    </p:spTree>
    <p:extLst>
      <p:ext uri="{BB962C8B-B14F-4D97-AF65-F5344CB8AC3E}">
        <p14:creationId xmlns:p14="http://schemas.microsoft.com/office/powerpoint/2010/main" val="285304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DB1A-BED8-E14A-B5CD-20DA43F0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Event in </a:t>
            </a:r>
            <a:r>
              <a:rPr lang="en-US" dirty="0" err="1"/>
              <a:t>ProtoDUNE</a:t>
            </a:r>
            <a:r>
              <a:rPr lang="en-US" dirty="0"/>
              <a:t>-SP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8A5996-5678-8D4F-9635-F130F186550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97" y="2022510"/>
            <a:ext cx="8232775" cy="28807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62794-6764-4942-BADC-106C2A9E95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C0523-F0BE-4D42-BFFB-80A0BC4B0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4568D-4306-7948-9385-C8AFE3E31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F09E4-6C90-9E46-B095-9FBFAB9D4FD8}"/>
              </a:ext>
            </a:extLst>
          </p:cNvPr>
          <p:cNvSpPr txBox="1"/>
          <p:nvPr/>
        </p:nvSpPr>
        <p:spPr>
          <a:xfrm>
            <a:off x="2292096" y="1328928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APA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EED37-40EE-0E42-A23A-6B296DE07FF0}"/>
              </a:ext>
            </a:extLst>
          </p:cNvPr>
          <p:cNvSpPr txBox="1"/>
          <p:nvPr/>
        </p:nvSpPr>
        <p:spPr>
          <a:xfrm>
            <a:off x="6437376" y="1328928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APA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E4298-133E-F04C-8131-83BADC624159}"/>
              </a:ext>
            </a:extLst>
          </p:cNvPr>
          <p:cNvSpPr txBox="1"/>
          <p:nvPr/>
        </p:nvSpPr>
        <p:spPr>
          <a:xfrm rot="16200000">
            <a:off x="-219456" y="2474976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(tick)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C50A0-0E64-BA48-AE55-45B6D4A52B5D}"/>
              </a:ext>
            </a:extLst>
          </p:cNvPr>
          <p:cNvSpPr txBox="1"/>
          <p:nvPr/>
        </p:nvSpPr>
        <p:spPr>
          <a:xfrm>
            <a:off x="3401568" y="5340096"/>
            <a:ext cx="276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Collection Plane Wire Index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12357F2-02D8-C94F-A7E8-39B7446E9AF4}"/>
              </a:ext>
            </a:extLst>
          </p:cNvPr>
          <p:cNvSpPr/>
          <p:nvPr/>
        </p:nvSpPr>
        <p:spPr>
          <a:xfrm rot="5400000">
            <a:off x="2529840" y="-158496"/>
            <a:ext cx="323088" cy="4078224"/>
          </a:xfrm>
          <a:prstGeom prst="leftBrace">
            <a:avLst/>
          </a:prstGeom>
          <a:ln>
            <a:solidFill>
              <a:srgbClr val="E951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CD611611-2DF1-524D-A2C2-4CDA229389DF}"/>
              </a:ext>
            </a:extLst>
          </p:cNvPr>
          <p:cNvSpPr/>
          <p:nvPr/>
        </p:nvSpPr>
        <p:spPr>
          <a:xfrm rot="5400000">
            <a:off x="6656832" y="-164592"/>
            <a:ext cx="323088" cy="4078224"/>
          </a:xfrm>
          <a:prstGeom prst="leftBrace">
            <a:avLst/>
          </a:prstGeom>
          <a:ln>
            <a:solidFill>
              <a:srgbClr val="E951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DEFAB-CF9D-1547-97A2-2E48F9331E8F}"/>
              </a:ext>
            </a:extLst>
          </p:cNvPr>
          <p:cNvSpPr txBox="1"/>
          <p:nvPr/>
        </p:nvSpPr>
        <p:spPr>
          <a:xfrm>
            <a:off x="487680" y="58521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 </a:t>
            </a:r>
            <a:r>
              <a:rPr lang="en-US" dirty="0" err="1"/>
              <a:t>DocDB</a:t>
            </a:r>
            <a:r>
              <a:rPr lang="en-US" dirty="0"/>
              <a:t> 10842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F57FC-CD2A-F549-B2FF-0748C5349D14}"/>
              </a:ext>
            </a:extLst>
          </p:cNvPr>
          <p:cNvSpPr txBox="1"/>
          <p:nvPr/>
        </p:nvSpPr>
        <p:spPr>
          <a:xfrm>
            <a:off x="7620000" y="5266944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Yang</a:t>
            </a:r>
          </a:p>
        </p:txBody>
      </p:sp>
    </p:spTree>
    <p:extLst>
      <p:ext uri="{BB962C8B-B14F-4D97-AF65-F5344CB8AC3E}">
        <p14:creationId xmlns:p14="http://schemas.microsoft.com/office/powerpoint/2010/main" val="215188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0E1C-96E7-CA40-94B8-6FA2E134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ProtoDUNE</a:t>
            </a:r>
            <a:r>
              <a:rPr lang="en-US" sz="2400" dirty="0"/>
              <a:t>-SP Electron Diverter Field Predictions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6C5C-51E1-5D49-91EE-F8C1119C9E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A1715-E73A-C147-9428-AC26BE98D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FE808-BB54-1F41-A98D-22B55AC33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079F7-BEF4-BB47-B59D-984A50932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64" y="1983074"/>
            <a:ext cx="4051446" cy="4065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1190A-5B7B-0F45-A8EC-1FA7FDFA9B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806" y="1978428"/>
            <a:ext cx="4100945" cy="4100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B07AB1-C189-6845-BA68-D0E3227D11DB}"/>
              </a:ext>
            </a:extLst>
          </p:cNvPr>
          <p:cNvSpPr txBox="1"/>
          <p:nvPr/>
        </p:nvSpPr>
        <p:spPr>
          <a:xfrm>
            <a:off x="792480" y="1243584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Biased as designed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23BDD-D966-E24A-8F49-68B0D8684E73}"/>
              </a:ext>
            </a:extLst>
          </p:cNvPr>
          <p:cNvSpPr txBox="1"/>
          <p:nvPr/>
        </p:nvSpPr>
        <p:spPr>
          <a:xfrm>
            <a:off x="5766816" y="1438656"/>
            <a:ext cx="264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Grounded outer electrode</a:t>
            </a:r>
          </a:p>
        </p:txBody>
      </p:sp>
    </p:spTree>
    <p:extLst>
      <p:ext uri="{BB962C8B-B14F-4D97-AF65-F5344CB8AC3E}">
        <p14:creationId xmlns:p14="http://schemas.microsoft.com/office/powerpoint/2010/main" val="69729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17AC-E564-A242-90F2-DA815925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Diverters or No Diverters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A691-D6B0-1647-80E0-D4ACADAFC06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Options under consideration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E476-21C7-4B4E-AFE2-36A517D80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F234F-7EE0-0E43-B539-A8B8DA0B3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EE4A-9DE5-8447-989E-F798EA949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FCCBB-9D29-2043-8226-437D3A62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0" y="1759527"/>
            <a:ext cx="3020728" cy="4394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8A42F-4096-6743-AC4D-57A2033A9D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719" y="1690253"/>
            <a:ext cx="2056891" cy="4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9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A80C-660A-B047-A9D3-71325AAA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Years of DUNE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003D-A7EF-C440-9D55-D293B8A9E3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9645" y="1585722"/>
            <a:ext cx="8232771" cy="5070302"/>
          </a:xfrm>
        </p:spPr>
        <p:txBody>
          <a:bodyPr/>
          <a:lstStyle/>
          <a:p>
            <a:r>
              <a:rPr lang="en-US" dirty="0"/>
              <a:t>Most data from most interactions will be from cosmic rays.</a:t>
            </a:r>
          </a:p>
          <a:p>
            <a:r>
              <a:rPr lang="en-US" dirty="0"/>
              <a:t>~1.3 million useful interactions per year per module</a:t>
            </a:r>
          </a:p>
          <a:p>
            <a:endParaRPr lang="en-US" dirty="0"/>
          </a:p>
          <a:p>
            <a:r>
              <a:rPr lang="en-US" dirty="0"/>
              <a:t>Schedules shown so far have at least one FD module up and running at least one year before there is beam</a:t>
            </a:r>
          </a:p>
          <a:p>
            <a:endParaRPr lang="en-US" dirty="0"/>
          </a:p>
          <a:p>
            <a:r>
              <a:rPr lang="en-US" dirty="0"/>
              <a:t>Commissioning, calibrating, atmospherics, exotics, possibly a SNB during that early period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F15BE-3CF7-704B-8958-D09E256B35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94C02-C758-CA4F-B743-C7488D731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29F3F-7D66-1C44-B9EF-914D0271A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6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B9FC-FA38-3A4B-AA1D-84AA3E7E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Response in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8A1EC-DE66-304A-B00D-EE1E823F3DA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Isochronous tracks – measure time delays</a:t>
            </a:r>
          </a:p>
          <a:p>
            <a:r>
              <a:rPr lang="en-US" dirty="0"/>
              <a:t>Tilted tracks – measure </a:t>
            </a:r>
            <a:r>
              <a:rPr lang="en-US"/>
              <a:t>spatial distortions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AA80C-6C18-074B-8990-525CD88938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73B99-BA38-F045-A9BE-28443B03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99CC2-33C1-2246-B529-5FBD8466C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9E956-F8FD-AD4C-A60B-B628A2DA7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670" y="2689412"/>
            <a:ext cx="4814047" cy="3003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9825E-73FA-4742-8278-478722BE6CC9}"/>
              </a:ext>
            </a:extLst>
          </p:cNvPr>
          <p:cNvSpPr txBox="1"/>
          <p:nvPr/>
        </p:nvSpPr>
        <p:spPr>
          <a:xfrm>
            <a:off x="726141" y="3106271"/>
            <a:ext cx="1861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Diverters</a:t>
            </a:r>
          </a:p>
          <a:p>
            <a:r>
              <a:rPr lang="en-US" dirty="0"/>
              <a:t>grounded in this</a:t>
            </a:r>
          </a:p>
          <a:p>
            <a:r>
              <a:rPr lang="en-US" dirty="0"/>
              <a:t>event.</a:t>
            </a:r>
          </a:p>
        </p:txBody>
      </p:sp>
    </p:spTree>
    <p:extLst>
      <p:ext uri="{BB962C8B-B14F-4D97-AF65-F5344CB8AC3E}">
        <p14:creationId xmlns:p14="http://schemas.microsoft.com/office/powerpoint/2010/main" val="284954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FF05-B585-3F48-9A48-7697A17C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dQ</a:t>
            </a:r>
            <a:r>
              <a:rPr lang="en-US" dirty="0"/>
              <a:t>/dx uniformity near gaps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530BE1-8976-A84B-AEB5-9E49A23B8CE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5398989" y="931097"/>
            <a:ext cx="2860128" cy="42121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17728-080C-6C4D-8A86-5CC20C3EE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9D32-F1BB-704D-9AF0-C31E4813E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4D97-08AE-9E4A-8421-4130A5B9A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1C6779-99FD-1F4F-83D6-69A84209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5677" y="966145"/>
            <a:ext cx="2770481" cy="4080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8E909-2FE4-174F-B459-DDD4FEDEB6EC}"/>
              </a:ext>
            </a:extLst>
          </p:cNvPr>
          <p:cNvSpPr txBox="1"/>
          <p:nvPr/>
        </p:nvSpPr>
        <p:spPr>
          <a:xfrm>
            <a:off x="734291" y="4585855"/>
            <a:ext cx="3802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Diverter at nominal voltage.</a:t>
            </a:r>
          </a:p>
          <a:p>
            <a:r>
              <a:rPr lang="en-US" dirty="0"/>
              <a:t>note:  APA 3's grid plane is charging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A4108-EDF0-A24A-98F1-E259B406D391}"/>
              </a:ext>
            </a:extLst>
          </p:cNvPr>
          <p:cNvSpPr txBox="1"/>
          <p:nvPr/>
        </p:nvSpPr>
        <p:spPr>
          <a:xfrm>
            <a:off x="5195455" y="4807527"/>
            <a:ext cx="3378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Grounded Diverter</a:t>
            </a:r>
          </a:p>
          <a:p>
            <a:r>
              <a:rPr lang="en-US" dirty="0"/>
              <a:t>Note:  One ASIC is a little different</a:t>
            </a:r>
          </a:p>
          <a:p>
            <a:r>
              <a:rPr lang="en-US" dirty="0"/>
              <a:t>from the others.</a:t>
            </a:r>
          </a:p>
        </p:txBody>
      </p:sp>
    </p:spTree>
    <p:extLst>
      <p:ext uri="{BB962C8B-B14F-4D97-AF65-F5344CB8AC3E}">
        <p14:creationId xmlns:p14="http://schemas.microsoft.com/office/powerpoint/2010/main" val="25627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336132-82C4-1D4E-9048-98B00D5D84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6" y="944450"/>
            <a:ext cx="7457980" cy="4701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C4404-C56E-6E4C-A0C4-252CFE12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4" y="96758"/>
            <a:ext cx="8229600" cy="647102"/>
          </a:xfrm>
        </p:spPr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Z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D86FC-C29F-7C4B-9AD4-8F6E40E170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1/14/19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CE4A1-BDD5-9549-8A7A-214EDC793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7D903-7F89-FE47-BB49-DADA855C2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498CA-408C-FA43-9C9A-ADE01372CC6D}"/>
              </a:ext>
            </a:extLst>
          </p:cNvPr>
          <p:cNvGrpSpPr/>
          <p:nvPr/>
        </p:nvGrpSpPr>
        <p:grpSpPr>
          <a:xfrm>
            <a:off x="2223322" y="1976735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1A0CD1-5888-C148-99DE-0B3EE2F991EB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CDC46-851C-6242-A7DA-2D812DDBDEF6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E57A5C-CAE9-D54F-805A-9BA4C4981375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C89310-0B94-C941-B60C-4FE725B43DCB}"/>
              </a:ext>
            </a:extLst>
          </p:cNvPr>
          <p:cNvSpPr txBox="1"/>
          <p:nvPr/>
        </p:nvSpPr>
        <p:spPr>
          <a:xfrm>
            <a:off x="0" y="827853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BDDD1-1501-9943-9AE3-2D8354075062}"/>
              </a:ext>
            </a:extLst>
          </p:cNvPr>
          <p:cNvSpPr txBox="1"/>
          <p:nvPr/>
        </p:nvSpPr>
        <p:spPr>
          <a:xfrm>
            <a:off x="4346713" y="5976731"/>
            <a:ext cx="466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using Anode-Cathode Piercing Tracks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21F39-8663-3047-8F34-28B5D0AC54CB}"/>
              </a:ext>
            </a:extLst>
          </p:cNvPr>
          <p:cNvSpPr txBox="1"/>
          <p:nvPr/>
        </p:nvSpPr>
        <p:spPr>
          <a:xfrm>
            <a:off x="109728" y="5547360"/>
            <a:ext cx="408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80,000 events used to fill histograms with</a:t>
            </a:r>
          </a:p>
          <a:p>
            <a:r>
              <a:rPr lang="en-US" dirty="0"/>
              <a:t>this granularity in </a:t>
            </a:r>
            <a:r>
              <a:rPr lang="en-US" dirty="0" err="1"/>
              <a:t>ProtoDUNE</a:t>
            </a:r>
            <a:r>
              <a:rPr lang="en-US" dirty="0"/>
              <a:t>-SP</a:t>
            </a:r>
          </a:p>
        </p:txBody>
      </p:sp>
    </p:spTree>
    <p:extLst>
      <p:ext uri="{BB962C8B-B14F-4D97-AF65-F5344CB8AC3E}">
        <p14:creationId xmlns:p14="http://schemas.microsoft.com/office/powerpoint/2010/main" val="3557386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77DEFA-80C7-3B46-834A-DEBDDDD509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8489"/>
            <a:ext cx="9144000" cy="542102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58F5C-6E58-854B-B973-03DE7F12B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7DB52-464A-F741-9241-7AAA2F6D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87DBE-985F-5B4D-A35F-056BE74E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D4EC7-4BF7-C14E-92B2-359B92D0788D}"/>
              </a:ext>
            </a:extLst>
          </p:cNvPr>
          <p:cNvSpPr txBox="1"/>
          <p:nvPr/>
        </p:nvSpPr>
        <p:spPr>
          <a:xfrm>
            <a:off x="477078" y="225287"/>
            <a:ext cx="264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Ajib</a:t>
            </a:r>
            <a:r>
              <a:rPr lang="en-US" dirty="0"/>
              <a:t> </a:t>
            </a:r>
            <a:r>
              <a:rPr lang="en-US" dirty="0" err="1"/>
              <a:t>Paudel</a:t>
            </a:r>
            <a:r>
              <a:rPr lang="en-US" dirty="0"/>
              <a:t>, June 12,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17BD-B0A1-0049-940D-9E19C335F577}"/>
              </a:ext>
            </a:extLst>
          </p:cNvPr>
          <p:cNvSpPr txBox="1"/>
          <p:nvPr/>
        </p:nvSpPr>
        <p:spPr>
          <a:xfrm>
            <a:off x="6069496" y="278296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</a:t>
            </a:r>
            <a:r>
              <a:rPr lang="en-US" dirty="0"/>
              <a:t>/dx in data scaled to MC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A5009-25CF-8D4F-898C-61A7B68279D7}"/>
              </a:ext>
            </a:extLst>
          </p:cNvPr>
          <p:cNvSpPr txBox="1"/>
          <p:nvPr/>
        </p:nvSpPr>
        <p:spPr>
          <a:xfrm>
            <a:off x="195072" y="5900928"/>
            <a:ext cx="689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~a few thousand events should suffice if we assume detector is uniform</a:t>
            </a:r>
          </a:p>
        </p:txBody>
      </p:sp>
    </p:spTree>
    <p:extLst>
      <p:ext uri="{BB962C8B-B14F-4D97-AF65-F5344CB8AC3E}">
        <p14:creationId xmlns:p14="http://schemas.microsoft.com/office/powerpoint/2010/main" val="18098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99261" y="-747713"/>
            <a:ext cx="9138139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roid Sans Fallback" charset="0"/>
            </a:endParaRPr>
          </a:p>
        </p:txBody>
      </p:sp>
      <p:sp>
        <p:nvSpPr>
          <p:cNvPr id="65539" name="AutoShape 5"/>
          <p:cNvSpPr>
            <a:spLocks noChangeArrowheads="1"/>
          </p:cNvSpPr>
          <p:nvPr/>
        </p:nvSpPr>
        <p:spPr bwMode="auto">
          <a:xfrm>
            <a:off x="1280541" y="5918200"/>
            <a:ext cx="417568" cy="147638"/>
          </a:xfrm>
          <a:custGeom>
            <a:avLst/>
            <a:gdLst>
              <a:gd name="T0" fmla="*/ 452438 w 452438"/>
              <a:gd name="T1" fmla="*/ 73819 h 147638"/>
              <a:gd name="T2" fmla="*/ 226219 w 452438"/>
              <a:gd name="T3" fmla="*/ 147638 h 147638"/>
              <a:gd name="T4" fmla="*/ 0 w 452438"/>
              <a:gd name="T5" fmla="*/ 73819 h 147638"/>
              <a:gd name="T6" fmla="*/ 226219 w 452438"/>
              <a:gd name="T7" fmla="*/ 0 h 1476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52438"/>
              <a:gd name="T13" fmla="*/ 0 h 147638"/>
              <a:gd name="T14" fmla="*/ 452438 w 452438"/>
              <a:gd name="T15" fmla="*/ 147638 h 147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2438" h="147638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80" name="Rectangle 11"/>
          <p:cNvSpPr>
            <a:spLocks noChangeArrowheads="1"/>
          </p:cNvSpPr>
          <p:nvPr/>
        </p:nvSpPr>
        <p:spPr bwMode="auto">
          <a:xfrm>
            <a:off x="-1" y="539750"/>
            <a:ext cx="9144001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Ionization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density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distributions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from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different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physical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samples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in CNGS data are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compared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with MC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expectations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:</a:t>
            </a:r>
          </a:p>
          <a:p>
            <a:pPr marL="682625" marR="0" lvl="2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Low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energy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showers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from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isolated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secondary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p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show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good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agreement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ejaVu Sans" charset="0"/>
            </a:endParaRPr>
          </a:p>
          <a:p>
            <a:pPr marL="682625" marR="0" lvl="2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Stopping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muons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from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it-IT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CC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interactions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of CNGS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neutrinos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show a small (~2.5%)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underestimation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ejaVu Sans" charset="0"/>
              </a:rPr>
              <a:t> </a:t>
            </a: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roid Sans Fallback" charset="0"/>
            </a:endParaRPr>
          </a:p>
        </p:txBody>
      </p:sp>
      <p:sp>
        <p:nvSpPr>
          <p:cNvPr id="75781" name="Rectangle 12"/>
          <p:cNvSpPr>
            <a:spLocks noChangeArrowheads="1"/>
          </p:cNvSpPr>
          <p:nvPr/>
        </p:nvSpPr>
        <p:spPr bwMode="auto">
          <a:xfrm>
            <a:off x="0" y="0"/>
            <a:ext cx="9144000" cy="50958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dE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/dx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comparison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2699" y="6455319"/>
            <a:ext cx="8067524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C232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M.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EC232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Antonello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C232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et al.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C23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C2326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Eur. Phys. J. C (2013) 73:2345</a:t>
            </a:r>
          </a:p>
        </p:txBody>
      </p:sp>
      <p:pic>
        <p:nvPicPr>
          <p:cNvPr id="2" name="Picture 1" descr="dedxcomparis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61" y="2862954"/>
            <a:ext cx="3751418" cy="3055246"/>
          </a:xfrm>
          <a:prstGeom prst="rect">
            <a:avLst/>
          </a:prstGeom>
        </p:spPr>
      </p:pic>
      <p:pic>
        <p:nvPicPr>
          <p:cNvPr id="8" name="Picture 7" descr="Edepm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630" y="2856596"/>
            <a:ext cx="4023365" cy="30616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7252" y="3749710"/>
            <a:ext cx="457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p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4334" y="3902110"/>
            <a:ext cx="36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2F2FC-939C-3E48-AD02-40AA46310DEE}"/>
              </a:ext>
            </a:extLst>
          </p:cNvPr>
          <p:cNvSpPr txBox="1"/>
          <p:nvPr/>
        </p:nvSpPr>
        <p:spPr>
          <a:xfrm>
            <a:off x="2685327" y="6007260"/>
            <a:ext cx="368203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Beam neutrino data, not cosmic rays!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48AF0-27C0-3B44-AADA-D84578303A0A}"/>
              </a:ext>
            </a:extLst>
          </p:cNvPr>
          <p:cNvSpPr txBox="1"/>
          <p:nvPr/>
        </p:nvSpPr>
        <p:spPr>
          <a:xfrm>
            <a:off x="6863787" y="5935463"/>
            <a:ext cx="193091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Trying to do this</a:t>
            </a:r>
          </a:p>
          <a:p>
            <a:r>
              <a:rPr lang="en-US" sz="1200" dirty="0"/>
              <a:t>with cosmic rays</a:t>
            </a:r>
          </a:p>
          <a:p>
            <a:r>
              <a:rPr lang="en-US" sz="1200" dirty="0"/>
              <a:t>is harder – energy spectrum</a:t>
            </a:r>
          </a:p>
          <a:p>
            <a:r>
              <a:rPr lang="en-US" sz="1200" dirty="0"/>
              <a:t>is less well known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5BD149-3716-CA4D-8F6C-5FE74FABA879}"/>
              </a:ext>
            </a:extLst>
          </p:cNvPr>
          <p:cNvSpPr txBox="1"/>
          <p:nvPr/>
        </p:nvSpPr>
        <p:spPr>
          <a:xfrm>
            <a:off x="7477409" y="2174247"/>
            <a:ext cx="114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Varanini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B0B7B-45F6-7D49-992B-883D3229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0A898-90A5-CD4D-B37F-F3D5847A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31956-EE54-7948-9FB0-635EDCAB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3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57ACB3-C417-DB41-B874-32C3B48974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39216" y="2133600"/>
            <a:ext cx="4306203" cy="3003576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B060-1F68-3649-A650-4D28B1EBA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/>
              <a:t>6/18/19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D8B4E-F22A-704C-9FBC-C28E6410B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de-DE" sz="1100"/>
              <a:t>T. Junk | Cosmic Rays</a:t>
            </a:r>
            <a:endParaRPr lang="en-US" sz="11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22948-AAC9-F249-9C8A-A769140CD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C39C72E-2A13-EB4D-AD45-6D4E6ACAED8D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25</a:t>
            </a:fld>
            <a:endParaRPr lang="en-US" sz="11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7F587-1C31-5E4B-B722-A2B6285CDC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2067338"/>
            <a:ext cx="4446575" cy="3096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63AE7-6E23-D543-8CF2-A55B1B64C8F1}"/>
              </a:ext>
            </a:extLst>
          </p:cNvPr>
          <p:cNvSpPr txBox="1"/>
          <p:nvPr/>
        </p:nvSpPr>
        <p:spPr>
          <a:xfrm>
            <a:off x="475488" y="292608"/>
            <a:ext cx="781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Electric Field Nonuniformities – Apparent in Individual Events</a:t>
            </a:r>
          </a:p>
        </p:txBody>
      </p:sp>
    </p:spTree>
    <p:extLst>
      <p:ext uri="{BB962C8B-B14F-4D97-AF65-F5344CB8AC3E}">
        <p14:creationId xmlns:p14="http://schemas.microsoft.com/office/powerpoint/2010/main" val="321560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0812-A3A9-114B-8AEB-6916B649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</a:t>
            </a:r>
            <a:r>
              <a:rPr lang="en-US" dirty="0" err="1"/>
              <a:t>dQ</a:t>
            </a:r>
            <a:r>
              <a:rPr lang="en-US" dirty="0"/>
              <a:t>/dx vs 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22CF-7375-F14E-9EC9-3D857E7E5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1/31/19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B6E46-A49E-8D43-ADF8-8A7DBC51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AD87C-4E16-DC4A-A2F8-2210C4BE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D1B92-B6DC-DC4F-89C4-29886737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2546" y="877484"/>
            <a:ext cx="5130988" cy="56055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B44640-088A-7540-B024-C71D2E6D9045}"/>
              </a:ext>
            </a:extLst>
          </p:cNvPr>
          <p:cNvGrpSpPr/>
          <p:nvPr/>
        </p:nvGrpSpPr>
        <p:grpSpPr>
          <a:xfrm>
            <a:off x="3026535" y="1723621"/>
            <a:ext cx="5821980" cy="2602166"/>
            <a:chOff x="3026535" y="1723621"/>
            <a:chExt cx="5821980" cy="26021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D952B-7721-C24C-933B-91257FA4C866}"/>
                </a:ext>
              </a:extLst>
            </p:cNvPr>
            <p:cNvGrpSpPr/>
            <p:nvPr/>
          </p:nvGrpSpPr>
          <p:grpSpPr>
            <a:xfrm>
              <a:off x="3026535" y="1723621"/>
              <a:ext cx="2756079" cy="581697"/>
              <a:chOff x="2962142" y="1762258"/>
              <a:chExt cx="2962140" cy="5816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83936F5-D979-504D-9CA5-E5B551AD174E}"/>
                  </a:ext>
                </a:extLst>
              </p:cNvPr>
              <p:cNvSpPr/>
              <p:nvPr/>
            </p:nvSpPr>
            <p:spPr>
              <a:xfrm>
                <a:off x="2962142" y="1764405"/>
                <a:ext cx="618185" cy="57954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E93B35-1372-5746-9E15-4E8897C3E434}"/>
                  </a:ext>
                </a:extLst>
              </p:cNvPr>
              <p:cNvSpPr/>
              <p:nvPr/>
            </p:nvSpPr>
            <p:spPr>
              <a:xfrm>
                <a:off x="4170608" y="1762258"/>
                <a:ext cx="671847" cy="58169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46D3893-11E6-2245-9204-EA531FE8AFD2}"/>
                  </a:ext>
                </a:extLst>
              </p:cNvPr>
              <p:cNvSpPr/>
              <p:nvPr/>
            </p:nvSpPr>
            <p:spPr>
              <a:xfrm>
                <a:off x="5301803" y="1764406"/>
                <a:ext cx="622479" cy="52803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3E95-EF03-494B-8B55-6776A256264D}"/>
                </a:ext>
              </a:extLst>
            </p:cNvPr>
            <p:cNvSpPr txBox="1"/>
            <p:nvPr/>
          </p:nvSpPr>
          <p:spPr>
            <a:xfrm>
              <a:off x="7729554" y="2848459"/>
              <a:ext cx="111896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Three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Field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Cage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box-beam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Pairs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46FD1-D392-BA43-A009-4EBAFC764A7D}"/>
              </a:ext>
            </a:extLst>
          </p:cNvPr>
          <p:cNvGrpSpPr/>
          <p:nvPr/>
        </p:nvGrpSpPr>
        <p:grpSpPr>
          <a:xfrm>
            <a:off x="232068" y="1676402"/>
            <a:ext cx="5862198" cy="2389724"/>
            <a:chOff x="232068" y="1676402"/>
            <a:chExt cx="5862198" cy="23897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E9AA64-F3BE-3A49-A0E7-D4723B5434A2}"/>
                </a:ext>
              </a:extLst>
            </p:cNvPr>
            <p:cNvGrpSpPr/>
            <p:nvPr/>
          </p:nvGrpSpPr>
          <p:grpSpPr>
            <a:xfrm>
              <a:off x="2906166" y="1676402"/>
              <a:ext cx="3188100" cy="519943"/>
              <a:chOff x="2906166" y="1676402"/>
              <a:chExt cx="3188100" cy="51994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2577D2A-0D21-AF4E-9A32-BD097659321B}"/>
                  </a:ext>
                </a:extLst>
              </p:cNvPr>
              <p:cNvSpPr/>
              <p:nvPr/>
            </p:nvSpPr>
            <p:spPr>
              <a:xfrm>
                <a:off x="2906166" y="1758463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14104C-AA1B-A34B-AA0B-328905535290}"/>
                  </a:ext>
                </a:extLst>
              </p:cNvPr>
              <p:cNvSpPr/>
              <p:nvPr/>
            </p:nvSpPr>
            <p:spPr>
              <a:xfrm>
                <a:off x="5643504" y="1717432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C766F16-0EED-B34C-910A-96EEF01E6098}"/>
                  </a:ext>
                </a:extLst>
              </p:cNvPr>
              <p:cNvSpPr/>
              <p:nvPr/>
            </p:nvSpPr>
            <p:spPr>
              <a:xfrm>
                <a:off x="4670489" y="1676402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FBC95DE-72F1-DF46-9447-EB42FA07E022}"/>
                  </a:ext>
                </a:extLst>
              </p:cNvPr>
              <p:cNvSpPr/>
              <p:nvPr/>
            </p:nvSpPr>
            <p:spPr>
              <a:xfrm>
                <a:off x="3767812" y="1723294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15D8C-C344-3642-85E1-5ED4ABA1B150}"/>
                </a:ext>
              </a:extLst>
            </p:cNvPr>
            <p:cNvSpPr txBox="1"/>
            <p:nvPr/>
          </p:nvSpPr>
          <p:spPr>
            <a:xfrm>
              <a:off x="232068" y="2865797"/>
              <a:ext cx="9348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Four 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Wire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Support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Combs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88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A17A5-C95E-084B-AA77-02306613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43"/>
            <a:ext cx="8915400" cy="427877"/>
          </a:xfrm>
        </p:spPr>
        <p:txBody>
          <a:bodyPr/>
          <a:lstStyle/>
          <a:p>
            <a:r>
              <a:rPr lang="en-US" dirty="0" err="1"/>
              <a:t>Ajib</a:t>
            </a:r>
            <a:r>
              <a:rPr lang="en-US" dirty="0"/>
              <a:t> </a:t>
            </a:r>
            <a:r>
              <a:rPr lang="en-US" dirty="0" err="1"/>
              <a:t>Paudel</a:t>
            </a:r>
            <a:r>
              <a:rPr lang="en-US" dirty="0"/>
              <a:t> found the CPA pattern in his </a:t>
            </a:r>
            <a:r>
              <a:rPr lang="en-US" dirty="0" err="1"/>
              <a:t>dQ</a:t>
            </a:r>
            <a:r>
              <a:rPr lang="en-US" dirty="0"/>
              <a:t>/dx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26BA2-D338-E545-BA18-2C1D12B9C4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1/29/19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39E32-57B1-0146-A552-C7F858F48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T. Junk | TPC Alignment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625E3-4AF5-264B-93E9-EC6D35890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8EAB8-8F31-BD43-B286-2AF9DF21D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1879"/>
            <a:ext cx="9144000" cy="5110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D4BC8-FBDB-5746-9843-DC377A5A7D04}"/>
              </a:ext>
            </a:extLst>
          </p:cNvPr>
          <p:cNvSpPr txBox="1"/>
          <p:nvPr/>
        </p:nvSpPr>
        <p:spPr>
          <a:xfrm>
            <a:off x="3972716" y="856253"/>
            <a:ext cx="491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Shows expected pincushion distortion</a:t>
            </a:r>
          </a:p>
        </p:txBody>
      </p:sp>
    </p:spTree>
    <p:extLst>
      <p:ext uri="{BB962C8B-B14F-4D97-AF65-F5344CB8AC3E}">
        <p14:creationId xmlns:p14="http://schemas.microsoft.com/office/powerpoint/2010/main" val="2954873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E6FD-6DB4-DD4F-A83D-EA50D0FF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Faster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891C-6833-7344-9518-4B2EA83F53F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-SP had an issue with APA 3's grid plane not being connected</a:t>
            </a:r>
          </a:p>
          <a:p>
            <a:r>
              <a:rPr lang="en-US" dirty="0"/>
              <a:t>Charge-up time of several days in </a:t>
            </a:r>
            <a:r>
              <a:rPr lang="en-US" dirty="0" err="1"/>
              <a:t>ProtoDUNE</a:t>
            </a:r>
            <a:r>
              <a:rPr lang="en-US" dirty="0"/>
              <a:t>-SP.  Grid not perfectly transparent while charging up.</a:t>
            </a:r>
          </a:p>
          <a:p>
            <a:r>
              <a:rPr lang="en-US" dirty="0"/>
              <a:t>Affects </a:t>
            </a:r>
            <a:r>
              <a:rPr lang="en-US" dirty="0" err="1"/>
              <a:t>dQ</a:t>
            </a:r>
            <a:r>
              <a:rPr lang="en-US" dirty="0"/>
              <a:t>/dx means in a time-dependent way.</a:t>
            </a:r>
          </a:p>
          <a:p>
            <a:r>
              <a:rPr lang="en-US" dirty="0"/>
              <a:t>Underground: fewer cosmic rays, and more capacitance on the grid plane (to reduce an induction effect seen in </a:t>
            </a:r>
            <a:r>
              <a:rPr lang="en-US" dirty="0" err="1"/>
              <a:t>ProtoDUNE</a:t>
            </a:r>
            <a:r>
              <a:rPr lang="en-US" dirty="0"/>
              <a:t>-SP)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3E867-6DA0-A243-82B1-2976ACFAD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9841D-9B87-0D49-9A1A-7B43494A7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34520-B7C0-0448-8D73-71E91D6A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87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5D7D-B1AC-DF47-B2AF-A1FA9901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DDAE-0566-E046-9B99-492D3AE432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E3419-E311-8146-8C02-DB06BDE0B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222F-27B7-BD47-A303-091C7D96C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E14F5-324A-DD4D-B009-7C7EC4064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8" y="0"/>
            <a:ext cx="910596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21DF3-7660-414F-BFCF-9319863D2379}"/>
              </a:ext>
            </a:extLst>
          </p:cNvPr>
          <p:cNvSpPr txBox="1"/>
          <p:nvPr/>
        </p:nvSpPr>
        <p:spPr>
          <a:xfrm>
            <a:off x="6364224" y="12192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Adams, March 2019</a:t>
            </a:r>
          </a:p>
        </p:txBody>
      </p:sp>
    </p:spTree>
    <p:extLst>
      <p:ext uri="{BB962C8B-B14F-4D97-AF65-F5344CB8AC3E}">
        <p14:creationId xmlns:p14="http://schemas.microsoft.com/office/powerpoint/2010/main" val="68097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2500-BD65-EA45-8790-966D3E2F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Cosmic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BF810-A552-A442-90CC-9F08CED8FB1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Check the channel map</a:t>
            </a:r>
          </a:p>
          <a:p>
            <a:r>
              <a:rPr lang="en-US" sz="2000" dirty="0"/>
              <a:t>Identify disconnected channels.  The </a:t>
            </a:r>
            <a:r>
              <a:rPr lang="en-US" sz="2000" dirty="0" err="1"/>
              <a:t>pulser</a:t>
            </a:r>
            <a:r>
              <a:rPr lang="en-US" sz="2000" dirty="0"/>
              <a:t> only tests up to preamp input.  Need to see physics signals.  </a:t>
            </a:r>
            <a:r>
              <a:rPr lang="en-US" sz="2000" baseline="30000" dirty="0"/>
              <a:t>39</a:t>
            </a:r>
            <a:r>
              <a:rPr lang="en-US" sz="2000" dirty="0"/>
              <a:t>Ar serves this role too.</a:t>
            </a:r>
          </a:p>
          <a:p>
            <a:r>
              <a:rPr lang="en-US" sz="2000" dirty="0"/>
              <a:t>Calibrate pulse shapes – field response of the detector</a:t>
            </a:r>
          </a:p>
          <a:p>
            <a:r>
              <a:rPr lang="en-US" sz="2000" dirty="0"/>
              <a:t>Measure electron lifetime   (maybe</a:t>
            </a:r>
            <a:r>
              <a:rPr lang="en-US" sz="2000" baseline="30000" dirty="0"/>
              <a:t> 39</a:t>
            </a:r>
            <a:r>
              <a:rPr lang="en-US" sz="2000" dirty="0"/>
              <a:t>Ar can do this too)</a:t>
            </a:r>
          </a:p>
          <a:p>
            <a:r>
              <a:rPr lang="en-US" sz="2000" dirty="0"/>
              <a:t>Measure </a:t>
            </a:r>
            <a:r>
              <a:rPr lang="en-US" sz="2000" dirty="0" err="1"/>
              <a:t>dQ</a:t>
            </a:r>
            <a:r>
              <a:rPr lang="en-US" sz="2000" dirty="0"/>
              <a:t>/dx uniformity across APA faces (channel </a:t>
            </a:r>
            <a:r>
              <a:rPr lang="en-US" sz="2000" dirty="0" err="1"/>
              <a:t>calib</a:t>
            </a:r>
            <a:r>
              <a:rPr lang="en-US" sz="2000" dirty="0"/>
              <a:t>).  (</a:t>
            </a:r>
            <a:r>
              <a:rPr lang="en-US" sz="2000" baseline="30000" dirty="0"/>
              <a:t>39</a:t>
            </a:r>
            <a:r>
              <a:rPr lang="en-US" sz="2000" dirty="0"/>
              <a:t>Ar too)</a:t>
            </a:r>
          </a:p>
          <a:p>
            <a:r>
              <a:rPr lang="en-US" sz="2000" dirty="0"/>
              <a:t>Calibrate </a:t>
            </a:r>
            <a:r>
              <a:rPr lang="en-US" sz="2000" dirty="0" err="1"/>
              <a:t>dQ</a:t>
            </a:r>
            <a:r>
              <a:rPr lang="en-US" sz="2000" dirty="0"/>
              <a:t>/dx --&gt; </a:t>
            </a:r>
            <a:r>
              <a:rPr lang="en-US" sz="2000" dirty="0" err="1"/>
              <a:t>dE</a:t>
            </a:r>
            <a:r>
              <a:rPr lang="en-US" sz="2000" dirty="0"/>
              <a:t>/dx using known MIPs    (</a:t>
            </a:r>
            <a:r>
              <a:rPr lang="en-US" sz="2000" baseline="30000" dirty="0"/>
              <a:t>39</a:t>
            </a:r>
            <a:r>
              <a:rPr lang="en-US" sz="2000" dirty="0"/>
              <a:t>Ar too)</a:t>
            </a:r>
          </a:p>
          <a:p>
            <a:r>
              <a:rPr lang="en-US" sz="2000" dirty="0"/>
              <a:t>Measure drift velocity using Cathode-Anode Piercing Tracks</a:t>
            </a:r>
          </a:p>
          <a:p>
            <a:r>
              <a:rPr lang="en-US" sz="2000" dirty="0"/>
              <a:t>Align the APAs and CPAs</a:t>
            </a:r>
          </a:p>
          <a:p>
            <a:r>
              <a:rPr lang="en-US" sz="2000" dirty="0"/>
              <a:t>Calibrate charge and drift response in inter-APA gaps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D11AC-0129-0B43-B42A-4D4F6AE2D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639A1-2D4F-4A4B-A81D-37B485E53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0B07C-7FF1-BB4B-8044-60B5E569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60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Alignment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Nearly every detector in HEP is aligned with cosmic rays</a:t>
            </a:r>
          </a:p>
          <a:p>
            <a:r>
              <a:rPr lang="en-GB" dirty="0"/>
              <a:t>Elaborate examples:</a:t>
            </a:r>
          </a:p>
          <a:p>
            <a:pPr lvl="1"/>
            <a:r>
              <a:rPr lang="en-GB" dirty="0"/>
              <a:t>CMS:  </a:t>
            </a:r>
            <a:r>
              <a:rPr lang="en-US" dirty="0"/>
              <a:t>http://</a:t>
            </a:r>
            <a:r>
              <a:rPr lang="en-US" dirty="0" err="1"/>
              <a:t>arxiv.org</a:t>
            </a:r>
            <a:r>
              <a:rPr lang="en-US" dirty="0"/>
              <a:t>/abs/0911.4022</a:t>
            </a:r>
          </a:p>
          <a:p>
            <a:pPr lvl="1"/>
            <a:r>
              <a:rPr lang="en-GB" dirty="0"/>
              <a:t>ALICE: </a:t>
            </a:r>
            <a:r>
              <a:rPr lang="en-GB" dirty="0">
                <a:hlinkClick r:id="rId2"/>
              </a:rPr>
              <a:t>http://arxiv.org/abs/1001.0502</a:t>
            </a:r>
            <a:endParaRPr lang="en-GB" dirty="0"/>
          </a:p>
          <a:p>
            <a:pPr lvl="1"/>
            <a:r>
              <a:rPr lang="en-GB" dirty="0"/>
              <a:t>An ATLAS Ph.D. Thesis: Vincente </a:t>
            </a:r>
            <a:r>
              <a:rPr lang="en-GB" dirty="0" err="1"/>
              <a:t>Lacuesta</a:t>
            </a:r>
            <a:r>
              <a:rPr lang="en-GB" dirty="0"/>
              <a:t> Miquel</a:t>
            </a:r>
            <a:br>
              <a:rPr lang="en-GB" dirty="0"/>
            </a:br>
            <a:r>
              <a:rPr lang="en-GB" dirty="0">
                <a:hlinkClick r:id="rId3"/>
              </a:rPr>
              <a:t>http://inspirehep.net/record/1429422/</a:t>
            </a:r>
            <a:br>
              <a:rPr lang="en-GB" dirty="0"/>
            </a:br>
            <a:r>
              <a:rPr lang="en-GB" dirty="0"/>
              <a:t>And another:  Regina Moles-</a:t>
            </a:r>
            <a:r>
              <a:rPr lang="en-GB" dirty="0" err="1"/>
              <a:t>Valls</a:t>
            </a:r>
            <a:br>
              <a:rPr lang="en-GB" dirty="0"/>
            </a:br>
            <a:r>
              <a:rPr lang="en-GB" dirty="0">
                <a:hlinkClick r:id="rId4"/>
              </a:rPr>
              <a:t>http://inspirehep.net/record/1339828/</a:t>
            </a:r>
            <a:br>
              <a:rPr lang="en-GB" dirty="0"/>
            </a:br>
            <a:r>
              <a:rPr lang="en-GB" dirty="0"/>
              <a:t>No specific mention of cosmic rays in either of these, but the idea's the same.  Tracks from the collision point are copious at the LHC, but there are "weak directions"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79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16F2-6684-074D-B894-31AA898A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"Strong" Directions in DUNE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1B93F-DF1F-6149-938A-F0DA66795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89083-3486-DA40-894A-6FB2CBCA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36FFC-5E88-0F4C-8C5B-F04FF9411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68E4F-6EC4-F84F-B165-CF647B3F9D95}"/>
              </a:ext>
            </a:extLst>
          </p:cNvPr>
          <p:cNvSpPr txBox="1"/>
          <p:nvPr/>
        </p:nvSpPr>
        <p:spPr>
          <a:xfrm>
            <a:off x="563671" y="1390389"/>
            <a:ext cx="498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deviations from nominal for inter-APA gaps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APA's seen from above, looking down a vertical gap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BC8A1A-0736-604F-ABBC-3A0D2EB7A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92" b="24961"/>
          <a:stretch/>
        </p:blipFill>
        <p:spPr>
          <a:xfrm>
            <a:off x="163329" y="2189641"/>
            <a:ext cx="4571274" cy="2907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E6694D-9348-6D48-84E3-110CFFDD47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01" b="26667"/>
          <a:stretch/>
        </p:blipFill>
        <p:spPr>
          <a:xfrm>
            <a:off x="4751106" y="2210907"/>
            <a:ext cx="4392894" cy="26794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E3152C-19B3-C44E-870A-C417E821048C}"/>
              </a:ext>
            </a:extLst>
          </p:cNvPr>
          <p:cNvSpPr txBox="1"/>
          <p:nvPr/>
        </p:nvSpPr>
        <p:spPr>
          <a:xfrm>
            <a:off x="669851" y="5304982"/>
            <a:ext cx="367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positive 𝛥x or positive 𝛥z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fix this track (really a combination)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5420F2-1BA5-D746-9851-E1EFC2295F31}"/>
              </a:ext>
            </a:extLst>
          </p:cNvPr>
          <p:cNvSpPr txBox="1"/>
          <p:nvPr/>
        </p:nvSpPr>
        <p:spPr>
          <a:xfrm>
            <a:off x="4958316" y="5276628"/>
            <a:ext cx="367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positive 𝛥x or negative 𝛥z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fix this track (really a combination)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74227-9C2D-F548-A385-3AE4218026E6}"/>
              </a:ext>
            </a:extLst>
          </p:cNvPr>
          <p:cNvSpPr txBox="1"/>
          <p:nvPr/>
        </p:nvSpPr>
        <p:spPr>
          <a:xfrm>
            <a:off x="6939419" y="150312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Wallbank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08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F90429-762A-2B46-8C96-6A4A31BC7CD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4577203" y="1168284"/>
            <a:ext cx="3764899" cy="38812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E72A5-3C53-404E-94C3-09A3309B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 results – </a:t>
            </a:r>
            <a:r>
              <a:rPr lang="en-US" dirty="0" err="1"/>
              <a:t>ProtoDUNE</a:t>
            </a:r>
            <a:r>
              <a:rPr lang="en-US" dirty="0"/>
              <a:t>-SP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DD2E3-9621-EB41-A8A8-85DB9DAA99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FF41C-8AE9-3F40-802D-D166262A7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1A6B-0888-FD4F-96D5-82AE50113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2E0E0-E810-7346-BD58-C04BE84FB737}"/>
              </a:ext>
            </a:extLst>
          </p:cNvPr>
          <p:cNvSpPr txBox="1"/>
          <p:nvPr/>
        </p:nvSpPr>
        <p:spPr>
          <a:xfrm>
            <a:off x="6803136" y="2328672"/>
            <a:ext cx="127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Diverter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AB0C0-EB31-1648-9B80-3F01C2D7EFCC}"/>
              </a:ext>
            </a:extLst>
          </p:cNvPr>
          <p:cNvSpPr txBox="1"/>
          <p:nvPr/>
        </p:nvSpPr>
        <p:spPr>
          <a:xfrm>
            <a:off x="6748272" y="4114800"/>
            <a:ext cx="127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Diverter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22C32-EF4E-7442-AFF0-2C1AEA10FFE5}"/>
              </a:ext>
            </a:extLst>
          </p:cNvPr>
          <p:cNvSpPr txBox="1"/>
          <p:nvPr/>
        </p:nvSpPr>
        <p:spPr>
          <a:xfrm>
            <a:off x="5175504" y="3395472"/>
            <a:ext cx="978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Shorted </a:t>
            </a:r>
          </a:p>
          <a:p>
            <a:r>
              <a:rPr lang="en-US" dirty="0">
                <a:solidFill>
                  <a:schemeClr val="bg1"/>
                </a:solidFill>
              </a:rPr>
              <a:t>Diverter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40F59-0F41-884A-9EF7-C9C1E0ED4AD6}"/>
              </a:ext>
            </a:extLst>
          </p:cNvPr>
          <p:cNvSpPr txBox="1"/>
          <p:nvPr/>
        </p:nvSpPr>
        <p:spPr>
          <a:xfrm>
            <a:off x="4760976" y="2103120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100% Biased</a:t>
            </a:r>
          </a:p>
          <a:p>
            <a:r>
              <a:rPr lang="en-US" dirty="0">
                <a:solidFill>
                  <a:schemeClr val="bg1"/>
                </a:solidFill>
              </a:rPr>
              <a:t> Diverter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EE3E7-FEA9-5B44-99DA-AA442D7F2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250"/>
            <a:ext cx="9144000" cy="1006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B0CAD-2E3B-694E-880F-558699DD6C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914" y="1314292"/>
            <a:ext cx="3313698" cy="341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20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95125"/>
                </a:solidFill>
                <a:latin typeface="+mn-lt"/>
              </a:rPr>
              <a:t>Vertical Gap Measurement Precision: 35-ton experience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6/18/19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T. Junk | Cosmic Rays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51" r="6295"/>
          <a:stretch/>
        </p:blipFill>
        <p:spPr>
          <a:xfrm>
            <a:off x="4041853" y="2454127"/>
            <a:ext cx="4853943" cy="3310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117" y="1858704"/>
            <a:ext cx="38675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From Mike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Wallbank's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 work 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35-ton measurements.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Some gaps had more crossing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tracks than others and are thus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better measured.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Assumes:  𝛥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 and 𝛥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 are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constant along the length of the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763" y="5627947"/>
                <a:ext cx="2137380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5.83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mr-I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Geneva" charset="0"/>
                                      <a:cs typeface="+mn-cs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Geneva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63" y="5627947"/>
                <a:ext cx="2137380" cy="672107"/>
              </a:xfrm>
              <a:prstGeom prst="rect">
                <a:avLst/>
              </a:prstGeom>
              <a:blipFill rotWithShape="0">
                <a:blip r:embed="rId3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5044" y="4780885"/>
                <a:ext cx="2126993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1.79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mr-I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Geneva" charset="0"/>
                                      <a:cs typeface="+mn-cs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Geneva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44" y="4780885"/>
                <a:ext cx="2126993" cy="671530"/>
              </a:xfrm>
              <a:prstGeom prst="rect">
                <a:avLst/>
              </a:prstGeom>
              <a:blipFill rotWithShape="0">
                <a:blip r:embed="rId4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173322" y="3910787"/>
            <a:ext cx="1636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Error bars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on these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are arbitrary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17F77-8895-FE46-9031-9D2E581D4B51}"/>
              </a:ext>
            </a:extLst>
          </p:cNvPr>
          <p:cNvSpPr txBox="1"/>
          <p:nvPr/>
        </p:nvSpPr>
        <p:spPr>
          <a:xfrm rot="16200000">
            <a:off x="4018208" y="209925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Geneva" charset="0"/>
              </a:rPr>
              <a:t>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244D4-AB17-DD41-B203-B6CC860B3FC6}"/>
              </a:ext>
            </a:extLst>
          </p:cNvPr>
          <p:cNvSpPr txBox="1"/>
          <p:nvPr/>
        </p:nvSpPr>
        <p:spPr>
          <a:xfrm>
            <a:off x="5357611" y="1880315"/>
            <a:ext cx="336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Geneva" charset="0"/>
              </a:rPr>
              <a:t>Stat errors of order 10-50 microns</a:t>
            </a:r>
          </a:p>
        </p:txBody>
      </p:sp>
    </p:spTree>
    <p:extLst>
      <p:ext uri="{BB962C8B-B14F-4D97-AF65-F5344CB8AC3E}">
        <p14:creationId xmlns:p14="http://schemas.microsoft.com/office/powerpoint/2010/main" val="1234010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0795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95125"/>
                </a:solidFill>
                <a:latin typeface="+mn-lt"/>
              </a:rPr>
              <a:t>Measuring Angles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6/18/19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T. Junk | Cosmic Rays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1"/>
              </p:nvPr>
            </p:nvSpPr>
            <p:spPr>
              <a:xfrm>
                <a:off x="157163" y="1207770"/>
                <a:ext cx="8829675" cy="5070302"/>
              </a:xfrm>
            </p:spPr>
            <p:txBody>
              <a:bodyPr/>
              <a:lstStyle/>
              <a:p>
                <a:pPr marL="342900" indent="-342900" algn="l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What if the gaps between the APA's aren't of uniform width?</a:t>
                </a:r>
              </a:p>
              <a:p>
                <a:pPr marL="342900" indent="-342900" algn="l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What if the offsets along the drift field direction (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x</a:t>
                </a:r>
                <a:r>
                  <a:rPr lang="en-US" sz="2400" dirty="0">
                    <a:solidFill>
                      <a:schemeClr val="tx1"/>
                    </a:solidFill>
                  </a:rPr>
                  <a:t>) vary with height (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y</a:t>
                </a:r>
                <a:r>
                  <a:rPr lang="en-US" sz="2400" dirty="0">
                    <a:solidFill>
                      <a:schemeClr val="tx1"/>
                    </a:solidFill>
                  </a:rPr>
                  <a:t>)?</a:t>
                </a:r>
              </a:p>
              <a:p>
                <a:pPr marL="342900" indent="-342900" algn="l">
                  <a:buFont typeface="Arial" charset="0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chemeClr val="tx1"/>
                    </a:solidFill>
                  </a:rPr>
                  <a:t>Repeat analysis in bins along 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y</a:t>
                </a:r>
                <a:r>
                  <a:rPr lang="en-US" sz="2400" dirty="0">
                    <a:solidFill>
                      <a:schemeClr val="tx1"/>
                    </a:solidFill>
                  </a:rPr>
                  <a:t> for each gap.  Approximate analysis with two bins with centers 3 m apart and uncertainties for half as many tracks in each: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tracks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/2)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1.19×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−3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tracks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/2)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3.89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157163" y="1207770"/>
                <a:ext cx="8829675" cy="5070302"/>
              </a:xfrm>
              <a:blipFill rotWithShape="0">
                <a:blip r:embed="rId2"/>
                <a:stretch>
                  <a:fillRect l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047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Examples of "Weak" Directions (ATLAS alignment)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490FD-0D10-954E-B926-7A56067D56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1327"/>
            <a:ext cx="8242300" cy="4935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1AC028-D3B1-FF41-8E56-C011EEB2F9CD}"/>
              </a:ext>
            </a:extLst>
          </p:cNvPr>
          <p:cNvSpPr txBox="1"/>
          <p:nvPr/>
        </p:nvSpPr>
        <p:spPr>
          <a:xfrm>
            <a:off x="7353300" y="2247900"/>
            <a:ext cx="1902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Moles-</a:t>
            </a:r>
            <a:r>
              <a:rPr lang="en-US" dirty="0" err="1"/>
              <a:t>Valls</a:t>
            </a:r>
            <a:r>
              <a:rPr lang="en-US" dirty="0"/>
              <a:t>'</a:t>
            </a:r>
          </a:p>
          <a:p>
            <a:r>
              <a:rPr lang="en-US" dirty="0"/>
              <a:t> thesis.</a:t>
            </a:r>
          </a:p>
        </p:txBody>
      </p:sp>
    </p:spTree>
    <p:extLst>
      <p:ext uri="{BB962C8B-B14F-4D97-AF65-F5344CB8AC3E}">
        <p14:creationId xmlns:p14="http://schemas.microsoft.com/office/powerpoint/2010/main" val="2144955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DE879-CBD3-AF43-916D-D08E9FD3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 Distortions to Constrain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6AE65-388C-0241-ADE3-4C5DE44B965D}"/>
              </a:ext>
            </a:extLst>
          </p:cNvPr>
          <p:cNvSpPr/>
          <p:nvPr/>
        </p:nvSpPr>
        <p:spPr>
          <a:xfrm>
            <a:off x="944563" y="1682974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7957C-834C-5F47-B675-1C8EB8F3564B}"/>
              </a:ext>
            </a:extLst>
          </p:cNvPr>
          <p:cNvSpPr/>
          <p:nvPr/>
        </p:nvSpPr>
        <p:spPr>
          <a:xfrm>
            <a:off x="5197144" y="1826908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F1BFDB7E-47C2-7A4F-90C4-8232C19AD2F5}"/>
              </a:ext>
            </a:extLst>
          </p:cNvPr>
          <p:cNvSpPr/>
          <p:nvPr/>
        </p:nvSpPr>
        <p:spPr>
          <a:xfrm>
            <a:off x="828479" y="1679270"/>
            <a:ext cx="4329112" cy="271462"/>
          </a:xfrm>
          <a:prstGeom prst="arc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FAC9347-83E8-D14E-9ADF-239039D8EDCE}"/>
              </a:ext>
            </a:extLst>
          </p:cNvPr>
          <p:cNvSpPr/>
          <p:nvPr/>
        </p:nvSpPr>
        <p:spPr>
          <a:xfrm>
            <a:off x="832578" y="1817382"/>
            <a:ext cx="4329112" cy="271462"/>
          </a:xfrm>
          <a:prstGeom prst="arc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0EDD39-F26C-BA48-A793-2584CE77BA62}"/>
              </a:ext>
            </a:extLst>
          </p:cNvPr>
          <p:cNvCxnSpPr>
            <a:endCxn id="11" idx="0"/>
          </p:cNvCxnSpPr>
          <p:nvPr/>
        </p:nvCxnSpPr>
        <p:spPr>
          <a:xfrm>
            <a:off x="2991316" y="1677280"/>
            <a:ext cx="5818" cy="14010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F284B1-5C1A-594A-A638-A2BCFA009BB7}"/>
              </a:ext>
            </a:extLst>
          </p:cNvPr>
          <p:cNvCxnSpPr/>
          <p:nvPr/>
        </p:nvCxnSpPr>
        <p:spPr>
          <a:xfrm>
            <a:off x="5157710" y="1818106"/>
            <a:ext cx="5818" cy="14010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3106A1-7909-E442-9C5B-B01B53891F19}"/>
              </a:ext>
            </a:extLst>
          </p:cNvPr>
          <p:cNvSpPr txBox="1"/>
          <p:nvPr/>
        </p:nvSpPr>
        <p:spPr>
          <a:xfrm>
            <a:off x="217578" y="2076195"/>
            <a:ext cx="73807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Bending of APA's: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More difficult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cosmics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 than steps at the gaps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Does not violate alignment pin constraints (others do, but manufacturing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imperfections can result in systematic offsets)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Multiple scattering means that single tracks cannot be relied on to extract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bending information.  A large ensemble of them might be able to tease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something out.  But more z coverage per track helps.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1391D-7A7B-4841-9C24-534DE44389C0}"/>
              </a:ext>
            </a:extLst>
          </p:cNvPr>
          <p:cNvSpPr txBox="1"/>
          <p:nvPr/>
        </p:nvSpPr>
        <p:spPr>
          <a:xfrm>
            <a:off x="245582" y="1020876"/>
            <a:ext cx="476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Bent APA's:  Will a "flat" APA stay flat when cold?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D56AE7-0E20-7840-986B-582BE8E63773}"/>
              </a:ext>
            </a:extLst>
          </p:cNvPr>
          <p:cNvGrpSpPr/>
          <p:nvPr/>
        </p:nvGrpSpPr>
        <p:grpSpPr>
          <a:xfrm>
            <a:off x="422571" y="5572951"/>
            <a:ext cx="7996237" cy="142876"/>
            <a:chOff x="422571" y="4951159"/>
            <a:chExt cx="7996237" cy="1428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ADC6C9-32EC-D44B-912A-466F5EF9104B}"/>
                </a:ext>
              </a:extLst>
            </p:cNvPr>
            <p:cNvSpPr/>
            <p:nvPr/>
          </p:nvSpPr>
          <p:spPr>
            <a:xfrm rot="21372512">
              <a:off x="4451646" y="4965448"/>
              <a:ext cx="1985962" cy="128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5B3F9D-F7A6-7548-BB1D-58C602C9E8F7}"/>
                </a:ext>
              </a:extLst>
            </p:cNvPr>
            <p:cNvSpPr/>
            <p:nvPr/>
          </p:nvSpPr>
          <p:spPr>
            <a:xfrm rot="227488" flipH="1">
              <a:off x="2446634" y="4960684"/>
              <a:ext cx="1985962" cy="128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0C16FB-F08F-644D-B921-18F1B21F3CBD}"/>
                </a:ext>
              </a:extLst>
            </p:cNvPr>
            <p:cNvSpPr/>
            <p:nvPr/>
          </p:nvSpPr>
          <p:spPr>
            <a:xfrm rot="227488" flipH="1">
              <a:off x="6432846" y="4960682"/>
              <a:ext cx="1985962" cy="128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111884-592D-8944-9D8F-39BC2A0E2CC9}"/>
                </a:ext>
              </a:extLst>
            </p:cNvPr>
            <p:cNvSpPr/>
            <p:nvPr/>
          </p:nvSpPr>
          <p:spPr>
            <a:xfrm rot="21372512">
              <a:off x="422571" y="4951159"/>
              <a:ext cx="1985962" cy="128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0C80E51-5957-2A4D-BAE1-DE6DF63FE3BC}"/>
              </a:ext>
            </a:extLst>
          </p:cNvPr>
          <p:cNvSpPr txBox="1"/>
          <p:nvPr/>
        </p:nvSpPr>
        <p:spPr>
          <a:xfrm>
            <a:off x="411734" y="5997799"/>
            <a:ext cx="526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What is the magnitude of this that would escape our notice?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21D73F-972F-4B4D-8C4B-9C4777E255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1/29/19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82E2B-2BEA-D24F-9DF3-99C4AC70D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T. Junk | TPC Alignment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BE4D7-4B7C-A549-8967-EAA564F01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800DA-8BFB-9442-9865-368B2FA09786}"/>
              </a:ext>
            </a:extLst>
          </p:cNvPr>
          <p:cNvSpPr txBox="1"/>
          <p:nvPr/>
        </p:nvSpPr>
        <p:spPr>
          <a:xfrm>
            <a:off x="487680" y="4462272"/>
            <a:ext cx="788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rays are good at measuring </a:t>
            </a:r>
            <a:r>
              <a:rPr lang="en-US" i="1" dirty="0"/>
              <a:t>local relative</a:t>
            </a:r>
            <a:r>
              <a:rPr lang="en-US" dirty="0"/>
              <a:t> changes in positions (local in X, Z)</a:t>
            </a:r>
          </a:p>
          <a:p>
            <a:r>
              <a:rPr lang="en-US" dirty="0"/>
              <a:t>and not good at absolute positioning</a:t>
            </a:r>
          </a:p>
        </p:txBody>
      </p:sp>
    </p:spTree>
    <p:extLst>
      <p:ext uri="{BB962C8B-B14F-4D97-AF65-F5344CB8AC3E}">
        <p14:creationId xmlns:p14="http://schemas.microsoft.com/office/powerpoint/2010/main" val="2012881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591"/>
            <a:ext cx="9146161" cy="636890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E6F04-5EBB-5342-BD22-C0F9926B39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3CC57-E419-184E-9DEC-9C4F9C3F7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06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Uncertainty on t</a:t>
            </a:r>
            <a:r>
              <a:rPr lang="en-US" baseline="-25000" dirty="0"/>
              <a:t>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1"/>
              </p:nvPr>
            </p:nvSpPr>
            <p:spPr/>
            <p:txBody>
              <a:bodyPr/>
              <a:lstStyle/>
              <a:p>
                <a:r>
                  <a:rPr lang="en-US" dirty="0"/>
                  <a:t>Width of core of data distribution in 35-ton:  2 𝜇s.  Half of the tracks are in the core, other half in the tails.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2.8 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tracks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Here, </a:t>
                </a:r>
                <a:r>
                  <a:rPr lang="en-US" i="1" dirty="0" err="1"/>
                  <a:t>N</a:t>
                </a:r>
                <a:r>
                  <a:rPr lang="en-US" baseline="-25000" dirty="0" err="1"/>
                  <a:t>tracks</a:t>
                </a:r>
                <a:r>
                  <a:rPr lang="en-US" dirty="0"/>
                  <a:t> is the number of APA-crossing tracks.</a:t>
                </a:r>
              </a:p>
              <a:p>
                <a:pPr marL="0" indent="0">
                  <a:buNone/>
                </a:pPr>
                <a:r>
                  <a:rPr lang="en-US" dirty="0"/>
                  <a:t>You can average over the entire module or perform this APA-by-APA.  </a:t>
                </a:r>
              </a:p>
              <a:p>
                <a:pPr marL="0" indent="0">
                  <a:buNone/>
                </a:pPr>
                <a:r>
                  <a:rPr lang="en-US" dirty="0"/>
                  <a:t>But only inner APA's.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blipFill>
                <a:blip r:embed="rId2"/>
                <a:stretch>
                  <a:fillRect l="-2160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0306B-6C6F-8C4B-AF53-779C8DBE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85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574813"/>
            <a:ext cx="8229600" cy="647102"/>
          </a:xfrm>
        </p:spPr>
        <p:txBody>
          <a:bodyPr>
            <a:noAutofit/>
          </a:bodyPr>
          <a:lstStyle/>
          <a:p>
            <a:r>
              <a:rPr lang="en-US" sz="2400" dirty="0"/>
              <a:t>Outer APA's Contribution (</a:t>
            </a:r>
            <a:r>
              <a:rPr lang="en-US" sz="2400" dirty="0" err="1"/>
              <a:t>ProtoDUNE</a:t>
            </a:r>
            <a:r>
              <a:rPr lang="en-US" sz="2400" dirty="0"/>
              <a:t>-SP) and FD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With a mesh, you get a couple of hits on the far side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81" y="1616149"/>
            <a:ext cx="7311496" cy="4043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456121" y="3848986"/>
            <a:ext cx="244549" cy="191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70790" y="4816549"/>
            <a:ext cx="2268570" cy="338554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US" sz="1600" dirty="0"/>
              <a:t>These hits will be gone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133600" y="4495800"/>
            <a:ext cx="8382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6600" y="4267200"/>
            <a:ext cx="3468514" cy="30777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US" sz="1400" dirty="0"/>
              <a:t>We will see only these on the outer APA's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711302" y="4072270"/>
            <a:ext cx="588337" cy="343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80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2D16-4EAE-C844-AA6D-16CF67DC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Cosmic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932F-B6DA-C749-8626-8110FE28329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000" dirty="0"/>
              <a:t>Characterize electric field nonuniformity</a:t>
            </a:r>
          </a:p>
          <a:p>
            <a:pPr lvl="1"/>
            <a:r>
              <a:rPr lang="en-US" sz="1800" dirty="0"/>
              <a:t>space charge (not expected for FD-SP but FD-DP will need to check)</a:t>
            </a:r>
          </a:p>
          <a:p>
            <a:pPr lvl="1"/>
            <a:r>
              <a:rPr lang="en-US" sz="1800" dirty="0"/>
              <a:t>field cage nonuniformities</a:t>
            </a:r>
            <a:endParaRPr lang="en-US" dirty="0"/>
          </a:p>
          <a:p>
            <a:r>
              <a:rPr lang="en-US" dirty="0"/>
              <a:t>Test relative timing of TPC and photon detectors</a:t>
            </a:r>
          </a:p>
          <a:p>
            <a:r>
              <a:rPr lang="en-US" dirty="0"/>
              <a:t>Explore saturation characteristics of front-end and ADC</a:t>
            </a:r>
          </a:p>
          <a:p>
            <a:r>
              <a:rPr lang="en-US" dirty="0"/>
              <a:t>Measure long-range induction effects in the APAs (and FEMB effects)</a:t>
            </a:r>
          </a:p>
          <a:p>
            <a:r>
              <a:rPr lang="en-US" dirty="0"/>
              <a:t>Michel electrons test the low-energy EM response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B5A68-28CC-7047-8807-2D9CF0B925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9351D-1D76-3048-8391-188852343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608E-630E-1F4E-803A-947E543DF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40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CathExamp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872" y="539749"/>
            <a:ext cx="5167128" cy="4689007"/>
          </a:xfrm>
          <a:prstGeom prst="rect">
            <a:avLst/>
          </a:prstGeom>
        </p:spPr>
      </p:pic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99261" y="-747713"/>
            <a:ext cx="9138139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roid Sans Fallback" charset="0"/>
            </a:endParaRPr>
          </a:p>
        </p:txBody>
      </p:sp>
      <p:sp>
        <p:nvSpPr>
          <p:cNvPr id="65539" name="AutoShape 5"/>
          <p:cNvSpPr>
            <a:spLocks noChangeArrowheads="1"/>
          </p:cNvSpPr>
          <p:nvPr/>
        </p:nvSpPr>
        <p:spPr bwMode="auto">
          <a:xfrm>
            <a:off x="1280541" y="5918200"/>
            <a:ext cx="417568" cy="147638"/>
          </a:xfrm>
          <a:custGeom>
            <a:avLst/>
            <a:gdLst>
              <a:gd name="T0" fmla="*/ 452438 w 452438"/>
              <a:gd name="T1" fmla="*/ 73819 h 147638"/>
              <a:gd name="T2" fmla="*/ 226219 w 452438"/>
              <a:gd name="T3" fmla="*/ 147638 h 147638"/>
              <a:gd name="T4" fmla="*/ 0 w 452438"/>
              <a:gd name="T5" fmla="*/ 73819 h 147638"/>
              <a:gd name="T6" fmla="*/ 226219 w 452438"/>
              <a:gd name="T7" fmla="*/ 0 h 1476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52438"/>
              <a:gd name="T13" fmla="*/ 0 h 147638"/>
              <a:gd name="T14" fmla="*/ 452438 w 452438"/>
              <a:gd name="T15" fmla="*/ 147638 h 147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2438" h="147638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80" name="Rectangle 11"/>
          <p:cNvSpPr>
            <a:spLocks noChangeArrowheads="1"/>
          </p:cNvSpPr>
          <p:nvPr/>
        </p:nvSpPr>
        <p:spPr bwMode="auto">
          <a:xfrm>
            <a:off x="-1" y="539750"/>
            <a:ext cx="4206876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Cathode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non-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planarity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can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also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be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measured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from data: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cosmic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crossing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cathode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plane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roid Sans Fallback" charset="0"/>
            </a:endParaRP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Measurement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can be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performed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during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run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but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takes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a long time 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underground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results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shown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here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refer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to ~6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months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)</a:t>
            </a: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This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measurement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refers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to a 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full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and 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cold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TPC</a:t>
            </a: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apparent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drift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coordinate of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point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where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muon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crosses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cathode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plane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both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TPC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considered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difference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t</a:t>
            </a:r>
            <a:r>
              <a:rPr kumimoji="0" lang="it-IT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d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=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t</a:t>
            </a:r>
            <a:r>
              <a:rPr kumimoji="0" lang="it-IT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dR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-t</a:t>
            </a:r>
            <a:r>
              <a:rPr kumimoji="0" lang="it-IT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dL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approximately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proportional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to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cathode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distortion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y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point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Droid Sans Fallback" charset="0"/>
              </a:rPr>
              <a:t>:  </a:t>
            </a: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roid Sans Fallback" charset="0"/>
            </a:endParaRP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roid Sans Fallback" charset="0"/>
            </a:endParaRPr>
          </a:p>
          <a:p>
            <a:pPr marL="0" marR="0" lvl="1" indent="0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Tx/>
              <a:buNone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ejaVu Sans" charset="0"/>
            </a:endParaRPr>
          </a:p>
          <a:p>
            <a:pPr marL="0" marR="0" lvl="1" indent="0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Tx/>
              <a:buNone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ejaVu Sans" charset="0"/>
            </a:endParaRPr>
          </a:p>
          <a:p>
            <a:pPr marL="225425" marR="0" lvl="1" indent="-225425" algn="just" defTabSz="457200" rtl="0" eaLnBrk="0" fontAlgn="auto" latinLnBrk="0" hangingPunct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Clr>
                <a:srgbClr val="FF3333"/>
              </a:buClr>
              <a:buSzTx/>
              <a:buFont typeface="Wingdings" charset="0"/>
              <a:buChar char=""/>
              <a:tabLst>
                <a:tab pos="168275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Droid Sans Fallback" charset="0"/>
            </a:endParaRPr>
          </a:p>
        </p:txBody>
      </p:sp>
      <p:sp>
        <p:nvSpPr>
          <p:cNvPr id="75781" name="Rectangle 12"/>
          <p:cNvSpPr>
            <a:spLocks noChangeArrowheads="1"/>
          </p:cNvSpPr>
          <p:nvPr/>
        </p:nvSpPr>
        <p:spPr bwMode="auto">
          <a:xfrm>
            <a:off x="0" y="0"/>
            <a:ext cx="9144000" cy="509588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10800000" scaled="1"/>
          </a:gradFill>
          <a:ln w="936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/>
            </a:pPr>
            <a:r>
              <a:rPr lang="it-IT" sz="2800" i="1" dirty="0">
                <a:solidFill>
                  <a:srgbClr val="FFFFFF"/>
                </a:solidFill>
                <a:latin typeface="Comic Sans MS"/>
                <a:ea typeface="+mn-ea"/>
                <a:cs typeface="Comic Sans MS"/>
              </a:rPr>
              <a:t>M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easurement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of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cathode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distortions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in ICARUS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2590" y="4856370"/>
            <a:ext cx="100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9862" y="6237465"/>
            <a:ext cx="200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1/3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0151" y="3365853"/>
            <a:ext cx="56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6829" y="4230042"/>
            <a:ext cx="544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64769" y="4460875"/>
            <a:ext cx="74206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877669" y="2644775"/>
            <a:ext cx="530107" cy="87171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48809" y="5087203"/>
            <a:ext cx="4595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Yellow line marks nominal cathode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=0) 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2257" y="6229705"/>
            <a:ext cx="159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~ 2mm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B156B-744F-7F40-89BB-2F35473C4E27}"/>
              </a:ext>
            </a:extLst>
          </p:cNvPr>
          <p:cNvSpPr txBox="1"/>
          <p:nvPr/>
        </p:nvSpPr>
        <p:spPr>
          <a:xfrm>
            <a:off x="7458859" y="798489"/>
            <a:ext cx="168514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Filippo  </a:t>
            </a:r>
            <a:r>
              <a:rPr lang="en-US" dirty="0" err="1"/>
              <a:t>Varanini</a:t>
            </a:r>
            <a:endParaRPr lang="en-US" dirty="0"/>
          </a:p>
          <a:p>
            <a:r>
              <a:rPr lang="en-US" dirty="0"/>
              <a:t>Jan 2017 DUNE</a:t>
            </a:r>
          </a:p>
          <a:p>
            <a:r>
              <a:rPr lang="en-US" dirty="0"/>
              <a:t>Collab meeting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DC4EF4-395A-0B4D-920F-59BC1748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86BE74-1573-034F-A61B-61369190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877428-5C29-ED44-832F-8BABB48C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0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49B1F-B09D-0C4D-A2E1-D92E644112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06" y="618185"/>
            <a:ext cx="8344994" cy="6216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4F869-94D0-2043-8CF7-02BF24BE464E}"/>
              </a:ext>
            </a:extLst>
          </p:cNvPr>
          <p:cNvSpPr txBox="1"/>
          <p:nvPr/>
        </p:nvSpPr>
        <p:spPr>
          <a:xfrm>
            <a:off x="141668" y="2215166"/>
            <a:ext cx="233352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J.Raaf</a:t>
            </a:r>
            <a:r>
              <a:rPr lang="en-US" dirty="0"/>
              <a:t>, J. </a:t>
            </a:r>
            <a:r>
              <a:rPr lang="en-US" dirty="0" err="1"/>
              <a:t>Asaadi</a:t>
            </a:r>
            <a:r>
              <a:rPr lang="en-US" dirty="0"/>
              <a:t>, </a:t>
            </a:r>
            <a:r>
              <a:rPr lang="en-US" dirty="0" err="1"/>
              <a:t>LArIAT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34770-4238-BD42-B2E5-63DD4F43462F}"/>
              </a:ext>
            </a:extLst>
          </p:cNvPr>
          <p:cNvSpPr txBox="1"/>
          <p:nvPr/>
        </p:nvSpPr>
        <p:spPr>
          <a:xfrm>
            <a:off x="489397" y="167425"/>
            <a:ext cx="616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Once you know how far the cathode is from the anode, you get: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2A08A-AD59-3C4D-ABED-C5AFE74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FD2D4-E02A-4D44-85D8-9B9CD30C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Junk | Cosmic Rays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D76BC-577E-7A48-8802-90E5BBF3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08E24-4D7E-5243-ADDD-6677F29167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23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CF82-C3D9-824B-8886-D84BED7B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85" y="220471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A Track in </a:t>
            </a:r>
            <a:r>
              <a:rPr lang="en-US" dirty="0" err="1"/>
              <a:t>ProtoDUNE</a:t>
            </a:r>
            <a:r>
              <a:rPr lang="en-US" dirty="0"/>
              <a:t>-SP that runs along U Wires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A9EEA8-EC50-5A47-ADB3-CD1F598A102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355244"/>
            <a:ext cx="7678270" cy="405314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875E9-22B4-674C-B6F8-096FF96802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6577F-EF52-4241-A605-2483B001C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EAD83-079D-6E42-9D48-6FC922180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6DABA-1DD6-D849-8E52-920D98AA75FA}"/>
              </a:ext>
            </a:extLst>
          </p:cNvPr>
          <p:cNvSpPr txBox="1"/>
          <p:nvPr/>
        </p:nvSpPr>
        <p:spPr>
          <a:xfrm>
            <a:off x="618565" y="5634318"/>
            <a:ext cx="566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Unipolar induced charge over a span of hundreds of wires.</a:t>
            </a:r>
          </a:p>
          <a:p>
            <a:r>
              <a:rPr lang="en-US" dirty="0"/>
              <a:t>Can be used to calibrate 2D field response.</a:t>
            </a:r>
          </a:p>
        </p:txBody>
      </p:sp>
    </p:spTree>
    <p:extLst>
      <p:ext uri="{BB962C8B-B14F-4D97-AF65-F5344CB8AC3E}">
        <p14:creationId xmlns:p14="http://schemas.microsoft.com/office/powerpoint/2010/main" val="2909911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78FF-E16B-2F44-A385-F7A8E4FD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learn from big showers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423C-6782-5947-A27A-956FC3666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</p:spPr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4C439-6905-E345-99E2-F84877904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210B0-97CD-0043-9E17-211E9F613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026" name="Picture 2" descr="http://home.fnal.gov/~trj/forflavio/bigshower/evd.twq-proj.5457.4849_apa3.png">
            <a:hlinkClick r:id="rId2"/>
            <a:extLst>
              <a:ext uri="{FF2B5EF4-FFF2-40B4-BE49-F238E27FC236}">
                <a16:creationId xmlns:a16="http://schemas.microsoft.com/office/drawing/2014/main" id="{AB9DD76F-4746-7F45-8373-A2F2FDEA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89488"/>
            <a:ext cx="5671353" cy="29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ome.fnal.gov/~trj/forflavio/bigshower/evd.twq-proj.5457.4849_apa3_backside.png">
            <a:hlinkClick r:id="rId4"/>
            <a:extLst>
              <a:ext uri="{FF2B5EF4-FFF2-40B4-BE49-F238E27FC236}">
                <a16:creationId xmlns:a16="http://schemas.microsoft.com/office/drawing/2014/main" id="{FA11D899-0858-C740-8246-3F99986D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486" y="1619644"/>
            <a:ext cx="2616959" cy="29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6DE96-6A92-7849-9D79-EF344DEE683A}"/>
              </a:ext>
            </a:extLst>
          </p:cNvPr>
          <p:cNvSpPr txBox="1"/>
          <p:nvPr/>
        </p:nvSpPr>
        <p:spPr>
          <a:xfrm>
            <a:off x="623455" y="5043055"/>
            <a:ext cx="8043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Front-end saturation, induction on back-side collection-plane wires due to wrapping</a:t>
            </a:r>
          </a:p>
          <a:p>
            <a:r>
              <a:rPr lang="en-US" dirty="0"/>
              <a:t>of induction-plane wires, FEMB-localized effects.</a:t>
            </a:r>
          </a:p>
        </p:txBody>
      </p:sp>
    </p:spTree>
    <p:extLst>
      <p:ext uri="{BB962C8B-B14F-4D97-AF65-F5344CB8AC3E}">
        <p14:creationId xmlns:p14="http://schemas.microsoft.com/office/powerpoint/2010/main" val="2626838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Space Charge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66221" y="1085850"/>
            <a:ext cx="8232771" cy="5070302"/>
          </a:xfrm>
        </p:spPr>
        <p:txBody>
          <a:bodyPr>
            <a:normAutofit/>
          </a:bodyPr>
          <a:lstStyle/>
          <a:p>
            <a:r>
              <a:rPr lang="en-GB" sz="2000" dirty="0"/>
              <a:t>Space charge from cosmogenic sources not expected to be </a:t>
            </a:r>
            <a:br>
              <a:rPr lang="en-GB" sz="2000" dirty="0"/>
            </a:br>
            <a:r>
              <a:rPr lang="en-GB" sz="2000" dirty="0"/>
              <a:t>significant in FD-SP</a:t>
            </a:r>
          </a:p>
          <a:p>
            <a:r>
              <a:rPr lang="en-GB" sz="2000" dirty="0"/>
              <a:t>Space-charge effects in </a:t>
            </a:r>
            <a:r>
              <a:rPr lang="en-GB" sz="2000" dirty="0" err="1"/>
              <a:t>ProtoDUNE</a:t>
            </a:r>
            <a:r>
              <a:rPr lang="en-GB" sz="2000" dirty="0"/>
              <a:t>-SP and </a:t>
            </a:r>
            <a:r>
              <a:rPr lang="en-GB" sz="2000" dirty="0" err="1"/>
              <a:t>ProtoDUNE</a:t>
            </a:r>
            <a:r>
              <a:rPr lang="en-GB" sz="2000" dirty="0"/>
              <a:t>-DP are large – proportional to the cosmic-ray rate and the cube of the drift time</a:t>
            </a:r>
          </a:p>
          <a:p>
            <a:r>
              <a:rPr lang="en-GB" sz="2000" dirty="0"/>
              <a:t>More than 20 cm of lateral distortion in hits in </a:t>
            </a:r>
            <a:r>
              <a:rPr lang="en-GB" sz="2000" dirty="0" err="1"/>
              <a:t>ProtoDUNE</a:t>
            </a:r>
            <a:r>
              <a:rPr lang="en-GB" sz="2000" dirty="0"/>
              <a:t>-SP</a:t>
            </a:r>
          </a:p>
          <a:p>
            <a:r>
              <a:rPr lang="en-GB" sz="2000" dirty="0"/>
              <a:t>Beam-induced space charge not yet estimated.</a:t>
            </a:r>
          </a:p>
          <a:p>
            <a:r>
              <a:rPr lang="en-GB" sz="2000" dirty="0"/>
              <a:t>Calibration of space charge in </a:t>
            </a:r>
            <a:r>
              <a:rPr lang="en-GB" sz="2000" dirty="0" err="1"/>
              <a:t>ProtoDUNEs</a:t>
            </a:r>
            <a:r>
              <a:rPr lang="en-GB" sz="2000" dirty="0"/>
              <a:t> needed to be able to extrapolate measurements to the FD (e-field distortions affect recombination for example, and thus the EM energy scale).  Mike Mooney and Hannah Rogers have done a great job calibrating this with </a:t>
            </a:r>
            <a:r>
              <a:rPr lang="en-GB" sz="2000" dirty="0" err="1"/>
              <a:t>cosmics</a:t>
            </a:r>
            <a:r>
              <a:rPr lang="en-GB" sz="2000" dirty="0"/>
              <a:t>.</a:t>
            </a:r>
          </a:p>
          <a:p>
            <a:r>
              <a:rPr lang="en-GB" sz="2000" dirty="0"/>
              <a:t>Broken Field Cage resistor has an effect on the field that can be</a:t>
            </a:r>
            <a:br>
              <a:rPr lang="en-GB" sz="2000" dirty="0"/>
            </a:br>
            <a:r>
              <a:rPr lang="en-GB" sz="2000" dirty="0"/>
              <a:t>measured in a similar way to space charge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14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More Speculative:  EM Showers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6F4E4-1873-224B-A43E-9B44B26EC2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0413"/>
            <a:ext cx="9144000" cy="4710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408F2-B986-E442-BF7C-7A8C5B7AA13D}"/>
              </a:ext>
            </a:extLst>
          </p:cNvPr>
          <p:cNvSpPr txBox="1"/>
          <p:nvPr/>
        </p:nvSpPr>
        <p:spPr>
          <a:xfrm>
            <a:off x="1403797" y="1197735"/>
            <a:ext cx="527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Ingles:  10 </a:t>
            </a:r>
            <a:r>
              <a:rPr lang="en-US" dirty="0" err="1"/>
              <a:t>TeV</a:t>
            </a:r>
            <a:r>
              <a:rPr lang="en-US" dirty="0"/>
              <a:t> horizontal muon simulated in the FD </a:t>
            </a:r>
          </a:p>
        </p:txBody>
      </p:sp>
    </p:spTree>
    <p:extLst>
      <p:ext uri="{BB962C8B-B14F-4D97-AF65-F5344CB8AC3E}">
        <p14:creationId xmlns:p14="http://schemas.microsoft.com/office/powerpoint/2010/main" val="3418897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68957-B4B2-764E-9487-1D8821F0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Showers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7EBB62-901C-8144-AE95-C34783F0904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Cosmic rays will be the most abundant source of EM showers in the DUNE FD – mostly bremsstrahlung</a:t>
            </a:r>
          </a:p>
          <a:p>
            <a:r>
              <a:rPr lang="en-US" dirty="0"/>
              <a:t>Some 𝜋</a:t>
            </a:r>
            <a:r>
              <a:rPr lang="en-US" baseline="30000" dirty="0"/>
              <a:t>0</a:t>
            </a:r>
            <a:r>
              <a:rPr lang="en-US" dirty="0"/>
              <a:t>'s: 1300/module/year</a:t>
            </a:r>
          </a:p>
          <a:p>
            <a:r>
              <a:rPr lang="en-US" dirty="0"/>
              <a:t>Spectrum of EM energy loss is model dependent.</a:t>
            </a:r>
          </a:p>
          <a:p>
            <a:pPr lvl="1"/>
            <a:r>
              <a:rPr lang="en-US" dirty="0"/>
              <a:t>energy spectrum of cosmic rays entering detector not perfectly known</a:t>
            </a:r>
          </a:p>
          <a:p>
            <a:pPr lvl="1"/>
            <a:r>
              <a:rPr lang="en-US" dirty="0"/>
              <a:t>interactions of high-energy muons with argon atoms</a:t>
            </a:r>
          </a:p>
          <a:p>
            <a:endParaRPr lang="en-US" dirty="0"/>
          </a:p>
          <a:p>
            <a:r>
              <a:rPr lang="en-US" dirty="0" err="1"/>
              <a:t>Michels</a:t>
            </a:r>
            <a:r>
              <a:rPr lang="en-US" dirty="0"/>
              <a:t> from stopping muons (11000 stopping muons per module per year) can help constrain EM energy </a:t>
            </a:r>
            <a:r>
              <a:rPr lang="en-US" dirty="0" err="1"/>
              <a:t>reco</a:t>
            </a:r>
            <a:endParaRPr lang="en-US" dirty="0"/>
          </a:p>
          <a:p>
            <a:r>
              <a:rPr lang="en-US"/>
              <a:t>Delta rays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4601D-AF78-ED43-B0CA-F81EA4DD67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83BA7-5AD0-AD41-81F9-B6066F5E1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7099D-FF03-5A4A-BB06-B1BDA40D8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90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988E29-496E-3249-B720-2FF943DA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𝜋</a:t>
            </a:r>
            <a:r>
              <a:rPr lang="en-US" baseline="30000" dirty="0"/>
              <a:t>0</a:t>
            </a:r>
            <a:r>
              <a:rPr lang="en-US" dirty="0"/>
              <a:t> Invariant Mass </a:t>
            </a:r>
            <a:r>
              <a:rPr lang="en-US" dirty="0" err="1"/>
              <a:t>Reco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592CA-0237-AF48-B64B-C7F52A8E86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0481F-DE2B-8C44-A528-ED22A3010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61EE-7383-0A43-8067-CA2138D18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60952-36A2-E84C-888E-718E1BE1E4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752332"/>
            <a:ext cx="7168311" cy="4273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BEB3F5-C62E-974F-BCAB-F46544374BBD}"/>
              </a:ext>
            </a:extLst>
          </p:cNvPr>
          <p:cNvSpPr txBox="1"/>
          <p:nvPr/>
        </p:nvSpPr>
        <p:spPr>
          <a:xfrm>
            <a:off x="6901132" y="213935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ICARUS Collab.</a:t>
            </a:r>
          </a:p>
          <a:p>
            <a:r>
              <a:rPr lang="en-US" dirty="0"/>
              <a:t>arXiv:0812:2373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DF68B-285E-BE40-A892-41C04F7D9691}"/>
              </a:ext>
            </a:extLst>
          </p:cNvPr>
          <p:cNvSpPr txBox="1"/>
          <p:nvPr/>
        </p:nvSpPr>
        <p:spPr>
          <a:xfrm>
            <a:off x="7211683" y="3467819"/>
            <a:ext cx="1539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212 Candidate</a:t>
            </a:r>
          </a:p>
          <a:p>
            <a:r>
              <a:rPr lang="en-US" dirty="0"/>
              <a:t>Events, Pavia</a:t>
            </a:r>
          </a:p>
          <a:p>
            <a:r>
              <a:rPr lang="en-US" dirty="0"/>
              <a:t>Surface Run</a:t>
            </a:r>
          </a:p>
        </p:txBody>
      </p:sp>
    </p:spTree>
    <p:extLst>
      <p:ext uri="{BB962C8B-B14F-4D97-AF65-F5344CB8AC3E}">
        <p14:creationId xmlns:p14="http://schemas.microsoft.com/office/powerpoint/2010/main" val="4040914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3DC97-79A6-D84C-967E-BE12C11AFA54}"/>
              </a:ext>
            </a:extLst>
          </p:cNvPr>
          <p:cNvSpPr txBox="1"/>
          <p:nvPr/>
        </p:nvSpPr>
        <p:spPr>
          <a:xfrm>
            <a:off x="2640170" y="2524260"/>
            <a:ext cx="2705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273592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Muon Momentum from Multiple Scattering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Recent examples:</a:t>
            </a:r>
          </a:p>
          <a:p>
            <a:pPr lvl="1"/>
            <a:r>
              <a:rPr lang="en-GB" dirty="0"/>
              <a:t>ICARUS: </a:t>
            </a:r>
            <a:r>
              <a:rPr lang="en-GB" dirty="0">
                <a:hlinkClick r:id="rId2"/>
              </a:rPr>
              <a:t>https://arxiv.org/abs/1612.07715</a:t>
            </a:r>
            <a:r>
              <a:rPr lang="en-GB" dirty="0"/>
              <a:t>  </a:t>
            </a:r>
            <a:r>
              <a:rPr lang="en-GB" sz="1200" dirty="0"/>
              <a:t>(</a:t>
            </a:r>
            <a:r>
              <a:rPr lang="en-US" sz="1200" b="1" dirty="0"/>
              <a:t>JINST 12 (2017) no.04, P04010)</a:t>
            </a:r>
            <a:endParaRPr lang="en-GB" dirty="0"/>
          </a:p>
          <a:p>
            <a:pPr lvl="1"/>
            <a:r>
              <a:rPr lang="en-GB" dirty="0" err="1"/>
              <a:t>MicroBooNE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https://arxiv.org/abs/1703.06187</a:t>
            </a:r>
            <a:r>
              <a:rPr lang="en-GB" dirty="0"/>
              <a:t> </a:t>
            </a:r>
            <a:r>
              <a:rPr lang="en-GB" sz="1400" dirty="0"/>
              <a:t>(</a:t>
            </a:r>
            <a:r>
              <a:rPr lang="en-US" sz="1200" b="1" dirty="0"/>
              <a:t>JINST 12 (2017) no.10, P10010)</a:t>
            </a:r>
            <a:endParaRPr lang="en-GB" dirty="0"/>
          </a:p>
          <a:p>
            <a:pPr marL="274638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 DUNE FD module is 12 meters top to bottom, taller than </a:t>
            </a:r>
            <a:r>
              <a:rPr lang="en-GB" dirty="0" err="1"/>
              <a:t>MicroBooNE</a:t>
            </a:r>
            <a:r>
              <a:rPr lang="en-GB" dirty="0"/>
              <a:t> is long.  2.5 GeV muon or less will stop in DUNE.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85471-1AD6-134C-8BAC-E70F91FCC1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809" y="2780778"/>
            <a:ext cx="3655205" cy="2215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2F3D6-0BDE-5047-BC9B-D78CF7CA543A}"/>
              </a:ext>
            </a:extLst>
          </p:cNvPr>
          <p:cNvSpPr txBox="1"/>
          <p:nvPr/>
        </p:nvSpPr>
        <p:spPr>
          <a:xfrm>
            <a:off x="7064679" y="3043825"/>
            <a:ext cx="1713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Selected</a:t>
            </a:r>
          </a:p>
          <a:p>
            <a:r>
              <a:rPr lang="en-US" dirty="0"/>
              <a:t>beam neutrino-</a:t>
            </a:r>
          </a:p>
          <a:p>
            <a:r>
              <a:rPr lang="en-US" dirty="0"/>
              <a:t>induced muon</a:t>
            </a:r>
          </a:p>
          <a:p>
            <a:r>
              <a:rPr lang="en-US" dirty="0"/>
              <a:t>candidate tracks</a:t>
            </a:r>
          </a:p>
        </p:txBody>
      </p:sp>
    </p:spTree>
    <p:extLst>
      <p:ext uri="{BB962C8B-B14F-4D97-AF65-F5344CB8AC3E}">
        <p14:creationId xmlns:p14="http://schemas.microsoft.com/office/powerpoint/2010/main" val="52819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58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95125"/>
                </a:solidFill>
                <a:latin typeface="+mn-lt"/>
              </a:rPr>
              <a:t>Muon Flux at the 4850'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34" y="1188022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See </a:t>
            </a:r>
            <a:r>
              <a:rPr lang="en-US" sz="2000" dirty="0" err="1"/>
              <a:t>DocDB</a:t>
            </a:r>
            <a:r>
              <a:rPr lang="en-US" sz="2000" dirty="0"/>
              <a:t> 5505 for an approximate calculation based on </a:t>
            </a:r>
            <a:r>
              <a:rPr lang="en-US" sz="2000" dirty="0" err="1"/>
              <a:t>Vitaly</a:t>
            </a:r>
            <a:r>
              <a:rPr lang="en-US" sz="2000" dirty="0"/>
              <a:t> </a:t>
            </a:r>
            <a:r>
              <a:rPr lang="en-US" sz="2000" dirty="0" err="1"/>
              <a:t>Kudryavtsev</a:t>
            </a:r>
            <a:r>
              <a:rPr lang="en-US" sz="2000" dirty="0"/>
              <a:t>, Martin Richardson, J. Klinger, and Karl Warburton LBNE </a:t>
            </a:r>
            <a:r>
              <a:rPr lang="en-US" sz="2000" dirty="0" err="1"/>
              <a:t>DocDB</a:t>
            </a:r>
            <a:r>
              <a:rPr lang="en-US" sz="2000" dirty="0"/>
              <a:t> 9673-v1, and the calibration concept study document, DUNE </a:t>
            </a:r>
            <a:r>
              <a:rPr lang="en-US" sz="2000" dirty="0" err="1"/>
              <a:t>DocDB</a:t>
            </a:r>
            <a:r>
              <a:rPr lang="en-US" sz="2000" dirty="0"/>
              <a:t> 4769-v2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47" y="2715905"/>
            <a:ext cx="3087933" cy="3691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137" y="2647665"/>
            <a:ext cx="3171367" cy="3879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6459" y="3398293"/>
            <a:ext cx="2289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 4 cosmic rays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day per square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 at the 4850'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DocDB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4769)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Junk | Cosmic Rays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D8084-4B7B-BD42-A56C-9C513A882C01}"/>
              </a:ext>
            </a:extLst>
          </p:cNvPr>
          <p:cNvSpPr txBox="1"/>
          <p:nvPr/>
        </p:nvSpPr>
        <p:spPr>
          <a:xfrm>
            <a:off x="6722772" y="4971245"/>
            <a:ext cx="2155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Syst. Uncertainty</a:t>
            </a:r>
          </a:p>
          <a:p>
            <a:r>
              <a:rPr lang="en-US" dirty="0"/>
              <a:t>is ±20% in total rate.</a:t>
            </a:r>
          </a:p>
          <a:p>
            <a:r>
              <a:rPr lang="en-US" dirty="0"/>
              <a:t>Shapes are uncertain</a:t>
            </a:r>
          </a:p>
          <a:p>
            <a:r>
              <a:rPr lang="en-US" dirty="0"/>
              <a:t>too!</a:t>
            </a:r>
          </a:p>
        </p:txBody>
      </p:sp>
    </p:spTree>
    <p:extLst>
      <p:ext uri="{BB962C8B-B14F-4D97-AF65-F5344CB8AC3E}">
        <p14:creationId xmlns:p14="http://schemas.microsoft.com/office/powerpoint/2010/main" val="274892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Recombination vs Angle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9" y="1415034"/>
            <a:ext cx="8232771" cy="5070302"/>
          </a:xfrm>
        </p:spPr>
        <p:txBody>
          <a:bodyPr/>
          <a:lstStyle/>
          <a:p>
            <a:r>
              <a:rPr lang="en-GB" dirty="0"/>
              <a:t>Same analysis as the MIP scale analysis, except binned in</a:t>
            </a:r>
            <a:br>
              <a:rPr lang="en-GB" dirty="0"/>
            </a:br>
            <a:r>
              <a:rPr lang="en-GB" dirty="0"/>
              <a:t>the angle with respect to the electric field.</a:t>
            </a:r>
          </a:p>
          <a:p>
            <a:r>
              <a:rPr lang="en-GB" dirty="0"/>
              <a:t>Cosmic rays are depleted at horizontal angles</a:t>
            </a:r>
          </a:p>
          <a:p>
            <a:r>
              <a:rPr lang="en-GB" dirty="0"/>
              <a:t>Even rock muons from the beam are depleted at angles that point along the electric field.</a:t>
            </a:r>
          </a:p>
          <a:p>
            <a:r>
              <a:rPr lang="en-GB" dirty="0"/>
              <a:t>Energy spectrum of cosmic rays will depend on angle though!</a:t>
            </a:r>
          </a:p>
          <a:p>
            <a:r>
              <a:rPr lang="en-GB" dirty="0"/>
              <a:t>Need stopping muons if you want precise, absolute scale.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dirty="0" err="1"/>
              <a:t>Michels</a:t>
            </a:r>
            <a:r>
              <a:rPr lang="en-GB" dirty="0"/>
              <a:t> provide electron information, but are tricky – a fraction    the energy is scattered about in little deposits not connected to the track.  Should be do-able.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91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 err="1"/>
              <a:t>dE</a:t>
            </a:r>
            <a:r>
              <a:rPr lang="en-GB" sz="4400" dirty="0"/>
              <a:t>/dx Calibration with MIPs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27135" y="1113641"/>
            <a:ext cx="8232771" cy="5070302"/>
          </a:xfrm>
        </p:spPr>
        <p:txBody>
          <a:bodyPr/>
          <a:lstStyle/>
          <a:p>
            <a:r>
              <a:rPr lang="en-GB" sz="2000" dirty="0" err="1"/>
              <a:t>MicroBooNE</a:t>
            </a:r>
            <a:r>
              <a:rPr lang="en-GB" sz="2000" dirty="0"/>
              <a:t> has an analysis of the uniformity of detector response using tracks</a:t>
            </a:r>
          </a:p>
          <a:p>
            <a:r>
              <a:rPr lang="en-GB" sz="2000" dirty="0"/>
              <a:t>Need t</a:t>
            </a:r>
            <a:r>
              <a:rPr lang="en-GB" sz="2000" baseline="-25000" dirty="0"/>
              <a:t>0</a:t>
            </a:r>
            <a:r>
              <a:rPr lang="en-GB" sz="2000" dirty="0"/>
              <a:t>-tagged tracks</a:t>
            </a:r>
          </a:p>
          <a:p>
            <a:pPr lvl="1"/>
            <a:r>
              <a:rPr lang="en-GB" sz="1800" dirty="0"/>
              <a:t>shouldn't be a problem in the FD.  Tricky in </a:t>
            </a:r>
            <a:r>
              <a:rPr lang="en-GB" sz="1800" dirty="0" err="1"/>
              <a:t>ProtoDUNE</a:t>
            </a:r>
            <a:r>
              <a:rPr lang="en-GB" sz="1800" dirty="0"/>
              <a:t>-SP; even harder in </a:t>
            </a:r>
            <a:r>
              <a:rPr lang="en-GB" sz="1800" dirty="0" err="1"/>
              <a:t>ProtoDUNE</a:t>
            </a:r>
            <a:r>
              <a:rPr lang="en-GB" sz="1800" dirty="0"/>
              <a:t>-DP</a:t>
            </a:r>
          </a:p>
          <a:p>
            <a:r>
              <a:rPr lang="en-GB" sz="2000" dirty="0"/>
              <a:t>Absolute precision</a:t>
            </a:r>
            <a:br>
              <a:rPr lang="en-GB" sz="2000" dirty="0"/>
            </a:br>
            <a:r>
              <a:rPr lang="en-GB" sz="2000" dirty="0"/>
              <a:t>calibration of MIP</a:t>
            </a:r>
            <a:br>
              <a:rPr lang="en-GB" sz="2000" dirty="0"/>
            </a:br>
            <a:r>
              <a:rPr lang="en-GB" sz="2000" dirty="0"/>
              <a:t>scale complicated by the</a:t>
            </a:r>
            <a:br>
              <a:rPr lang="en-GB" sz="2000" dirty="0"/>
            </a:br>
            <a:r>
              <a:rPr lang="en-GB" sz="2000" dirty="0"/>
              <a:t>energy dependence and</a:t>
            </a:r>
            <a:br>
              <a:rPr lang="en-GB" sz="2000" dirty="0"/>
            </a:br>
            <a:r>
              <a:rPr lang="en-GB" sz="2000" dirty="0"/>
              <a:t>need to model the energy</a:t>
            </a:r>
            <a:br>
              <a:rPr lang="en-GB" sz="2000" dirty="0"/>
            </a:br>
            <a:r>
              <a:rPr lang="en-GB" sz="2000" dirty="0"/>
              <a:t>spectrum.</a:t>
            </a:r>
          </a:p>
          <a:p>
            <a:r>
              <a:rPr lang="en-GB" sz="2000" dirty="0"/>
              <a:t>Better measurement from</a:t>
            </a:r>
            <a:br>
              <a:rPr lang="en-GB" sz="2000" dirty="0"/>
            </a:br>
            <a:r>
              <a:rPr lang="en-GB" sz="2000" dirty="0"/>
              <a:t>stopping muons</a:t>
            </a:r>
            <a:br>
              <a:rPr lang="en-GB" sz="2000" dirty="0"/>
            </a:br>
            <a:r>
              <a:rPr lang="en-GB" sz="2000" b="1" dirty="0">
                <a:solidFill>
                  <a:srgbClr val="7030A0"/>
                </a:solidFill>
              </a:rPr>
              <a:t>30/day/10 </a:t>
            </a:r>
            <a:r>
              <a:rPr lang="en-GB" sz="2000" b="1" dirty="0" err="1">
                <a:solidFill>
                  <a:srgbClr val="7030A0"/>
                </a:solidFill>
              </a:rPr>
              <a:t>kt</a:t>
            </a:r>
            <a:r>
              <a:rPr lang="en-GB" sz="2000" b="1" dirty="0">
                <a:solidFill>
                  <a:srgbClr val="7030A0"/>
                </a:solidFill>
              </a:rPr>
              <a:t>  (</a:t>
            </a:r>
            <a:r>
              <a:rPr lang="en-GB" sz="2000" b="1" dirty="0" err="1">
                <a:solidFill>
                  <a:srgbClr val="7030A0"/>
                </a:solidFill>
              </a:rPr>
              <a:t>Sowjanya</a:t>
            </a:r>
            <a:r>
              <a:rPr lang="en-GB" sz="2000" b="1" dirty="0">
                <a:solidFill>
                  <a:srgbClr val="7030A0"/>
                </a:solidFill>
              </a:rPr>
              <a:t>)</a:t>
            </a:r>
            <a:br>
              <a:rPr lang="en-GB" sz="2000" b="1" dirty="0">
                <a:solidFill>
                  <a:srgbClr val="7030A0"/>
                </a:solidFill>
              </a:rPr>
            </a:br>
            <a:r>
              <a:rPr lang="en-GB" sz="2000" b="1" dirty="0" err="1">
                <a:solidFill>
                  <a:srgbClr val="7030A0"/>
                </a:solidFill>
              </a:rPr>
              <a:t>Michels</a:t>
            </a:r>
            <a:r>
              <a:rPr lang="en-GB" sz="2000" b="1" dirty="0">
                <a:solidFill>
                  <a:srgbClr val="7030A0"/>
                </a:solidFill>
              </a:rPr>
              <a:t> -&gt; stopping electron </a:t>
            </a:r>
            <a:r>
              <a:rPr lang="en-GB" sz="2000" b="1" dirty="0" err="1">
                <a:solidFill>
                  <a:srgbClr val="7030A0"/>
                </a:solidFill>
              </a:rPr>
              <a:t>dE</a:t>
            </a:r>
            <a:r>
              <a:rPr lang="en-GB" sz="2000" b="1" dirty="0">
                <a:solidFill>
                  <a:srgbClr val="7030A0"/>
                </a:solidFill>
              </a:rPr>
              <a:t>/dx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2027A-22EE-0847-A905-A90CDDAE0A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706" y="2990353"/>
            <a:ext cx="3493584" cy="2925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45ECDB-FC8F-8D47-9067-625412FFC0EE}"/>
              </a:ext>
            </a:extLst>
          </p:cNvPr>
          <p:cNvSpPr txBox="1"/>
          <p:nvPr/>
        </p:nvSpPr>
        <p:spPr>
          <a:xfrm>
            <a:off x="8062175" y="383790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Ingles</a:t>
            </a:r>
          </a:p>
        </p:txBody>
      </p:sp>
    </p:spTree>
    <p:extLst>
      <p:ext uri="{BB962C8B-B14F-4D97-AF65-F5344CB8AC3E}">
        <p14:creationId xmlns:p14="http://schemas.microsoft.com/office/powerpoint/2010/main" val="3468274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16F2-6684-074D-B894-31AA898A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Radial Expansion is a Weak Direction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1B93F-DF1F-6149-938A-F0DA66795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89083-3486-DA40-894A-6FB2CBCA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36FFC-5E88-0F4C-8C5B-F04FF9411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6BB14-65E9-844E-95CE-287D943A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30" y="1621765"/>
            <a:ext cx="5576861" cy="39681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1F04A-8297-8E49-A24A-A3F3AE739C81}"/>
              </a:ext>
            </a:extLst>
          </p:cNvPr>
          <p:cNvCxnSpPr>
            <a:cxnSpLocks/>
          </p:cNvCxnSpPr>
          <p:nvPr/>
        </p:nvCxnSpPr>
        <p:spPr>
          <a:xfrm flipV="1">
            <a:off x="3132452" y="3295290"/>
            <a:ext cx="2146913" cy="7891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7B5498-9E30-D54F-91B2-C224670D082F}"/>
              </a:ext>
            </a:extLst>
          </p:cNvPr>
          <p:cNvCxnSpPr>
            <a:cxnSpLocks/>
          </p:cNvCxnSpPr>
          <p:nvPr/>
        </p:nvCxnSpPr>
        <p:spPr>
          <a:xfrm>
            <a:off x="3132452" y="4101684"/>
            <a:ext cx="1957132" cy="332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790AB-C1A2-F74B-BEEB-18E9D934563F}"/>
              </a:ext>
            </a:extLst>
          </p:cNvPr>
          <p:cNvCxnSpPr>
            <a:cxnSpLocks/>
          </p:cNvCxnSpPr>
          <p:nvPr/>
        </p:nvCxnSpPr>
        <p:spPr>
          <a:xfrm flipH="1">
            <a:off x="2311880" y="4106409"/>
            <a:ext cx="803321" cy="1569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1D79D8-3DDA-994F-94AA-7F6FBE6CB7C0}"/>
              </a:ext>
            </a:extLst>
          </p:cNvPr>
          <p:cNvSpPr txBox="1"/>
          <p:nvPr/>
        </p:nvSpPr>
        <p:spPr>
          <a:xfrm>
            <a:off x="5523033" y="2731620"/>
            <a:ext cx="36829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Tracks from the center of</a:t>
            </a:r>
          </a:p>
          <a:p>
            <a:r>
              <a:rPr lang="en-US" sz="2400" dirty="0"/>
              <a:t>the detector don't constrain</a:t>
            </a:r>
          </a:p>
          <a:p>
            <a:r>
              <a:rPr lang="en-US" sz="2400" dirty="0"/>
              <a:t>the radial size of </a:t>
            </a:r>
          </a:p>
          <a:p>
            <a:r>
              <a:rPr lang="en-US" sz="2400" dirty="0"/>
              <a:t>the detector.</a:t>
            </a:r>
          </a:p>
          <a:p>
            <a:endParaRPr lang="en-US" sz="2400" dirty="0"/>
          </a:p>
          <a:p>
            <a:r>
              <a:rPr lang="en-US" sz="2400" dirty="0"/>
              <a:t>Expand the detector, and all</a:t>
            </a:r>
          </a:p>
          <a:p>
            <a:r>
              <a:rPr lang="en-US" sz="2400" dirty="0"/>
              <a:t>the hits still fit!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DBE8A-303B-B64F-9055-407BF51D38E9}"/>
              </a:ext>
            </a:extLst>
          </p:cNvPr>
          <p:cNvSpPr txBox="1"/>
          <p:nvPr/>
        </p:nvSpPr>
        <p:spPr>
          <a:xfrm>
            <a:off x="413596" y="5605516"/>
            <a:ext cx="161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Moles-</a:t>
            </a:r>
            <a:r>
              <a:rPr lang="en-US" sz="2400" dirty="0" err="1"/>
              <a:t>Valls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0438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05578-7089-DA42-9990-A26480406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30" y="1621765"/>
            <a:ext cx="5576861" cy="3968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A16F2-6684-074D-B894-31AA898A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 Constraint from </a:t>
            </a:r>
            <a:r>
              <a:rPr lang="en-US" dirty="0" err="1"/>
              <a:t>Cosmics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1B93F-DF1F-6149-938A-F0DA66795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89083-3486-DA40-894A-6FB2CBCA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36FFC-5E88-0F4C-8C5B-F04FF9411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1F04A-8297-8E49-A24A-A3F3AE739C81}"/>
              </a:ext>
            </a:extLst>
          </p:cNvPr>
          <p:cNvCxnSpPr>
            <a:cxnSpLocks/>
          </p:cNvCxnSpPr>
          <p:nvPr/>
        </p:nvCxnSpPr>
        <p:spPr>
          <a:xfrm flipH="1" flipV="1">
            <a:off x="2035834" y="2432649"/>
            <a:ext cx="1311215" cy="3657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1D79D8-3DDA-994F-94AA-7F6FBE6CB7C0}"/>
              </a:ext>
            </a:extLst>
          </p:cNvPr>
          <p:cNvSpPr txBox="1"/>
          <p:nvPr/>
        </p:nvSpPr>
        <p:spPr>
          <a:xfrm>
            <a:off x="5132133" y="3093929"/>
            <a:ext cx="40118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These tracks are no longer</a:t>
            </a:r>
          </a:p>
          <a:p>
            <a:r>
              <a:rPr lang="en-US" sz="2800" dirty="0"/>
              <a:t>straight when you expand</a:t>
            </a:r>
          </a:p>
          <a:p>
            <a:r>
              <a:rPr lang="en-US" sz="2800" dirty="0"/>
              <a:t>the detector.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DBE8A-303B-B64F-9055-407BF51D38E9}"/>
              </a:ext>
            </a:extLst>
          </p:cNvPr>
          <p:cNvSpPr txBox="1"/>
          <p:nvPr/>
        </p:nvSpPr>
        <p:spPr>
          <a:xfrm>
            <a:off x="430848" y="5709033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Moles-</a:t>
            </a:r>
            <a:r>
              <a:rPr lang="en-US" dirty="0" err="1"/>
              <a:t>Valls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10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1EA797-520D-A848-B927-7526BD71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Elaborate Example: CMS muon tracker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0005-6A1A-AC4E-A6EB-B662C8BFA5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C634C-B3CF-B14C-8945-336332612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24CD5-CB28-2E47-8139-C45745B41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FF3BDA-8331-984D-9FEE-B3479C66CCC2}"/>
              </a:ext>
            </a:extLst>
          </p:cNvPr>
          <p:cNvSpPr txBox="1"/>
          <p:nvPr/>
        </p:nvSpPr>
        <p:spPr>
          <a:xfrm>
            <a:off x="2546193" y="1225492"/>
            <a:ext cx="4737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arxiv.org</a:t>
            </a:r>
            <a:r>
              <a:rPr lang="en-US" sz="2800" dirty="0"/>
              <a:t>/abs/0911.4022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AF098-68BF-874B-8E07-A11F081D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96" y="2761388"/>
            <a:ext cx="8872538" cy="1607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BF2D3-6B5B-BB42-88EC-BBAD339A3078}"/>
              </a:ext>
            </a:extLst>
          </p:cNvPr>
          <p:cNvSpPr txBox="1"/>
          <p:nvPr/>
        </p:nvSpPr>
        <p:spPr>
          <a:xfrm>
            <a:off x="422790" y="1852732"/>
            <a:ext cx="7594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Essentially a sum of track-fit </a:t>
            </a:r>
            <a:r>
              <a:rPr lang="en-US" dirty="0" err="1"/>
              <a:t>chisquareds</a:t>
            </a:r>
            <a:r>
              <a:rPr lang="en-US" dirty="0"/>
              <a:t> as a function of alignment parameters</a:t>
            </a:r>
          </a:p>
          <a:p>
            <a:r>
              <a:rPr lang="en-US" dirty="0"/>
              <a:t>(offsets and angles).  Add to that survey constraints which keep the fit from</a:t>
            </a:r>
          </a:p>
          <a:p>
            <a:r>
              <a:rPr lang="en-US" dirty="0"/>
              <a:t>wandering off in "loose" directions.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EBE75-D2A0-D446-98A5-BF4A4C432F56}"/>
              </a:ext>
            </a:extLst>
          </p:cNvPr>
          <p:cNvSpPr txBox="1"/>
          <p:nvPr/>
        </p:nvSpPr>
        <p:spPr>
          <a:xfrm>
            <a:off x="391800" y="4644644"/>
            <a:ext cx="75613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total </a:t>
            </a:r>
            <a:r>
              <a:rPr lang="en-US" sz="1600" dirty="0" err="1"/>
              <a:t>chisquared</a:t>
            </a:r>
            <a:r>
              <a:rPr lang="en-US" sz="1600" dirty="0"/>
              <a:t> is quadratic in its parameters and minimizing it is a matrix inversion.</a:t>
            </a:r>
          </a:p>
          <a:p>
            <a:r>
              <a:rPr lang="en-US" sz="1600" dirty="0"/>
              <a:t>Another method in the paper uses non-Gaussian constraints and runs MINUIT.</a:t>
            </a:r>
          </a:p>
          <a:p>
            <a:r>
              <a:rPr lang="en-US" sz="1600" dirty="0"/>
              <a:t>Some hints at selecting well-formed track segments may be clues of things we have to</a:t>
            </a:r>
          </a:p>
          <a:p>
            <a:r>
              <a:rPr lang="en-US" sz="1600" dirty="0"/>
              <a:t>do too.</a:t>
            </a:r>
          </a:p>
          <a:p>
            <a:r>
              <a:rPr lang="en-US" sz="1600" dirty="0"/>
              <a:t>This example has only two displacements and two angles per rigid detector piece due to </a:t>
            </a:r>
            <a:br>
              <a:rPr lang="en-US" sz="1600" dirty="0"/>
            </a:br>
            <a:r>
              <a:rPr lang="en-US" sz="1600" dirty="0"/>
              <a:t>the strip geometry.  We'll probably do ours in 3D.</a:t>
            </a:r>
          </a:p>
        </p:txBody>
      </p:sp>
    </p:spTree>
    <p:extLst>
      <p:ext uri="{BB962C8B-B14F-4D97-AF65-F5344CB8AC3E}">
        <p14:creationId xmlns:p14="http://schemas.microsoft.com/office/powerpoint/2010/main" val="11744995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-277813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95125"/>
                </a:solidFill>
                <a:latin typeface="+mn-lt"/>
              </a:rPr>
              <a:t>Local vs. Global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100"/>
            <a:ext cx="7886700" cy="4351338"/>
          </a:xfrm>
        </p:spPr>
        <p:txBody>
          <a:bodyPr/>
          <a:lstStyle/>
          <a:p>
            <a:r>
              <a:rPr lang="en-US" dirty="0"/>
              <a:t>We measure gap offsets in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 easily.</a:t>
            </a:r>
          </a:p>
          <a:p>
            <a:r>
              <a:rPr lang="en-US" dirty="0"/>
              <a:t>But muons only sample a small amount of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z</a:t>
            </a:r>
            <a:r>
              <a:rPr lang="en-US" dirty="0"/>
              <a:t> at a time </a:t>
            </a:r>
            <a:r>
              <a:rPr lang="mr-IN" dirty="0"/>
              <a:t>–</a:t>
            </a:r>
            <a:r>
              <a:rPr lang="en-US" dirty="0"/>
              <a:t> mostly travel in the </a:t>
            </a:r>
            <a:r>
              <a:rPr lang="en-US" i="1" dirty="0"/>
              <a:t>y</a:t>
            </a:r>
            <a:r>
              <a:rPr lang="en-US" dirty="0"/>
              <a:t> direction.</a:t>
            </a:r>
          </a:p>
          <a:p>
            <a:r>
              <a:rPr lang="en-US" dirty="0"/>
              <a:t>How to tell these kinds of distortions apart with </a:t>
            </a:r>
            <a:r>
              <a:rPr lang="en-US" dirty="0" err="1"/>
              <a:t>cosmics</a:t>
            </a:r>
            <a:r>
              <a:rPr lang="en-US" dirty="0"/>
              <a:t>?  Cosmic rays sample local patches of (</a:t>
            </a:r>
            <a:r>
              <a:rPr lang="en-US" i="1" dirty="0" err="1"/>
              <a:t>x,z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and are best at seeing step discontinuities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988" y="4071938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2763" y="4210050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826" y="436245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8038" y="445770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1372512">
            <a:off x="5067301" y="5167315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21372512">
            <a:off x="3062289" y="5162551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21372512">
            <a:off x="7048501" y="5162549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21372512">
            <a:off x="1038226" y="5153026"/>
            <a:ext cx="1985962" cy="128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638" y="5815012"/>
            <a:ext cx="471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APA's viewed from top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 distortions exaggerated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85775" y="4214813"/>
            <a:ext cx="0" cy="6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6725" y="4824414"/>
            <a:ext cx="661988" cy="4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2888" y="42005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188" y="479583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z</a:t>
            </a:r>
          </a:p>
        </p:txBody>
      </p:sp>
      <p:sp>
        <p:nvSpPr>
          <p:cNvPr id="25" name="Oval 24"/>
          <p:cNvSpPr/>
          <p:nvPr/>
        </p:nvSpPr>
        <p:spPr>
          <a:xfrm>
            <a:off x="2528888" y="3757613"/>
            <a:ext cx="1028700" cy="9715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85938" y="705802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A </a:t>
            </a:r>
          </a:p>
        </p:txBody>
      </p:sp>
      <p:sp>
        <p:nvSpPr>
          <p:cNvPr id="27" name="Oval 26"/>
          <p:cNvSpPr/>
          <p:nvPr/>
        </p:nvSpPr>
        <p:spPr>
          <a:xfrm>
            <a:off x="2524125" y="4795838"/>
            <a:ext cx="1028700" cy="9715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0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7140"/>
            <a:ext cx="4953000" cy="26447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6/18/19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T. Junk | Cosmic Rays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APA Alignment Pin and Slot</a:t>
            </a:r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189282" y="2124406"/>
            <a:ext cx="8232771" cy="5070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marR="0" lvl="1" indent="-26517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ProtoDUNE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-SP 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049" y="4857086"/>
            <a:ext cx="70149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Provides a One-Dimensional Position Constraint (X but not Y or Z, unless they are locking).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Provides a One-Dimensional Angular constraint if the slot is tight (roll in the above picture)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A series of pins provides an additional angular constraint (pitch)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On the figure above, roll and pitch are constrained but not yaw.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Manufacturing tolerances:  With the pins engaged, wires can still be offset in ways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we can measure.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35-ton Prototype was assembled without Alignment pins and slots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40372" y="990600"/>
            <a:ext cx="1219200" cy="1283732"/>
            <a:chOff x="7315200" y="1447800"/>
            <a:chExt cx="1219200" cy="1283732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543800" y="1447800"/>
              <a:ext cx="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43800" y="2438400"/>
              <a:ext cx="990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15200" y="14478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Geneva" charset="0"/>
                  <a:cs typeface="+mn-cs"/>
                </a:rPr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29600" y="2362200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Geneva" charset="0"/>
                  <a:cs typeface="+mn-cs"/>
                </a:rPr>
                <a:t>z</a:t>
              </a:r>
            </a:p>
          </p:txBody>
        </p:sp>
      </p:grpSp>
      <p:pic>
        <p:nvPicPr>
          <p:cNvPr id="1026" name="Picture 2" descr="mage result for folding wood panel scre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121" y="1728788"/>
            <a:ext cx="3058853" cy="305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7875" y="1157288"/>
            <a:ext cx="282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Hopefully constrain this sort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t>of distortion</a:t>
            </a:r>
          </a:p>
        </p:txBody>
      </p:sp>
    </p:spTree>
    <p:extLst>
      <p:ext uri="{BB962C8B-B14F-4D97-AF65-F5344CB8AC3E}">
        <p14:creationId xmlns:p14="http://schemas.microsoft.com/office/powerpoint/2010/main" val="1041591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Hits on the Outer 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Electric field drifts electrons away from the APA, towards the cryostat wall</a:t>
            </a:r>
          </a:p>
          <a:p>
            <a:r>
              <a:rPr lang="en-US" dirty="0"/>
              <a:t>Hits made inside the wire planes will still be there, but they will have different pulse shapes (asymmetric induction-plane signals)</a:t>
            </a:r>
          </a:p>
          <a:p>
            <a:r>
              <a:rPr lang="en-US" dirty="0"/>
              <a:t>Samples of these hits can be selected for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758380"/>
            <a:ext cx="1828800" cy="2073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3581400"/>
            <a:ext cx="343364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US"/>
              <a:t>  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581400" y="4953000"/>
            <a:ext cx="5334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95600" y="4876800"/>
            <a:ext cx="609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895600" y="4876800"/>
            <a:ext cx="4572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537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Support Combs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295" y="1520456"/>
            <a:ext cx="5235300" cy="2807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82" y="4455042"/>
            <a:ext cx="8857662" cy="84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610" y="1169582"/>
            <a:ext cx="675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 combs placed so that the maximum unsupported run is 1.6 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2360" y="2870791"/>
            <a:ext cx="1541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-SP</a:t>
            </a:r>
          </a:p>
          <a:p>
            <a:r>
              <a:rPr lang="en-US" dirty="0"/>
              <a:t>TDR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167423"/>
            <a:ext cx="8836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Ed. comment:  Thermal expansion of comb vs. APA frame could cause deviations larger than </a:t>
            </a:r>
          </a:p>
          <a:p>
            <a:r>
              <a:rPr lang="en-US" dirty="0"/>
              <a:t>150 microns</a:t>
            </a:r>
          </a:p>
        </p:txBody>
      </p:sp>
    </p:spTree>
    <p:extLst>
      <p:ext uri="{BB962C8B-B14F-4D97-AF65-F5344CB8AC3E}">
        <p14:creationId xmlns:p14="http://schemas.microsoft.com/office/powerpoint/2010/main" val="2388346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7178-6766-A349-82CA-FF8088A3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Cage Beams and Wire Support Combs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EB071-01BB-AB41-9591-0CAE8477284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537644" y="1001708"/>
            <a:ext cx="8232771" cy="50703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805F-9D48-1C4C-8937-21CDBEE911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1/14/19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072BA-9B5E-6A46-97B0-6940EA42E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9128E-6602-964F-98F7-A5407548A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D3B49-39FB-7C4E-BC4B-D53833A9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857" y="1544237"/>
            <a:ext cx="6099294" cy="46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2D2AD-8679-E74E-B2D4-5957457D5430}"/>
              </a:ext>
            </a:extLst>
          </p:cNvPr>
          <p:cNvSpPr txBox="1"/>
          <p:nvPr/>
        </p:nvSpPr>
        <p:spPr>
          <a:xfrm>
            <a:off x="7719646" y="2426677"/>
            <a:ext cx="12352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Kevin</a:t>
            </a:r>
          </a:p>
          <a:p>
            <a:r>
              <a:rPr lang="en-US" dirty="0"/>
              <a:t>Wood's</a:t>
            </a:r>
          </a:p>
          <a:p>
            <a:r>
              <a:rPr lang="en-US" dirty="0"/>
              <a:t>Collab</a:t>
            </a:r>
          </a:p>
          <a:p>
            <a:r>
              <a:rPr lang="en-US" dirty="0"/>
              <a:t>Meeting</a:t>
            </a:r>
          </a:p>
          <a:p>
            <a:r>
              <a:rPr lang="en-US" dirty="0"/>
              <a:t>Talk</a:t>
            </a:r>
          </a:p>
          <a:p>
            <a:r>
              <a:rPr lang="en-US" dirty="0"/>
              <a:t>Sep 2018</a:t>
            </a:r>
          </a:p>
        </p:txBody>
      </p:sp>
    </p:spTree>
    <p:extLst>
      <p:ext uri="{BB962C8B-B14F-4D97-AF65-F5344CB8AC3E}">
        <p14:creationId xmlns:p14="http://schemas.microsoft.com/office/powerpoint/2010/main" val="244707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58" y="-8597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95125"/>
                </a:solidFill>
                <a:latin typeface="+mn-lt"/>
              </a:rPr>
              <a:t>Fraction of Showering Muons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06" y="1313561"/>
            <a:ext cx="7886700" cy="4351338"/>
          </a:xfrm>
        </p:spPr>
        <p:txBody>
          <a:bodyPr/>
          <a:lstStyle/>
          <a:p>
            <a:r>
              <a:rPr lang="en-US" dirty="0"/>
              <a:t>No-shower cut:  Critical Energy (energy at which radiative effects are more important than ionization) is 485 GeV in </a:t>
            </a:r>
            <a:r>
              <a:rPr lang="en-US" dirty="0" err="1"/>
              <a:t>LAr</a:t>
            </a:r>
            <a:r>
              <a:rPr lang="en-US" dirty="0"/>
              <a:t>.  log</a:t>
            </a:r>
            <a:r>
              <a:rPr lang="en-US" baseline="-25000" dirty="0"/>
              <a:t>10</a:t>
            </a:r>
            <a:r>
              <a:rPr lang="en-US" dirty="0"/>
              <a:t>(485) = 2.7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806" y="2687620"/>
            <a:ext cx="5227094" cy="313040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Junk | Cosmic Rays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DD03B-38D5-7A46-ADC8-E53A1F217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539" y="3697357"/>
            <a:ext cx="28238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Vitaly's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plot was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muons per GeV (linear)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 log scale (!)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 that 60% of muons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don't shower significantly.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5792724" y="3169920"/>
            <a:ext cx="0" cy="2324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595" y="5903596"/>
            <a:ext cx="746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MUSUN Generator-Level Run: prodMUSUN_DUNE10kt.fcl with 100000 events</a:t>
            </a:r>
          </a:p>
        </p:txBody>
      </p:sp>
    </p:spTree>
    <p:extLst>
      <p:ext uri="{BB962C8B-B14F-4D97-AF65-F5344CB8AC3E}">
        <p14:creationId xmlns:p14="http://schemas.microsoft.com/office/powerpoint/2010/main" val="18838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E20819-4E94-FC42-BC6B-D7396FA1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5540"/>
            <a:ext cx="8686800" cy="427877"/>
          </a:xfrm>
        </p:spPr>
        <p:txBody>
          <a:bodyPr/>
          <a:lstStyle/>
          <a:p>
            <a:r>
              <a:rPr lang="en-US" sz="2400" dirty="0"/>
              <a:t>Rates For One DUNE Far Detector Module (SP)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AE12-86AA-7B48-96EE-F2816C2BB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1/29/19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E5C25-0A01-424A-A222-EDB826B4A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T. Junk | TPC Alignment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F645-CB0C-DA4D-995E-ADBFFD61E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85846-F23A-8E4B-A61C-BEE6DDFD16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1144"/>
            <a:ext cx="9144000" cy="3831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9D0BD-B346-9B4B-9A4A-A44B12DC1833}"/>
              </a:ext>
            </a:extLst>
          </p:cNvPr>
          <p:cNvSpPr txBox="1"/>
          <p:nvPr/>
        </p:nvSpPr>
        <p:spPr>
          <a:xfrm>
            <a:off x="304800" y="5791200"/>
            <a:ext cx="678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studies like checking for dead channels can use looser selections.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04B29-3EF2-FF4C-83C9-945E2309F5E5}"/>
              </a:ext>
            </a:extLst>
          </p:cNvPr>
          <p:cNvSpPr txBox="1"/>
          <p:nvPr/>
        </p:nvSpPr>
        <p:spPr>
          <a:xfrm>
            <a:off x="524256" y="5230368"/>
            <a:ext cx="813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Collection-plane channels get hit 10x per day.  Induction-plane channels are hit more.</a:t>
            </a:r>
          </a:p>
        </p:txBody>
      </p:sp>
    </p:spTree>
    <p:extLst>
      <p:ext uri="{BB962C8B-B14F-4D97-AF65-F5344CB8AC3E}">
        <p14:creationId xmlns:p14="http://schemas.microsoft.com/office/powerpoint/2010/main" val="353751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450" y="157718"/>
            <a:ext cx="8229600" cy="647102"/>
          </a:xfrm>
        </p:spPr>
        <p:txBody>
          <a:bodyPr>
            <a:noAutofit/>
          </a:bodyPr>
          <a:lstStyle/>
          <a:p>
            <a:r>
              <a:rPr lang="en-GB" sz="3600" dirty="0"/>
              <a:t>Validating/Fixing the Channel Map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289437" y="738886"/>
            <a:ext cx="8232771" cy="5070302"/>
          </a:xfrm>
        </p:spPr>
        <p:txBody>
          <a:bodyPr/>
          <a:lstStyle/>
          <a:p>
            <a:r>
              <a:rPr lang="en-GB" sz="1600" dirty="0"/>
              <a:t>Some flaws in the channel map are obvious once you have straight tracks.</a:t>
            </a:r>
          </a:p>
          <a:p>
            <a:r>
              <a:rPr lang="en-GB" sz="1600" dirty="0"/>
              <a:t>Example from 35-ton running: even and odd collection-plane channels were swapped (ribbon cable?)</a:t>
            </a:r>
          </a:p>
          <a:p>
            <a:r>
              <a:rPr lang="en-GB" sz="1600" dirty="0"/>
              <a:t>Not the only possible flaw.  If we get all the channels backwards, straight tracks may still look straight.</a:t>
            </a:r>
          </a:p>
          <a:p>
            <a:r>
              <a:rPr lang="en-GB" sz="1600" dirty="0"/>
              <a:t>Swap U and V views – can test with timing.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83708A-A148-B04E-BAC1-D1BF5D309812}"/>
              </a:ext>
            </a:extLst>
          </p:cNvPr>
          <p:cNvGrpSpPr/>
          <p:nvPr/>
        </p:nvGrpSpPr>
        <p:grpSpPr>
          <a:xfrm>
            <a:off x="1500367" y="2676988"/>
            <a:ext cx="6489989" cy="2284442"/>
            <a:chOff x="1185915" y="3043256"/>
            <a:chExt cx="6489989" cy="22844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698C65-714D-814A-84DB-D1B33B470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6544" y="3043256"/>
              <a:ext cx="6309360" cy="190901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AD902A8-61AE-3848-A543-87CAAD473ABA}"/>
                </a:ext>
              </a:extLst>
            </p:cNvPr>
            <p:cNvSpPr txBox="1"/>
            <p:nvPr/>
          </p:nvSpPr>
          <p:spPr>
            <a:xfrm>
              <a:off x="5666704" y="4958366"/>
              <a:ext cx="177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Number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D7932C-3184-3B4D-B497-F64CC338B8A8}"/>
                </a:ext>
              </a:extLst>
            </p:cNvPr>
            <p:cNvSpPr txBox="1"/>
            <p:nvPr/>
          </p:nvSpPr>
          <p:spPr>
            <a:xfrm rot="16200000">
              <a:off x="1094704" y="3258356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Tick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0280C6-6CC4-BC4A-A233-D5480316ADBE}"/>
              </a:ext>
            </a:extLst>
          </p:cNvPr>
          <p:cNvSpPr txBox="1"/>
          <p:nvPr/>
        </p:nvSpPr>
        <p:spPr>
          <a:xfrm>
            <a:off x="37596" y="4937760"/>
            <a:ext cx="9106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ProtoDUNE</a:t>
            </a:r>
            <a:r>
              <a:rPr lang="en-US" dirty="0"/>
              <a:t>-SP channel map was correct on Day 1 of operations due to good communication</a:t>
            </a:r>
          </a:p>
          <a:p>
            <a:r>
              <a:rPr lang="en-US" dirty="0"/>
              <a:t>and hard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DUNE FD-SP map is likely just a scale-up.  Cable swaps like this may be unlikely (all boards)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days of cosmic ray data should suffice for this and also spot dead channels that</a:t>
            </a:r>
            <a:br>
              <a:rPr lang="en-US" dirty="0"/>
            </a:br>
            <a:r>
              <a:rPr lang="en-US" dirty="0"/>
              <a:t>stay dead.  Intermittent channels are more difficult.</a:t>
            </a:r>
          </a:p>
        </p:txBody>
      </p:sp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D5D2-04D2-5643-9AAA-B8013D0E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Staging Cosmic-Ray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23C8A-6323-304C-86A2-B79CBAF6F31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Cosmic ray rates are low at the 4850' level.  10x per collection-plane wire per day.</a:t>
            </a:r>
          </a:p>
          <a:p>
            <a:r>
              <a:rPr lang="en-US" sz="2000" dirty="0"/>
              <a:t>For rapid measurements and stability checks, we will have to loosen up cuts.  E.g. use photon detector timing to locate an event in </a:t>
            </a:r>
            <a:r>
              <a:rPr lang="en-US" sz="2000" i="1" dirty="0"/>
              <a:t>x</a:t>
            </a:r>
            <a:r>
              <a:rPr lang="en-US" sz="2000" dirty="0"/>
              <a:t> and not rely on anode-cathode piercing tracks</a:t>
            </a:r>
          </a:p>
          <a:p>
            <a:r>
              <a:rPr lang="en-US" sz="2000" dirty="0"/>
              <a:t>Some measurements can be done inclusively by assuming uniformity of the detector.</a:t>
            </a:r>
          </a:p>
          <a:p>
            <a:pPr lvl="1"/>
            <a:r>
              <a:rPr lang="en-US" sz="1800" dirty="0"/>
              <a:t>e.g. assume lifetime is the same everywhere – get a number within an hour.</a:t>
            </a:r>
          </a:p>
          <a:p>
            <a:pPr lvl="1"/>
            <a:r>
              <a:rPr lang="en-US" sz="1800" dirty="0"/>
              <a:t>Relax the assumption to get a more differential measurement takes more data.</a:t>
            </a:r>
          </a:p>
          <a:p>
            <a:r>
              <a:rPr lang="en-US" sz="2000" dirty="0"/>
              <a:t>Looking at average hit response on a channel takes a few days' data.  Looking along length for shadows of other wires takes thousands of times more data.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AA38D-A2B6-AD44-8B49-CC83115EC0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6/18/19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1F05-7BD3-5245-B01A-00933E5F6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Junk | Cosmic Rays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FFC5-4DE8-A846-AEBD-B1E835C56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05856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CD44EC5E-8246-EA4A-AAC0-EB7A988924E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B05E0461-BBAD-A548-B3E6-564AA407DFF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6.xml><?xml version="1.0" encoding="utf-8"?>
<a:theme xmlns:a="http://schemas.openxmlformats.org/drawingml/2006/main" name="1_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CD44EC5E-8246-EA4A-AAC0-EB7A988924E2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B05E0461-BBAD-A548-B3E6-564AA407DFF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3033</Words>
  <Application>Microsoft Macintosh PowerPoint</Application>
  <PresentationFormat>On-screen Show (4:3)</PresentationFormat>
  <Paragraphs>569</Paragraphs>
  <Slides>59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59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Comic Sans MS</vt:lpstr>
      <vt:lpstr>Helvetica</vt:lpstr>
      <vt:lpstr>Lucida Grande</vt:lpstr>
      <vt:lpstr>Symbol</vt:lpstr>
      <vt:lpstr>Times</vt:lpstr>
      <vt:lpstr>Times New Roman</vt:lpstr>
      <vt:lpstr>Wingdings</vt:lpstr>
      <vt:lpstr>Dune Template_051215</vt:lpstr>
      <vt:lpstr>LBNF Content-Footer Theme</vt:lpstr>
      <vt:lpstr>Office Theme</vt:lpstr>
      <vt:lpstr>1_Office Theme</vt:lpstr>
      <vt:lpstr>FNAL_TemplateMac_060514</vt:lpstr>
      <vt:lpstr>1_Dune Template_051215</vt:lpstr>
      <vt:lpstr>2_Office Theme</vt:lpstr>
      <vt:lpstr>1_LBNF Content-Footer Theme</vt:lpstr>
      <vt:lpstr>DUNE Far Detector Calibration with Cosmic Rays</vt:lpstr>
      <vt:lpstr>Early Years of DUNE</vt:lpstr>
      <vt:lpstr>Uses of Cosmic Rays</vt:lpstr>
      <vt:lpstr>Uses of Cosmic Rays</vt:lpstr>
      <vt:lpstr>Muon Flux at the 4850' Level</vt:lpstr>
      <vt:lpstr>Fraction of Showering Muons </vt:lpstr>
      <vt:lpstr>Rates For One DUNE Far Detector Module (SP)</vt:lpstr>
      <vt:lpstr>Validating/Fixing the Channel Map</vt:lpstr>
      <vt:lpstr>Staging Cosmic-Ray Measurements</vt:lpstr>
      <vt:lpstr>Lifetime Measurement</vt:lpstr>
      <vt:lpstr>ICARUS Lifetime Measurement</vt:lpstr>
      <vt:lpstr>Precision of Lifetime Measurement</vt:lpstr>
      <vt:lpstr>Impurity Contour and Velocity @ Z=0</vt:lpstr>
      <vt:lpstr>Velocity Streamlines</vt:lpstr>
      <vt:lpstr>Pulse Shape Measurement</vt:lpstr>
      <vt:lpstr>MicroBooNE Example – Calibrating Pulse Shapes</vt:lpstr>
      <vt:lpstr>An Event in ProtoDUNE-SP</vt:lpstr>
      <vt:lpstr>ProtoDUNE-SP Electron Diverter Field Predictions</vt:lpstr>
      <vt:lpstr>Passive Diverters or No Diverters</vt:lpstr>
      <vt:lpstr>Calibrating Response in Gaps</vt:lpstr>
      <vt:lpstr>dQ/dx uniformity near gaps</vt:lpstr>
      <vt:lpstr>Ajib's Median dQ/dx Z plane (y,z)</vt:lpstr>
      <vt:lpstr>PowerPoint Presentation</vt:lpstr>
      <vt:lpstr>PowerPoint Presentation</vt:lpstr>
      <vt:lpstr>PowerPoint Presentation</vt:lpstr>
      <vt:lpstr>Average dQ/dx vs Y</vt:lpstr>
      <vt:lpstr>Ajib Paudel found the CPA pattern in his dQ/dx analysis</vt:lpstr>
      <vt:lpstr>Need for Faster Monitoring</vt:lpstr>
      <vt:lpstr>PowerPoint Presentation</vt:lpstr>
      <vt:lpstr>Alignment</vt:lpstr>
      <vt:lpstr>"Strong" Directions in DUNE</vt:lpstr>
      <vt:lpstr>Alignment results – ProtoDUNE-SP</vt:lpstr>
      <vt:lpstr>Vertical Gap Measurement Precision: 35-ton experience</vt:lpstr>
      <vt:lpstr>Measuring Angles</vt:lpstr>
      <vt:lpstr>Examples of "Weak" Directions (ATLAS alignment)</vt:lpstr>
      <vt:lpstr>Difficult Distortions to Constrain</vt:lpstr>
      <vt:lpstr>PowerPoint Presentation</vt:lpstr>
      <vt:lpstr>Estimate of Uncertainty on t0</vt:lpstr>
      <vt:lpstr>Outer APA's Contribution (ProtoDUNE-SP) and FD</vt:lpstr>
      <vt:lpstr>PowerPoint Presentation</vt:lpstr>
      <vt:lpstr>PowerPoint Presentation</vt:lpstr>
      <vt:lpstr>A Track in ProtoDUNE-SP that runs along U Wires</vt:lpstr>
      <vt:lpstr>We can learn from big showers</vt:lpstr>
      <vt:lpstr>Space Charge</vt:lpstr>
      <vt:lpstr>More Speculative:  EM Showers</vt:lpstr>
      <vt:lpstr>EM Showers</vt:lpstr>
      <vt:lpstr>ICARUS 𝜋0 Invariant Mass Reco</vt:lpstr>
      <vt:lpstr>PowerPoint Presentation</vt:lpstr>
      <vt:lpstr>Muon Momentum from Multiple Scattering</vt:lpstr>
      <vt:lpstr>Recombination vs Angle</vt:lpstr>
      <vt:lpstr>dE/dx Calibration with MIPs</vt:lpstr>
      <vt:lpstr>Example:  Radial Expansion is a Weak Direction</vt:lpstr>
      <vt:lpstr>Extra Constraint from Cosmics</vt:lpstr>
      <vt:lpstr>An Elaborate Example: CMS muon tracker</vt:lpstr>
      <vt:lpstr>Local vs. Global Alignment</vt:lpstr>
      <vt:lpstr>PowerPoint Presentation</vt:lpstr>
      <vt:lpstr>Hits on the Outer Side</vt:lpstr>
      <vt:lpstr>Wire Support Combs</vt:lpstr>
      <vt:lpstr>Field Cage Beams and Wire Support Combs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Far Detector Calibration with Cosmic Rays</dc:title>
  <dc:creator>Thomas R Junk</dc:creator>
  <cp:lastModifiedBy>Thomas R Junk</cp:lastModifiedBy>
  <cp:revision>28</cp:revision>
  <cp:lastPrinted>2019-06-13T19:47:53Z</cp:lastPrinted>
  <dcterms:created xsi:type="dcterms:W3CDTF">2019-06-12T23:33:38Z</dcterms:created>
  <dcterms:modified xsi:type="dcterms:W3CDTF">2019-06-13T19:58:31Z</dcterms:modified>
</cp:coreProperties>
</file>