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442" r:id="rId5"/>
    <p:sldId id="448" r:id="rId6"/>
    <p:sldId id="451" r:id="rId7"/>
    <p:sldId id="450" r:id="rId8"/>
    <p:sldId id="452" r:id="rId9"/>
    <p:sldId id="454" r:id="rId10"/>
    <p:sldId id="453" r:id="rId11"/>
    <p:sldId id="455" r:id="rId12"/>
    <p:sldId id="445" r:id="rId13"/>
    <p:sldId id="446" r:id="rId14"/>
    <p:sldId id="447" r:id="rId15"/>
    <p:sldId id="456" r:id="rId16"/>
    <p:sldId id="443" r:id="rId17"/>
    <p:sldId id="444" r:id="rId18"/>
    <p:sldId id="440" r:id="rId19"/>
  </p:sldIdLst>
  <p:sldSz cx="9144000" cy="6858000" type="screen4x3"/>
  <p:notesSz cx="6950075" cy="923607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E699"/>
    <a:srgbClr val="FFFFCC"/>
    <a:srgbClr val="FFCC00"/>
    <a:srgbClr val="FFFFFF"/>
    <a:srgbClr val="0093BE"/>
    <a:srgbClr val="64BCD9"/>
    <a:srgbClr val="5A5A5A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55" autoAdjust="0"/>
    <p:restoredTop sz="87081" autoAdjust="0"/>
  </p:normalViewPr>
  <p:slideViewPr>
    <p:cSldViewPr snapToObjects="1" showGuides="1">
      <p:cViewPr varScale="1">
        <p:scale>
          <a:sx n="114" d="100"/>
          <a:sy n="114" d="100"/>
        </p:scale>
        <p:origin x="1122" y="96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11/06/2019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11/06/2019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 | MM System | H. Song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 | MM System | H. Song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 | MM System | H. Song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 | MM System | H. Song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 | MM System | H. Song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 | MM System | H. Song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 | MM System | H. Song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.com/pdf/manuals/375476c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.com/en-us/support/model.pxie-4300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6DD2-06F9-40CD-A686-0291215294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Quench Antenna Status and Plan </a:t>
            </a:r>
            <a:br>
              <a:rPr lang="en-US" dirty="0"/>
            </a:br>
            <a:r>
              <a:rPr lang="en-US" dirty="0"/>
              <a:t>in AUP MQXFAP 1b Magnet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D3784-422B-44E3-9241-F856861CFE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H. Song, Sonny, J. Muratore, P. Joshi</a:t>
            </a:r>
          </a:p>
          <a:p>
            <a:r>
              <a:rPr lang="en-US" dirty="0"/>
              <a:t>For AUP quench antenna coordination efforts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65F82-5273-4E56-AE18-FF8840D951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6/10/2019</a:t>
            </a:r>
          </a:p>
        </p:txBody>
      </p:sp>
    </p:spTree>
    <p:extLst>
      <p:ext uri="{BB962C8B-B14F-4D97-AF65-F5344CB8AC3E}">
        <p14:creationId xmlns:p14="http://schemas.microsoft.com/office/powerpoint/2010/main" val="309260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CBB92-4F61-4BCD-87BC-2A3010A2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94907-3500-446C-89A9-2DA0AD1DD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Short term plan, </a:t>
            </a:r>
          </a:p>
          <a:p>
            <a:pPr lvl="1"/>
            <a:r>
              <a:rPr lang="en-US" dirty="0"/>
              <a:t>Next test in next Thermal cycle with better coverage of QA. 8mm/</a:t>
            </a:r>
            <a:r>
              <a:rPr lang="en-US" dirty="0" err="1"/>
              <a:t>ms</a:t>
            </a:r>
            <a:r>
              <a:rPr lang="en-US" dirty="0"/>
              <a:t> with ~10ms: 16cm spacing or 25 elements needed, e.g. 50 channels.</a:t>
            </a:r>
          </a:p>
          <a:p>
            <a:r>
              <a:rPr lang="en-US" dirty="0"/>
              <a:t>Maxim</a:t>
            </a:r>
          </a:p>
          <a:p>
            <a:pPr lvl="1"/>
            <a:r>
              <a:rPr lang="en-US" dirty="0"/>
              <a:t>Send existing PCB boards and parts to BNL, and schematics for assembly. </a:t>
            </a:r>
          </a:p>
          <a:p>
            <a:pPr lvl="1"/>
            <a:r>
              <a:rPr lang="en-US" dirty="0"/>
              <a:t>Send interface board drawing to BNL</a:t>
            </a:r>
          </a:p>
          <a:p>
            <a:r>
              <a:rPr lang="en-US" dirty="0"/>
              <a:t>BNL</a:t>
            </a:r>
          </a:p>
          <a:p>
            <a:pPr lvl="1"/>
            <a:r>
              <a:rPr lang="en-US" dirty="0"/>
              <a:t>Assemble PCB boards</a:t>
            </a:r>
          </a:p>
          <a:p>
            <a:pPr lvl="1"/>
            <a:r>
              <a:rPr lang="en-US" dirty="0"/>
              <a:t>Assemble interface box</a:t>
            </a:r>
          </a:p>
          <a:p>
            <a:pPr lvl="1"/>
            <a:r>
              <a:rPr lang="en-US" dirty="0"/>
              <a:t>Assemble a cable for 8 channels</a:t>
            </a:r>
          </a:p>
          <a:p>
            <a:pPr lvl="1"/>
            <a:r>
              <a:rPr lang="en-US" dirty="0"/>
              <a:t>32 more channels available, cards would need to be bought, 4 more cards ($2.2k/card). </a:t>
            </a:r>
          </a:p>
          <a:p>
            <a:pPr lvl="1"/>
            <a:r>
              <a:rPr lang="en-US" dirty="0"/>
              <a:t>Measure the extra resistors on the boards to ensure is everything is the same</a:t>
            </a:r>
          </a:p>
          <a:p>
            <a:pPr lvl="1"/>
            <a:r>
              <a:rPr lang="en-US" dirty="0"/>
              <a:t>Change DAQ range from 1V to 100mV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Plastic spacer manufacturing and procurement - get the right length (maybe Maxim has spares). 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Before next test</a:t>
            </a:r>
          </a:p>
          <a:p>
            <a:pPr lvl="1"/>
            <a:r>
              <a:rPr lang="en-US" dirty="0"/>
              <a:t>Confirm QA gain settings, and test of full assembly with long cables before insertion.</a:t>
            </a:r>
          </a:p>
          <a:p>
            <a:pPr lvl="1"/>
            <a:r>
              <a:rPr lang="en-US" dirty="0"/>
              <a:t>Fermi</a:t>
            </a:r>
          </a:p>
          <a:p>
            <a:pPr lvl="1"/>
            <a:r>
              <a:rPr lang="en-US" dirty="0"/>
              <a:t>Investigate how more elements can be added. Check if alternative to PCB antenna exists, can be made or re-used (suggestion Stoyan/Joe DiMarco design).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0EB1A-3287-4B8A-8EF4-28196568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FA337-B83B-4966-B3F5-3C42B40D6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 | MM System | H. Song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599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8FF0-4F22-49E5-88B5-D6F9AAA1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1ADB9-892E-4D8D-89D1-1FCC0DF44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Medium Term goal</a:t>
            </a:r>
          </a:p>
          <a:p>
            <a:pPr lvl="1"/>
            <a:r>
              <a:rPr lang="en-US" dirty="0"/>
              <a:t>Update the schematic drawings (Maxim)</a:t>
            </a:r>
          </a:p>
          <a:p>
            <a:pPr lvl="1"/>
            <a:r>
              <a:rPr lang="en-US" dirty="0"/>
              <a:t>Goal a 64 channel QA - 32 elements</a:t>
            </a:r>
          </a:p>
          <a:p>
            <a:pPr lvl="1"/>
            <a:r>
              <a:rPr lang="en-US" dirty="0"/>
              <a:t>64 channel interface box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Long term plans</a:t>
            </a:r>
          </a:p>
          <a:p>
            <a:pPr lvl="1"/>
            <a:r>
              <a:rPr lang="en-US" dirty="0"/>
              <a:t>Plan for Test Stand 4 QA</a:t>
            </a:r>
          </a:p>
          <a:p>
            <a:pPr lvl="1"/>
            <a:r>
              <a:rPr lang="en-US" dirty="0"/>
              <a:t>QA on trace on the coil, possibilities at BNL and FNAL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00578-F399-4941-80B8-20E455AD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9A48B-6887-4C5B-A71E-DB00CB895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 | MM System | H. Song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136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21CD-32F3-42ED-B724-4F3BB88A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drawing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F49403-AD0A-4F31-B2B5-0F20397FB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340768"/>
            <a:ext cx="7918450" cy="40219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C1205-742E-46BB-B97E-5D1DCF42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7ABCC-4AC0-4B68-B96F-37787B5AD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 | MM System | H. Song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FD070-5B45-4812-AAB9-DD14B6211058}"/>
              </a:ext>
            </a:extLst>
          </p:cNvPr>
          <p:cNvSpPr/>
          <p:nvPr/>
        </p:nvSpPr>
        <p:spPr>
          <a:xfrm>
            <a:off x="4499992" y="5987018"/>
            <a:ext cx="3865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Jesse Schmalzle, Michael Anerella, </a:t>
            </a:r>
          </a:p>
        </p:txBody>
      </p:sp>
    </p:spTree>
    <p:extLst>
      <p:ext uri="{BB962C8B-B14F-4D97-AF65-F5344CB8AC3E}">
        <p14:creationId xmlns:p14="http://schemas.microsoft.com/office/powerpoint/2010/main" val="3282255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BA32D8-F3CF-4A42-8B99-31850FF19E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 t="5161" r="5000" b="23979"/>
          <a:stretch/>
        </p:blipFill>
        <p:spPr>
          <a:xfrm>
            <a:off x="566763" y="3325768"/>
            <a:ext cx="5316791" cy="2981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37BA19-1B80-4A0B-BE9B-358614ADA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2" y="1157751"/>
            <a:ext cx="2928609" cy="2050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E700D1-7999-41B7-9C86-39CDC7C56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82" y="1165127"/>
            <a:ext cx="3032115" cy="2057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9D3528-E2B5-4080-823C-ED5C3EFE8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3334"/>
          <a:stretch/>
        </p:blipFill>
        <p:spPr>
          <a:xfrm rot="5400000">
            <a:off x="5991439" y="3530063"/>
            <a:ext cx="2748660" cy="272844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FC38CE-3F97-4D22-A7EE-67AA64DCA166}"/>
              </a:ext>
            </a:extLst>
          </p:cNvPr>
          <p:cNvCxnSpPr/>
          <p:nvPr/>
        </p:nvCxnSpPr>
        <p:spPr>
          <a:xfrm flipV="1">
            <a:off x="6820077" y="4911217"/>
            <a:ext cx="1275735" cy="14748"/>
          </a:xfrm>
          <a:prstGeom prst="straightConnector1">
            <a:avLst/>
          </a:prstGeom>
          <a:ln w="158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C2F99C-9429-4257-B2C3-4F145E759673}"/>
              </a:ext>
            </a:extLst>
          </p:cNvPr>
          <p:cNvCxnSpPr/>
          <p:nvPr/>
        </p:nvCxnSpPr>
        <p:spPr>
          <a:xfrm>
            <a:off x="7446884" y="4365526"/>
            <a:ext cx="7374" cy="1194619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528623D-625B-4FF6-A6CA-1B1DB2C8EB39}"/>
              </a:ext>
            </a:extLst>
          </p:cNvPr>
          <p:cNvSpPr txBox="1"/>
          <p:nvPr/>
        </p:nvSpPr>
        <p:spPr>
          <a:xfrm>
            <a:off x="7424762" y="4210669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QA1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1B1EB1-371B-44B5-AA41-95B7EB881215}"/>
              </a:ext>
            </a:extLst>
          </p:cNvPr>
          <p:cNvSpPr txBox="1"/>
          <p:nvPr/>
        </p:nvSpPr>
        <p:spPr>
          <a:xfrm>
            <a:off x="7695148" y="4894011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QA2</a:t>
            </a:r>
          </a:p>
        </p:txBody>
      </p:sp>
      <p:sp>
        <p:nvSpPr>
          <p:cNvPr id="14" name="Title 18">
            <a:extLst>
              <a:ext uri="{FF2B5EF4-FFF2-40B4-BE49-F238E27FC236}">
                <a16:creationId xmlns:a16="http://schemas.microsoft.com/office/drawing/2014/main" id="{8BBFCC25-56AC-4754-A6BE-F7673A43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99" y="333160"/>
            <a:ext cx="7920000" cy="720000"/>
          </a:xfrm>
        </p:spPr>
        <p:txBody>
          <a:bodyPr/>
          <a:lstStyle/>
          <a:p>
            <a:r>
              <a:rPr lang="en-US" dirty="0"/>
              <a:t>Antenna configuration and positioning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65489C-A841-4506-A621-4B66B5AB84A2}"/>
              </a:ext>
            </a:extLst>
          </p:cNvPr>
          <p:cNvSpPr txBox="1"/>
          <p:nvPr/>
        </p:nvSpPr>
        <p:spPr>
          <a:xfrm>
            <a:off x="6820077" y="1917226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Maxim, Joe, Sonny,</a:t>
            </a:r>
          </a:p>
        </p:txBody>
      </p:sp>
    </p:spTree>
    <p:extLst>
      <p:ext uri="{BB962C8B-B14F-4D97-AF65-F5344CB8AC3E}">
        <p14:creationId xmlns:p14="http://schemas.microsoft.com/office/powerpoint/2010/main" val="511714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136D-1FD1-48F5-9DA2-90FBD17B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75703-01E8-4DB8-9EFE-275C8937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942FE-D94D-4108-BD99-3A9131A0F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 | MM System | H. Song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71E3D7-AF36-41D2-BEE6-37FDCB102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 t="5161" r="5000" b="23979"/>
          <a:stretch/>
        </p:blipFill>
        <p:spPr>
          <a:xfrm>
            <a:off x="276712" y="1142469"/>
            <a:ext cx="8867288" cy="49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10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95AC5-963C-47E8-A805-19D4128F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7E45C-ECBC-4B39-95AB-2254CB6B6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 | MM System | H. Song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A0A3B6-C65B-4C6A-B450-43B9B1E67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9713"/>
          <a:stretch/>
        </p:blipFill>
        <p:spPr>
          <a:xfrm>
            <a:off x="1059927" y="44624"/>
            <a:ext cx="4088137" cy="6800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0E0751-9EA3-4FD6-9F1E-E6E65578EC2F}"/>
              </a:ext>
            </a:extLst>
          </p:cNvPr>
          <p:cNvSpPr txBox="1"/>
          <p:nvPr/>
        </p:nvSpPr>
        <p:spPr>
          <a:xfrm>
            <a:off x="4721881" y="4400817"/>
            <a:ext cx="92845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4753.61 mm </a:t>
            </a:r>
          </a:p>
          <a:p>
            <a:pPr algn="ctr"/>
            <a:r>
              <a:rPr lang="en-US" sz="1000" dirty="0"/>
              <a:t>[187.142 in]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F2180-14E6-408B-BA31-6AA6702D50C6}"/>
              </a:ext>
            </a:extLst>
          </p:cNvPr>
          <p:cNvSpPr/>
          <p:nvPr/>
        </p:nvSpPr>
        <p:spPr>
          <a:xfrm>
            <a:off x="5002164" y="1698825"/>
            <a:ext cx="13596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Top of Magnet Shell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66AFC4-AE2F-492D-A35F-61C104DCDA73}"/>
              </a:ext>
            </a:extLst>
          </p:cNvPr>
          <p:cNvSpPr/>
          <p:nvPr/>
        </p:nvSpPr>
        <p:spPr>
          <a:xfrm>
            <a:off x="5205932" y="6077354"/>
            <a:ext cx="17379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Bottom of Warm Bore Tube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271652-9BB4-44BE-8C77-0CE9EC784289}"/>
              </a:ext>
            </a:extLst>
          </p:cNvPr>
          <p:cNvSpPr/>
          <p:nvPr/>
        </p:nvSpPr>
        <p:spPr>
          <a:xfrm>
            <a:off x="4432502" y="5895073"/>
            <a:ext cx="15440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Bottom of Magnet Shell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4B5F8-3173-4494-B0CA-1202E6C1DAD9}"/>
              </a:ext>
            </a:extLst>
          </p:cNvPr>
          <p:cNvSpPr txBox="1"/>
          <p:nvPr/>
        </p:nvSpPr>
        <p:spPr>
          <a:xfrm>
            <a:off x="4067944" y="3724097"/>
            <a:ext cx="8483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4563 mm </a:t>
            </a:r>
          </a:p>
          <a:p>
            <a:pPr algn="ctr"/>
            <a:r>
              <a:rPr lang="en-US" sz="1000" dirty="0"/>
              <a:t>[179.646 in]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38ED23-5764-4F29-812A-D901C2A74CD5}"/>
              </a:ext>
            </a:extLst>
          </p:cNvPr>
          <p:cNvSpPr txBox="1"/>
          <p:nvPr/>
        </p:nvSpPr>
        <p:spPr>
          <a:xfrm>
            <a:off x="-27003" y="5429117"/>
            <a:ext cx="151216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Inside of bottom of warm bore tube below end of magnet support rods = 20.4 mm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815D42-ED01-47F5-8107-A82D194478A4}"/>
              </a:ext>
            </a:extLst>
          </p:cNvPr>
          <p:cNvSpPr/>
          <p:nvPr/>
        </p:nvSpPr>
        <p:spPr>
          <a:xfrm>
            <a:off x="1485164" y="162980"/>
            <a:ext cx="1553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Top of Warm Bore Tube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E7DDB1-BA25-4E52-8A2C-8B38E0C3B72B}"/>
              </a:ext>
            </a:extLst>
          </p:cNvPr>
          <p:cNvSpPr txBox="1"/>
          <p:nvPr/>
        </p:nvSpPr>
        <p:spPr>
          <a:xfrm>
            <a:off x="1020935" y="2204864"/>
            <a:ext cx="92845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6256.57 mm </a:t>
            </a:r>
          </a:p>
          <a:p>
            <a:pPr algn="ctr"/>
            <a:r>
              <a:rPr lang="en-US" sz="1000" dirty="0"/>
              <a:t>[246.322 in]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913A7A-C901-4043-932A-73F751EEA50B}"/>
              </a:ext>
            </a:extLst>
          </p:cNvPr>
          <p:cNvSpPr/>
          <p:nvPr/>
        </p:nvSpPr>
        <p:spPr>
          <a:xfrm>
            <a:off x="4572000" y="745813"/>
            <a:ext cx="144016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903.86</a:t>
            </a:r>
          </a:p>
          <a:p>
            <a:pPr algn="ctr"/>
            <a:r>
              <a:rPr lang="en-US" sz="1000" dirty="0"/>
              <a:t>[35.585]</a:t>
            </a:r>
          </a:p>
          <a:p>
            <a:pPr algn="ctr"/>
            <a:r>
              <a:rPr lang="en-US" sz="1000" dirty="0"/>
              <a:t>Top hat to Lambda plate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C0D0BB-E4A1-4F96-814E-2B0BF81F57D1}"/>
              </a:ext>
            </a:extLst>
          </p:cNvPr>
          <p:cNvSpPr txBox="1"/>
          <p:nvPr/>
        </p:nvSpPr>
        <p:spPr>
          <a:xfrm>
            <a:off x="2095791" y="1073589"/>
            <a:ext cx="109968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Rotating coil in MAX UP Post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7CA49C-5CDE-4D39-9875-84165BC08EAA}"/>
              </a:ext>
            </a:extLst>
          </p:cNvPr>
          <p:cNvSpPr txBox="1"/>
          <p:nvPr/>
        </p:nvSpPr>
        <p:spPr>
          <a:xfrm>
            <a:off x="2154849" y="5494963"/>
            <a:ext cx="1099684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656</a:t>
            </a:r>
          </a:p>
          <a:p>
            <a:pPr algn="ctr"/>
            <a:r>
              <a:rPr lang="en-US" sz="1000" dirty="0"/>
              <a:t>25.827</a:t>
            </a:r>
          </a:p>
          <a:p>
            <a:pPr algn="ctr"/>
            <a:r>
              <a:rPr lang="en-US" sz="1000" dirty="0"/>
              <a:t>Rotating coil</a:t>
            </a:r>
          </a:p>
        </p:txBody>
      </p:sp>
      <p:pic>
        <p:nvPicPr>
          <p:cNvPr id="19" name="Picture 2" descr="266b1efb-3c7c-41a5-a468-4c076182f28f@namprd09">
            <a:extLst>
              <a:ext uri="{FF2B5EF4-FFF2-40B4-BE49-F238E27FC236}">
                <a16:creationId xmlns:a16="http://schemas.microsoft.com/office/drawing/2014/main" id="{E6583621-742D-432E-8367-8DA3A6ADF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248704" y="4250272"/>
            <a:ext cx="2543614" cy="56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D2F9A9-9FD8-43EF-AEB3-74EF3A84A003}"/>
              </a:ext>
            </a:extLst>
          </p:cNvPr>
          <p:cNvCxnSpPr>
            <a:cxnSpLocks/>
          </p:cNvCxnSpPr>
          <p:nvPr/>
        </p:nvCxnSpPr>
        <p:spPr>
          <a:xfrm>
            <a:off x="7838757" y="4974145"/>
            <a:ext cx="654385" cy="766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EA50CD46-C9F4-46CB-9865-0E7977734EEF}"/>
              </a:ext>
            </a:extLst>
          </p:cNvPr>
          <p:cNvSpPr/>
          <p:nvPr/>
        </p:nvSpPr>
        <p:spPr>
          <a:xfrm>
            <a:off x="7932755" y="4106398"/>
            <a:ext cx="154292" cy="843531"/>
          </a:xfrm>
          <a:prstGeom prst="rightBrace">
            <a:avLst>
              <a:gd name="adj1" fmla="val 32286"/>
              <a:gd name="adj2" fmla="val 48998"/>
            </a:avLst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2D9471-669E-44D3-A5DE-578DC11F4785}"/>
              </a:ext>
            </a:extLst>
          </p:cNvPr>
          <p:cNvSpPr/>
          <p:nvPr/>
        </p:nvSpPr>
        <p:spPr>
          <a:xfrm>
            <a:off x="8065291" y="4384221"/>
            <a:ext cx="8723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 ~220 mm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6CA858-288F-4A28-9A8F-E66AC693C66E}"/>
              </a:ext>
            </a:extLst>
          </p:cNvPr>
          <p:cNvCxnSpPr>
            <a:cxnSpLocks/>
          </p:cNvCxnSpPr>
          <p:nvPr/>
        </p:nvCxnSpPr>
        <p:spPr>
          <a:xfrm>
            <a:off x="7839274" y="4087059"/>
            <a:ext cx="560661" cy="1933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DF2D4D6-BBC5-40AE-B2F4-766258989F5B}"/>
              </a:ext>
            </a:extLst>
          </p:cNvPr>
          <p:cNvSpPr/>
          <p:nvPr/>
        </p:nvSpPr>
        <p:spPr>
          <a:xfrm>
            <a:off x="8127947" y="5199538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200.8 mm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6218493E-A55C-45FE-B957-72A73A2EBFF4}"/>
              </a:ext>
            </a:extLst>
          </p:cNvPr>
          <p:cNvSpPr/>
          <p:nvPr/>
        </p:nvSpPr>
        <p:spPr>
          <a:xfrm>
            <a:off x="7942773" y="4981334"/>
            <a:ext cx="202568" cy="772571"/>
          </a:xfrm>
          <a:prstGeom prst="rightBrace">
            <a:avLst>
              <a:gd name="adj1" fmla="val 32286"/>
              <a:gd name="adj2" fmla="val 48998"/>
            </a:avLst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73023F-58A4-4746-8001-25EAA5D74D8B}"/>
              </a:ext>
            </a:extLst>
          </p:cNvPr>
          <p:cNvCxnSpPr/>
          <p:nvPr/>
        </p:nvCxnSpPr>
        <p:spPr>
          <a:xfrm>
            <a:off x="7041976" y="6255629"/>
            <a:ext cx="91440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502BFF3-08DF-4557-986B-59D967B2BC95}"/>
              </a:ext>
            </a:extLst>
          </p:cNvPr>
          <p:cNvSpPr/>
          <p:nvPr/>
        </p:nvSpPr>
        <p:spPr>
          <a:xfrm>
            <a:off x="8550568" y="5600140"/>
            <a:ext cx="593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Home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422D1D-38DC-4EA6-9C75-FBD12C8B4FB7}"/>
              </a:ext>
            </a:extLst>
          </p:cNvPr>
          <p:cNvSpPr/>
          <p:nvPr/>
        </p:nvSpPr>
        <p:spPr>
          <a:xfrm>
            <a:off x="8065291" y="5854625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 355.6 mm 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[14’’]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DA76AC-3533-4FF6-A381-41593AC31451}"/>
              </a:ext>
            </a:extLst>
          </p:cNvPr>
          <p:cNvSpPr txBox="1"/>
          <p:nvPr/>
        </p:nvSpPr>
        <p:spPr>
          <a:xfrm>
            <a:off x="7082607" y="2132856"/>
            <a:ext cx="200293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MagCent</a:t>
            </a:r>
            <a:r>
              <a:rPr lang="en-US" sz="1200" dirty="0"/>
              <a:t> </a:t>
            </a:r>
            <a:r>
              <a:rPr lang="en-US" sz="1200" dirty="0">
                <a:sym typeface="Wingdings" panose="05000000000000000000" pitchFamily="2" charset="2"/>
              </a:rPr>
              <a:t> Coil220_Cent</a:t>
            </a:r>
            <a:endParaRPr lang="en-US" sz="1200" dirty="0"/>
          </a:p>
          <a:p>
            <a:r>
              <a:rPr lang="en-US" sz="1200" dirty="0"/>
              <a:t>2281.5 – 200.8 – 164.99 </a:t>
            </a:r>
          </a:p>
          <a:p>
            <a:r>
              <a:rPr lang="en-US" sz="1200" dirty="0"/>
              <a:t>=1915.71 (mm) 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 err="1">
                <a:sym typeface="Wingdings" panose="05000000000000000000" pitchFamily="2" charset="2"/>
              </a:rPr>
              <a:t>Half_L</a:t>
            </a:r>
            <a:endParaRPr lang="en-US" sz="1200" dirty="0">
              <a:sym typeface="Wingdings" panose="05000000000000000000" pitchFamily="2" charset="2"/>
            </a:endParaRPr>
          </a:p>
          <a:p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 err="1">
                <a:sym typeface="Wingdings" panose="05000000000000000000" pitchFamily="2" charset="2"/>
              </a:rPr>
              <a:t>Half_U</a:t>
            </a:r>
            <a:r>
              <a:rPr lang="en-US" sz="1200" dirty="0">
                <a:sym typeface="Wingdings" panose="05000000000000000000" pitchFamily="2" charset="2"/>
              </a:rPr>
              <a:t> = 2814.29 mm</a:t>
            </a:r>
            <a:endParaRPr lang="en-US" sz="12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906F12-4DF9-458C-8335-CA84140C7F76}"/>
              </a:ext>
            </a:extLst>
          </p:cNvPr>
          <p:cNvCxnSpPr>
            <a:cxnSpLocks/>
          </p:cNvCxnSpPr>
          <p:nvPr/>
        </p:nvCxnSpPr>
        <p:spPr>
          <a:xfrm>
            <a:off x="7864452" y="5764393"/>
            <a:ext cx="654385" cy="766"/>
          </a:xfrm>
          <a:prstGeom prst="line">
            <a:avLst/>
          </a:prstGeom>
          <a:ln w="12700">
            <a:solidFill>
              <a:srgbClr val="FF000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ight Brace 31">
            <a:extLst>
              <a:ext uri="{FF2B5EF4-FFF2-40B4-BE49-F238E27FC236}">
                <a16:creationId xmlns:a16="http://schemas.microsoft.com/office/drawing/2014/main" id="{C6BB5952-4A38-426D-95C7-82654F9AE0CB}"/>
              </a:ext>
            </a:extLst>
          </p:cNvPr>
          <p:cNvSpPr/>
          <p:nvPr/>
        </p:nvSpPr>
        <p:spPr>
          <a:xfrm>
            <a:off x="7956229" y="5769752"/>
            <a:ext cx="171718" cy="485877"/>
          </a:xfrm>
          <a:prstGeom prst="rightBrace">
            <a:avLst>
              <a:gd name="adj1" fmla="val 32286"/>
              <a:gd name="adj2" fmla="val 48998"/>
            </a:avLst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B74E08-784D-4117-AFA3-FE0E50916AA9}"/>
              </a:ext>
            </a:extLst>
          </p:cNvPr>
          <p:cNvSpPr/>
          <p:nvPr/>
        </p:nvSpPr>
        <p:spPr>
          <a:xfrm>
            <a:off x="6748833" y="1340773"/>
            <a:ext cx="224993" cy="4440428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4730mm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21DEB8F-956E-41A1-B3B4-203AA1C29481}"/>
              </a:ext>
            </a:extLst>
          </p:cNvPr>
          <p:cNvCxnSpPr/>
          <p:nvPr/>
        </p:nvCxnSpPr>
        <p:spPr>
          <a:xfrm>
            <a:off x="7020272" y="6053291"/>
            <a:ext cx="914400" cy="0"/>
          </a:xfrm>
          <a:prstGeom prst="line">
            <a:avLst/>
          </a:prstGeom>
          <a:effectLst>
            <a:outerShdw blurRad="127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163E68D-9192-4E0E-B91C-00BE893DD7A0}"/>
              </a:ext>
            </a:extLst>
          </p:cNvPr>
          <p:cNvSpPr/>
          <p:nvPr/>
        </p:nvSpPr>
        <p:spPr>
          <a:xfrm>
            <a:off x="6992034" y="6053291"/>
            <a:ext cx="7873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190.61mm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E791B6-FFA8-4F1B-A09A-9142379B4924}"/>
              </a:ext>
            </a:extLst>
          </p:cNvPr>
          <p:cNvSpPr/>
          <p:nvPr/>
        </p:nvSpPr>
        <p:spPr>
          <a:xfrm>
            <a:off x="6992881" y="5847075"/>
            <a:ext cx="7873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164.99mm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52E0910-BB16-4633-89E1-5ECC0FFFF5F8}"/>
              </a:ext>
            </a:extLst>
          </p:cNvPr>
          <p:cNvCxnSpPr/>
          <p:nvPr/>
        </p:nvCxnSpPr>
        <p:spPr>
          <a:xfrm>
            <a:off x="7049997" y="1805893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9EDAB81-F50E-4B2D-BEA4-80D6A291E39F}"/>
              </a:ext>
            </a:extLst>
          </p:cNvPr>
          <p:cNvCxnSpPr/>
          <p:nvPr/>
        </p:nvCxnSpPr>
        <p:spPr>
          <a:xfrm>
            <a:off x="7041976" y="1340936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triangle"/>
          </a:ln>
          <a:effectLst>
            <a:outerShdw blurRad="127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55AE12A8-B277-4E9D-BC05-6E5DD9D500A7}"/>
              </a:ext>
            </a:extLst>
          </p:cNvPr>
          <p:cNvSpPr/>
          <p:nvPr/>
        </p:nvSpPr>
        <p:spPr>
          <a:xfrm>
            <a:off x="7098505" y="1459481"/>
            <a:ext cx="7873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331.99mm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2156B0-E9AD-4628-BBFF-71DC2930BA5F}"/>
              </a:ext>
            </a:extLst>
          </p:cNvPr>
          <p:cNvSpPr txBox="1"/>
          <p:nvPr/>
        </p:nvSpPr>
        <p:spPr>
          <a:xfrm>
            <a:off x="7396468" y="135850"/>
            <a:ext cx="15610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Warm Length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83CD9D8-162B-4218-8B66-7111F129D079}"/>
              </a:ext>
            </a:extLst>
          </p:cNvPr>
          <p:cNvSpPr/>
          <p:nvPr/>
        </p:nvSpPr>
        <p:spPr>
          <a:xfrm>
            <a:off x="8040297" y="1202439"/>
            <a:ext cx="917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Switch_UL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238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B4581-0274-452E-9997-E476D701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63" y="0"/>
            <a:ext cx="7920000" cy="720000"/>
          </a:xfrm>
        </p:spPr>
        <p:txBody>
          <a:bodyPr/>
          <a:lstStyle/>
          <a:p>
            <a:r>
              <a:rPr lang="en-US" dirty="0"/>
              <a:t>Quench Antenna Orientation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E9277-42FA-435B-A871-A5ECF23D6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9" y="900000"/>
            <a:ext cx="79200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Orientation check</a:t>
            </a:r>
          </a:p>
          <a:p>
            <a:pPr lvl="1"/>
            <a:r>
              <a:rPr lang="en-US" dirty="0"/>
              <a:t>Antenna coils are facing magnet midplanes (not magnet coil centers!) @ Maxim</a:t>
            </a:r>
          </a:p>
          <a:p>
            <a:pPr lvl="1"/>
            <a:r>
              <a:rPr lang="en-US" dirty="0"/>
              <a:t>there was slight misorientation when magnet/quench antenna center vertically realigned by 100 mm in quench 23, but has been corrected in quench 24. </a:t>
            </a:r>
          </a:p>
          <a:p>
            <a:pPr lvl="2"/>
            <a:r>
              <a:rPr lang="en-US" dirty="0"/>
              <a:t>Coil in 1b magnet is ~200 mm shorter than AP2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14855-B3A0-4E24-85F9-7FCFF18C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920D7-8438-4439-99B1-1B7707BA6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 | MM System | H. Song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BFCE3-55A1-4546-83F1-E88F8D57F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046"/>
          <a:stretch/>
        </p:blipFill>
        <p:spPr>
          <a:xfrm>
            <a:off x="1405989" y="3523370"/>
            <a:ext cx="2769675" cy="2783294"/>
          </a:xfrm>
          <a:prstGeom prst="rect">
            <a:avLst/>
          </a:prstGeom>
        </p:spPr>
      </p:pic>
      <p:pic>
        <p:nvPicPr>
          <p:cNvPr id="7" name="Picture 2" descr="image004">
            <a:extLst>
              <a:ext uri="{FF2B5EF4-FFF2-40B4-BE49-F238E27FC236}">
                <a16:creationId xmlns:a16="http://schemas.microsoft.com/office/drawing/2014/main" id="{B6D2DE5A-9B98-4969-9224-5A5D8643E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9" t="4374" r="17751" b="22936"/>
          <a:stretch/>
        </p:blipFill>
        <p:spPr bwMode="auto">
          <a:xfrm>
            <a:off x="4957297" y="3312058"/>
            <a:ext cx="3312368" cy="302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86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8B69D-D50C-44BF-85D3-22EB64F5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C27A-7395-4DC3-8B64-2A3E70C7E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 | MM System | H. Song</a:t>
            </a:r>
            <a:endParaRPr lang="en-GB" dirty="0"/>
          </a:p>
        </p:txBody>
      </p: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95D7B6C4-2175-4E06-8B63-F93AC8FAF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9713"/>
          <a:stretch/>
        </p:blipFill>
        <p:spPr>
          <a:xfrm>
            <a:off x="1059927" y="44624"/>
            <a:ext cx="4088137" cy="68007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5430FB7-20BF-44DD-934D-57506B4F303B}"/>
              </a:ext>
            </a:extLst>
          </p:cNvPr>
          <p:cNvSpPr txBox="1"/>
          <p:nvPr/>
        </p:nvSpPr>
        <p:spPr>
          <a:xfrm>
            <a:off x="4721881" y="4400817"/>
            <a:ext cx="92845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4753.61 mm </a:t>
            </a:r>
          </a:p>
          <a:p>
            <a:pPr algn="ctr"/>
            <a:r>
              <a:rPr lang="en-US" sz="1000" dirty="0"/>
              <a:t>[187.142 in]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448A95-B1F8-47CA-993E-7A7E68491043}"/>
              </a:ext>
            </a:extLst>
          </p:cNvPr>
          <p:cNvSpPr/>
          <p:nvPr/>
        </p:nvSpPr>
        <p:spPr>
          <a:xfrm>
            <a:off x="5002164" y="1698825"/>
            <a:ext cx="13596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Top of Magnet Shell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35B2FB-DF7E-47C0-896F-121D5030EC1E}"/>
              </a:ext>
            </a:extLst>
          </p:cNvPr>
          <p:cNvSpPr/>
          <p:nvPr/>
        </p:nvSpPr>
        <p:spPr>
          <a:xfrm>
            <a:off x="4426949" y="6235682"/>
            <a:ext cx="17379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Bottom of Warm Bore Tube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A89513-7C66-4E6C-A156-29ABA6D6BA4A}"/>
              </a:ext>
            </a:extLst>
          </p:cNvPr>
          <p:cNvSpPr/>
          <p:nvPr/>
        </p:nvSpPr>
        <p:spPr>
          <a:xfrm>
            <a:off x="4432502" y="5895073"/>
            <a:ext cx="15440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Bottom of Magnet Shell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C3F014-96ED-41F7-A4B1-B905F8F05E4B}"/>
              </a:ext>
            </a:extLst>
          </p:cNvPr>
          <p:cNvSpPr txBox="1"/>
          <p:nvPr/>
        </p:nvSpPr>
        <p:spPr>
          <a:xfrm>
            <a:off x="4067944" y="3724097"/>
            <a:ext cx="8483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4563 mm </a:t>
            </a:r>
          </a:p>
          <a:p>
            <a:pPr algn="ctr"/>
            <a:r>
              <a:rPr lang="en-US" sz="1000" dirty="0"/>
              <a:t>[179.646 in]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1B5681-4A04-4DAF-A338-310991775479}"/>
              </a:ext>
            </a:extLst>
          </p:cNvPr>
          <p:cNvSpPr txBox="1"/>
          <p:nvPr/>
        </p:nvSpPr>
        <p:spPr>
          <a:xfrm>
            <a:off x="-27003" y="5429117"/>
            <a:ext cx="151216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Inside of bottom of warm bore tube below end of magnet support rods = 20.4 mm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0D4825-450A-4421-9404-DC126FCDF1E4}"/>
              </a:ext>
            </a:extLst>
          </p:cNvPr>
          <p:cNvSpPr/>
          <p:nvPr/>
        </p:nvSpPr>
        <p:spPr>
          <a:xfrm>
            <a:off x="1485164" y="162980"/>
            <a:ext cx="1553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Top of Warm Bore Tube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8F1BD5-B88F-45DD-8013-67ADD268ED27}"/>
              </a:ext>
            </a:extLst>
          </p:cNvPr>
          <p:cNvSpPr txBox="1"/>
          <p:nvPr/>
        </p:nvSpPr>
        <p:spPr>
          <a:xfrm>
            <a:off x="1020935" y="2204864"/>
            <a:ext cx="92845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6256.57 mm </a:t>
            </a:r>
          </a:p>
          <a:p>
            <a:pPr algn="ctr"/>
            <a:r>
              <a:rPr lang="en-US" sz="1000" dirty="0"/>
              <a:t>[246.322 in]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1AEA54-3902-4EF4-95A9-E8B9091E4AF5}"/>
              </a:ext>
            </a:extLst>
          </p:cNvPr>
          <p:cNvSpPr/>
          <p:nvPr/>
        </p:nvSpPr>
        <p:spPr>
          <a:xfrm>
            <a:off x="4572000" y="745813"/>
            <a:ext cx="144016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903.86</a:t>
            </a:r>
          </a:p>
          <a:p>
            <a:pPr algn="ctr"/>
            <a:r>
              <a:rPr lang="en-US" sz="1000" dirty="0"/>
              <a:t>[35.585]</a:t>
            </a:r>
          </a:p>
          <a:p>
            <a:pPr algn="ctr"/>
            <a:r>
              <a:rPr lang="en-US" sz="1000" dirty="0"/>
              <a:t>Top hat to Lambda plate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209AC1-1CEC-4C85-9EFF-6BB05A7A24C8}"/>
              </a:ext>
            </a:extLst>
          </p:cNvPr>
          <p:cNvSpPr txBox="1"/>
          <p:nvPr/>
        </p:nvSpPr>
        <p:spPr>
          <a:xfrm>
            <a:off x="2095791" y="1073589"/>
            <a:ext cx="109968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Rotating coil in MAX UP Post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DE8D55-36C7-487C-A987-120D507199E7}"/>
              </a:ext>
            </a:extLst>
          </p:cNvPr>
          <p:cNvSpPr txBox="1"/>
          <p:nvPr/>
        </p:nvSpPr>
        <p:spPr>
          <a:xfrm>
            <a:off x="2154849" y="5494963"/>
            <a:ext cx="1099684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656</a:t>
            </a:r>
          </a:p>
          <a:p>
            <a:pPr algn="ctr"/>
            <a:r>
              <a:rPr lang="en-US" sz="1000" dirty="0"/>
              <a:t>25.827</a:t>
            </a:r>
          </a:p>
          <a:p>
            <a:pPr algn="ctr"/>
            <a:r>
              <a:rPr lang="en-US" sz="1000" dirty="0"/>
              <a:t>Rotating coil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F0D5FF1-C9F7-4EFD-BD9E-F118354F5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976466"/>
            <a:ext cx="858523" cy="406497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E8EDF3C-7739-4C28-8A6B-D3D47FB04614}"/>
              </a:ext>
            </a:extLst>
          </p:cNvPr>
          <p:cNvCxnSpPr>
            <a:cxnSpLocks/>
          </p:cNvCxnSpPr>
          <p:nvPr/>
        </p:nvCxnSpPr>
        <p:spPr>
          <a:xfrm>
            <a:off x="2826856" y="3933056"/>
            <a:ext cx="4553456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00A0966-F3EF-43A6-8599-349958FA4A7B}"/>
              </a:ext>
            </a:extLst>
          </p:cNvPr>
          <p:cNvSpPr/>
          <p:nvPr/>
        </p:nvSpPr>
        <p:spPr>
          <a:xfrm>
            <a:off x="6318448" y="203315"/>
            <a:ext cx="2987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1b Magnet center elevated/realigned by 100 mm in quench #23, because 1b coil is 200 mm shorter than AP2 coil.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EBACD2-96E9-44E0-823E-41CC46625FB7}"/>
              </a:ext>
            </a:extLst>
          </p:cNvPr>
          <p:cNvSpPr txBox="1"/>
          <p:nvPr/>
        </p:nvSpPr>
        <p:spPr>
          <a:xfrm>
            <a:off x="179512" y="67754"/>
            <a:ext cx="11464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Quench </a:t>
            </a:r>
          </a:p>
          <a:p>
            <a:r>
              <a:rPr lang="en-US" dirty="0">
                <a:solidFill>
                  <a:srgbClr val="FF0000"/>
                </a:solidFill>
              </a:rPr>
              <a:t>Antenna </a:t>
            </a:r>
          </a:p>
          <a:p>
            <a:r>
              <a:rPr lang="en-US" dirty="0">
                <a:solidFill>
                  <a:srgbClr val="FF0000"/>
                </a:solidFill>
              </a:rPr>
              <a:t>Elements</a:t>
            </a:r>
          </a:p>
          <a:p>
            <a:r>
              <a:rPr lang="en-US" dirty="0">
                <a:solidFill>
                  <a:srgbClr val="FF0000"/>
                </a:solidFill>
              </a:rPr>
              <a:t>Location</a:t>
            </a:r>
          </a:p>
          <a:p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0FF173-F104-402C-877E-F24601070691}"/>
              </a:ext>
            </a:extLst>
          </p:cNvPr>
          <p:cNvSpPr txBox="1"/>
          <p:nvPr/>
        </p:nvSpPr>
        <p:spPr>
          <a:xfrm>
            <a:off x="7549920" y="3664188"/>
            <a:ext cx="115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 Elements in middle</a:t>
            </a:r>
          </a:p>
        </p:txBody>
      </p:sp>
    </p:spTree>
    <p:extLst>
      <p:ext uri="{BB962C8B-B14F-4D97-AF65-F5344CB8AC3E}">
        <p14:creationId xmlns:p14="http://schemas.microsoft.com/office/powerpoint/2010/main" val="220117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up, table, indoor, drink&#10;&#10;Description generated with very high confidence">
            <a:extLst>
              <a:ext uri="{FF2B5EF4-FFF2-40B4-BE49-F238E27FC236}">
                <a16:creationId xmlns:a16="http://schemas.microsoft.com/office/drawing/2014/main" id="{4EEC8C1A-B6F2-4B09-82AD-32EB2908F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9" r="27340" b="36147"/>
          <a:stretch/>
        </p:blipFill>
        <p:spPr>
          <a:xfrm>
            <a:off x="314452" y="1700808"/>
            <a:ext cx="2519840" cy="2695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CE22E-38DB-45F4-A128-A1930099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Antenna Gain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57E69-53B3-4E52-A623-CBAE668D4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20" y="900000"/>
            <a:ext cx="7920000" cy="553616"/>
          </a:xfrm>
        </p:spPr>
        <p:txBody>
          <a:bodyPr/>
          <a:lstStyle/>
          <a:p>
            <a:r>
              <a:rPr lang="en-US" dirty="0"/>
              <a:t>Quench antenna gain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97D99-9CAF-4BB3-9A2A-5B7604A7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D663C-9AEC-43F8-9985-4C7C6B655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 | MM System | H. Song</a:t>
            </a:r>
            <a:endParaRPr lang="en-GB" dirty="0"/>
          </a:p>
        </p:txBody>
      </p:sp>
      <p:pic>
        <p:nvPicPr>
          <p:cNvPr id="9" name="Picture 8" descr="A picture containing cup, table, indoor, drink&#10;&#10;Description generated with very high confidence">
            <a:extLst>
              <a:ext uri="{FF2B5EF4-FFF2-40B4-BE49-F238E27FC236}">
                <a16:creationId xmlns:a16="http://schemas.microsoft.com/office/drawing/2014/main" id="{22630E63-8C95-4EB1-B76A-4D9794D35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30" t="33009" r="41390" b="52278"/>
          <a:stretch/>
        </p:blipFill>
        <p:spPr>
          <a:xfrm>
            <a:off x="3122764" y="1700808"/>
            <a:ext cx="2617365" cy="25381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D04BDC-C04A-463E-801D-238ECE646079}"/>
              </a:ext>
            </a:extLst>
          </p:cNvPr>
          <p:cNvSpPr txBox="1"/>
          <p:nvPr/>
        </p:nvSpPr>
        <p:spPr>
          <a:xfrm>
            <a:off x="3444310" y="4515153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49.9 ohm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CD6520-B267-4937-81EA-87161D57799B}"/>
              </a:ext>
            </a:extLst>
          </p:cNvPr>
          <p:cNvCxnSpPr>
            <a:cxnSpLocks/>
          </p:cNvCxnSpPr>
          <p:nvPr/>
        </p:nvCxnSpPr>
        <p:spPr>
          <a:xfrm flipV="1">
            <a:off x="1972124" y="3479015"/>
            <a:ext cx="2780928" cy="936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40F86F-DFA1-498D-905E-2F0B288F53AD}"/>
              </a:ext>
            </a:extLst>
          </p:cNvPr>
          <p:cNvCxnSpPr>
            <a:cxnSpLocks/>
          </p:cNvCxnSpPr>
          <p:nvPr/>
        </p:nvCxnSpPr>
        <p:spPr>
          <a:xfrm flipH="1">
            <a:off x="4465020" y="3479015"/>
            <a:ext cx="567960" cy="1029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ECE464E-2099-440E-A46E-3FA28BB6D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084" y="1556439"/>
            <a:ext cx="2519840" cy="27387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CF9F5E-F8CF-4F21-A4E1-2BDCBB5B78F5}"/>
              </a:ext>
            </a:extLst>
          </p:cNvPr>
          <p:cNvSpPr txBox="1"/>
          <p:nvPr/>
        </p:nvSpPr>
        <p:spPr>
          <a:xfrm>
            <a:off x="6003084" y="448998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 Gain = ~991.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2849F0-24C1-42C7-8434-4BC72D8A8B54}"/>
              </a:ext>
            </a:extLst>
          </p:cNvPr>
          <p:cNvCxnSpPr>
            <a:cxnSpLocks/>
          </p:cNvCxnSpPr>
          <p:nvPr/>
        </p:nvCxnSpPr>
        <p:spPr>
          <a:xfrm>
            <a:off x="5164065" y="4652783"/>
            <a:ext cx="6950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1B05DC7-6DB0-467E-B248-5CF89BF3E003}"/>
              </a:ext>
            </a:extLst>
          </p:cNvPr>
          <p:cNvSpPr/>
          <p:nvPr/>
        </p:nvSpPr>
        <p:spPr>
          <a:xfrm>
            <a:off x="1065623" y="5030726"/>
            <a:ext cx="7374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Is this correct? As designed? @Maxim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There were paper document which indicate Gain of 50 or 650, not 991. not consistent.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 to check the interface box – to ensure it works functionally? </a:t>
            </a:r>
            <a:r>
              <a:rPr lang="en-US" sz="1600" dirty="0">
                <a:solidFill>
                  <a:srgbClr val="FF0000"/>
                </a:solidFill>
              </a:rPr>
              <a:t>@Maxim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And the power supply? </a:t>
            </a:r>
            <a:r>
              <a:rPr lang="en-US" sz="1600" dirty="0">
                <a:solidFill>
                  <a:srgbClr val="FF0000"/>
                </a:solidFill>
              </a:rPr>
              <a:t>@Maxim</a:t>
            </a:r>
          </a:p>
        </p:txBody>
      </p:sp>
    </p:spTree>
    <p:extLst>
      <p:ext uri="{BB962C8B-B14F-4D97-AF65-F5344CB8AC3E}">
        <p14:creationId xmlns:p14="http://schemas.microsoft.com/office/powerpoint/2010/main" val="232799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046B-D57C-4946-8264-0F5A8010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cards PXIe 4300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629AD-4738-4536-8C9A-7D9923F77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30738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Confirm the channel numbering in DAQ and Antenna (BNL)</a:t>
            </a:r>
          </a:p>
          <a:p>
            <a:pPr lvl="1"/>
            <a:r>
              <a:rPr lang="en-US" dirty="0"/>
              <a:t>Existing 4 slots of cards, 32 channels for 16 elements in the chassis (Quench Antenna)</a:t>
            </a:r>
          </a:p>
          <a:p>
            <a:pPr lvl="1"/>
            <a:r>
              <a:rPr lang="en-US" dirty="0"/>
              <a:t>The acquisition voltage range was (+/- 10 V), changed to +/1 V - today as of 6/11/2019. </a:t>
            </a:r>
          </a:p>
          <a:p>
            <a:pPr lvl="2"/>
            <a:r>
              <a:rPr lang="en-US" dirty="0"/>
              <a:t>Available range, +/- 10 V, 5 V, 2 V, 1 V, (no +/- 0.1 V)</a:t>
            </a:r>
          </a:p>
          <a:p>
            <a:pPr lvl="1"/>
            <a:r>
              <a:rPr lang="en-US" dirty="0"/>
              <a:t>4 more slots of cards can be added </a:t>
            </a:r>
          </a:p>
          <a:p>
            <a:pPr lvl="2"/>
            <a:r>
              <a:rPr lang="en-US" dirty="0"/>
              <a:t>Need formal approval? Just go ahead order? At $9036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@AUP Team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582EB-060F-4D48-93E6-D00DD1B0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0764D-E7CE-43DD-8C59-7B4589BB6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 | MM System | H. Song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EFC8C-E1F4-4A61-9E7F-D4B689E7B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3" y="4653136"/>
            <a:ext cx="9144000" cy="6557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5F8346-DBFB-4BE6-B39E-9D1D286E38B1}"/>
              </a:ext>
            </a:extLst>
          </p:cNvPr>
          <p:cNvSpPr/>
          <p:nvPr/>
        </p:nvSpPr>
        <p:spPr>
          <a:xfrm>
            <a:off x="1619672" y="5710019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http://www.ni.com/pdf/manuals/375476c.pdf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CB209-8F83-43B2-AF50-41BB0ABA83BC}"/>
              </a:ext>
            </a:extLst>
          </p:cNvPr>
          <p:cNvSpPr/>
          <p:nvPr/>
        </p:nvSpPr>
        <p:spPr>
          <a:xfrm>
            <a:off x="1601460" y="6033184"/>
            <a:ext cx="6570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http://www.ni.com/en-us/support/model.pxie-4300.html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B1F8E-FB20-4997-B57D-E957C523356F}"/>
              </a:ext>
            </a:extLst>
          </p:cNvPr>
          <p:cNvSpPr txBox="1"/>
          <p:nvPr/>
        </p:nvSpPr>
        <p:spPr>
          <a:xfrm>
            <a:off x="5292080" y="5260558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(lead time 5-10 days)</a:t>
            </a:r>
          </a:p>
        </p:txBody>
      </p:sp>
    </p:spTree>
    <p:extLst>
      <p:ext uri="{BB962C8B-B14F-4D97-AF65-F5344CB8AC3E}">
        <p14:creationId xmlns:p14="http://schemas.microsoft.com/office/powerpoint/2010/main" val="398478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DD18-5F6E-475C-97BE-F00EA198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to add 9 more elements to the existing quench antenna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DBD4-89E7-4377-87C6-B0BFB2B03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4 more PXIe 4300 cards will be ordered – Go ahead submit the order? </a:t>
            </a:r>
            <a:r>
              <a:rPr lang="en-US" dirty="0">
                <a:solidFill>
                  <a:srgbClr val="FF0000"/>
                </a:solidFill>
              </a:rPr>
              <a:t>5 -10 days @AUP Team</a:t>
            </a:r>
          </a:p>
          <a:p>
            <a:r>
              <a:rPr lang="en-US" dirty="0"/>
              <a:t>When the 9 more elements will be delivered to BNL? (from LBNL?) </a:t>
            </a:r>
            <a:r>
              <a:rPr lang="en-US" dirty="0">
                <a:solidFill>
                  <a:srgbClr val="FF0000"/>
                </a:solidFill>
              </a:rPr>
              <a:t>@Maxim and Thomas</a:t>
            </a:r>
          </a:p>
          <a:p>
            <a:pPr lvl="1"/>
            <a:r>
              <a:rPr lang="en-US" dirty="0"/>
              <a:t>Will the interface box included? </a:t>
            </a:r>
            <a:r>
              <a:rPr lang="en-US" dirty="0">
                <a:solidFill>
                  <a:srgbClr val="FF0000"/>
                </a:solidFill>
              </a:rPr>
              <a:t>@Maxim and Thomas</a:t>
            </a:r>
            <a:endParaRPr lang="en-US" dirty="0"/>
          </a:p>
          <a:p>
            <a:r>
              <a:rPr lang="en-US" dirty="0"/>
              <a:t>Additional labor/time</a:t>
            </a:r>
          </a:p>
          <a:p>
            <a:pPr lvl="1"/>
            <a:r>
              <a:rPr lang="en-US" dirty="0"/>
              <a:t>More cabling (underground) and wiring to accommodate the 9 more elements – </a:t>
            </a:r>
            <a:r>
              <a:rPr lang="en-US" dirty="0">
                <a:solidFill>
                  <a:srgbClr val="FF0000"/>
                </a:solidFill>
              </a:rPr>
              <a:t>10-15 days </a:t>
            </a:r>
            <a:r>
              <a:rPr lang="en-US" dirty="0"/>
              <a:t>labor based Sonny’s feedback </a:t>
            </a:r>
          </a:p>
          <a:p>
            <a:r>
              <a:rPr lang="en-US" dirty="0"/>
              <a:t>Turn-around time for 2</a:t>
            </a:r>
            <a:r>
              <a:rPr lang="en-US" baseline="30000" dirty="0"/>
              <a:t>nd</a:t>
            </a:r>
            <a:r>
              <a:rPr lang="en-US" dirty="0"/>
              <a:t> thermal cycle – </a:t>
            </a:r>
            <a:r>
              <a:rPr lang="en-US" dirty="0">
                <a:solidFill>
                  <a:srgbClr val="FF0000"/>
                </a:solidFill>
              </a:rPr>
              <a:t>8-9 days </a:t>
            </a:r>
            <a:r>
              <a:rPr lang="en-US" dirty="0"/>
              <a:t>– based on B. McKeon</a:t>
            </a:r>
          </a:p>
          <a:p>
            <a:pPr lvl="1"/>
            <a:r>
              <a:rPr lang="en-US" dirty="0"/>
              <a:t>Shall we wait for the quench antenna modification to be completed? </a:t>
            </a:r>
            <a:r>
              <a:rPr lang="en-US" dirty="0">
                <a:solidFill>
                  <a:srgbClr val="FF0000"/>
                </a:solidFill>
              </a:rPr>
              <a:t>@AUP Team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74657-A88A-489A-AC6A-68C462C1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4656A-B65D-484F-9F4B-83D869418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 | MM System | H. Song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46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875C-DE62-4A65-9E8E-84726B98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3D5F1-7A8E-43E2-A49E-E501AC5C4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Orientation checked and corrected</a:t>
            </a:r>
          </a:p>
          <a:p>
            <a:r>
              <a:rPr lang="en-US" dirty="0"/>
              <a:t>Drawing and quench antenna elements –compared. </a:t>
            </a:r>
          </a:p>
          <a:p>
            <a:r>
              <a:rPr lang="en-US" dirty="0"/>
              <a:t>Gain checked = 991 </a:t>
            </a:r>
          </a:p>
          <a:p>
            <a:r>
              <a:rPr lang="en-US" dirty="0"/>
              <a:t>PXIe 4300 voltage range changed to +/- 1 V - today</a:t>
            </a:r>
          </a:p>
          <a:p>
            <a:r>
              <a:rPr lang="en-US" dirty="0"/>
              <a:t>Plan to add 9 more elements to the existing quench antenna</a:t>
            </a:r>
          </a:p>
          <a:p>
            <a:pPr lvl="1"/>
            <a:r>
              <a:rPr lang="en-US" dirty="0"/>
              <a:t>A few decisions and/or approvals are needed.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FCB08-CD03-4C0A-8B6E-5FA938AB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DC9C1-0DAB-402F-86E4-DC90D2F82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 | MM System | H. Song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02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64D6-A253-4155-9735-A732712B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59C48-DAEA-41ED-A681-A02DBE6D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B92F2-617C-4248-A3E9-83162735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16C71-F75F-46F3-8A40-4C8DBD8C0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 | MM System | H. Song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28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82C6-23C0-4919-A0AA-90970607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summary – quench antenna discussions meeting (6/7/2019) – T. Strauss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DAE68-ED9F-4918-9C73-E6127420E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Top priority:</a:t>
            </a:r>
          </a:p>
          <a:p>
            <a:pPr lvl="1"/>
            <a:r>
              <a:rPr lang="en-US" dirty="0"/>
              <a:t>Overlay drawing of the QA with mechanical structure is top priority to identify quench location on structure.</a:t>
            </a:r>
          </a:p>
          <a:p>
            <a:r>
              <a:rPr lang="en-US" dirty="0"/>
              <a:t>To Do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Confirm the channel numbering in DAQ and Antenna (BNL)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QA disk distance measurement with tape measure (BNL)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Generate an assembly drawing (BNL)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Check the gain settings (BNL)</a:t>
            </a:r>
          </a:p>
          <a:p>
            <a:pPr lvl="1"/>
            <a:r>
              <a:rPr lang="en-US" dirty="0"/>
              <a:t>Determine the mechanical center of the magnet </a:t>
            </a:r>
            <a:r>
              <a:rPr lang="en-US" dirty="0" err="1"/>
              <a:t>w.r.t.</a:t>
            </a:r>
            <a:r>
              <a:rPr lang="en-US" dirty="0"/>
              <a:t> QA location</a:t>
            </a:r>
          </a:p>
          <a:p>
            <a:pPr lvl="1"/>
            <a:r>
              <a:rPr lang="en-US" dirty="0"/>
              <a:t>Check interface box has capacitors or not,  have them identical. </a:t>
            </a:r>
          </a:p>
          <a:p>
            <a:pPr lvl="1"/>
            <a:r>
              <a:rPr lang="en-US" dirty="0"/>
              <a:t>Check orientation, idea is the coil looks at the inner layer</a:t>
            </a:r>
          </a:p>
          <a:p>
            <a:pPr lvl="1"/>
            <a:r>
              <a:rPr lang="en-US" dirty="0"/>
              <a:t>Quench propagation in low field region estimate (Giorgio) Inner layer: 8mm/</a:t>
            </a:r>
            <a:r>
              <a:rPr lang="en-US" dirty="0" err="1"/>
              <a:t>ms</a:t>
            </a:r>
            <a:r>
              <a:rPr lang="en-US" dirty="0"/>
              <a:t> - done</a:t>
            </a:r>
          </a:p>
          <a:p>
            <a:pPr lvl="1"/>
            <a:r>
              <a:rPr lang="en-US" dirty="0"/>
              <a:t>This will determine the QA distance needed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FF4E9-5924-4675-A2A3-AC8CB093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0CAA2-5F2F-4E59-B4A1-614E35833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 | MM System | H. Song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7734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8946e33d-fd2f-4ae4-8ee9-d90c129cdf9e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40416</TotalTime>
  <Words>989</Words>
  <Application>Microsoft Office PowerPoint</Application>
  <PresentationFormat>On-screen Show (4:3)</PresentationFormat>
  <Paragraphs>174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Thème Office</vt:lpstr>
      <vt:lpstr>Quench Antenna Status and Plan  in AUP MQXFAP 1b Magnet</vt:lpstr>
      <vt:lpstr>Quench Antenna Orientation - 1</vt:lpstr>
      <vt:lpstr>PowerPoint Presentation</vt:lpstr>
      <vt:lpstr>Quench Antenna Gain - 3</vt:lpstr>
      <vt:lpstr>DAQ cards PXIe 4300</vt:lpstr>
      <vt:lpstr>Plan to add 9 more elements to the existing quench antenna</vt:lpstr>
      <vt:lpstr>Conclusions</vt:lpstr>
      <vt:lpstr>Backup slides</vt:lpstr>
      <vt:lpstr>Meeting summary – quench antenna discussions meeting (6/7/2019) – T. Strauss</vt:lpstr>
      <vt:lpstr>PowerPoint Presentation</vt:lpstr>
      <vt:lpstr>PowerPoint Presentation</vt:lpstr>
      <vt:lpstr>Coil drawing</vt:lpstr>
      <vt:lpstr>Antenna configuration and positioning </vt:lpstr>
      <vt:lpstr>PowerPoint Presentation</vt:lpstr>
      <vt:lpstr>PowerPoint Presentation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Song, Honghai</cp:lastModifiedBy>
  <cp:revision>1018</cp:revision>
  <cp:lastPrinted>2018-07-31T16:52:32Z</cp:lastPrinted>
  <dcterms:created xsi:type="dcterms:W3CDTF">2016-03-23T12:58:39Z</dcterms:created>
  <dcterms:modified xsi:type="dcterms:W3CDTF">2019-06-11T15:21:03Z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